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92" r:id="rId3"/>
    <p:sldId id="893" r:id="rId4"/>
    <p:sldId id="894" r:id="rId5"/>
    <p:sldId id="722" r:id="rId6"/>
    <p:sldId id="901" r:id="rId7"/>
    <p:sldId id="898" r:id="rId8"/>
    <p:sldId id="804" r:id="rId9"/>
    <p:sldId id="609" r:id="rId10"/>
    <p:sldId id="888" r:id="rId11"/>
    <p:sldId id="899" r:id="rId12"/>
    <p:sldId id="900" r:id="rId13"/>
    <p:sldId id="896" r:id="rId14"/>
    <p:sldId id="8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92"/>
            <p14:sldId id="893"/>
            <p14:sldId id="894"/>
            <p14:sldId id="722"/>
            <p14:sldId id="901"/>
            <p14:sldId id="898"/>
            <p14:sldId id="804"/>
            <p14:sldId id="609"/>
            <p14:sldId id="888"/>
            <p14:sldId id="899"/>
            <p14:sldId id="900"/>
            <p14:sldId id="896"/>
            <p14:sldId id="8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F5"/>
    <a:srgbClr val="0D0D0D"/>
    <a:srgbClr val="9E0000"/>
    <a:srgbClr val="295FFF"/>
    <a:srgbClr val="00B050"/>
    <a:srgbClr val="FF3131"/>
    <a:srgbClr val="FFFF00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3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smtClean="0">
              <a:solidFill>
                <a:schemeClr val="bg1"/>
              </a:solidFill>
            </a:rPr>
            <a:t>Взаємо-зв’язок множення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 за планом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200" b="1" dirty="0" err="1" smtClean="0"/>
            <a:t>Повто-рення</a:t>
          </a:r>
          <a:r>
            <a:rPr lang="uk-UA" sz="3200" b="1" dirty="0" smtClean="0"/>
            <a:t> таблиць </a:t>
          </a:r>
          <a:r>
            <a:rPr lang="uk-UA" sz="3200" b="1" dirty="0" err="1" smtClean="0"/>
            <a:t>множе-ння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8F0879ED-602B-4959-AEAD-113B4C794FC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невідо</a:t>
          </a:r>
          <a:r>
            <a:rPr lang="uk-UA" sz="3200" b="1" dirty="0" smtClean="0">
              <a:solidFill>
                <a:schemeClr val="bg1"/>
              </a:solidFill>
            </a:rPr>
            <a:t>-мого дільника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0AFCF25D-C3A9-4DA3-BB6F-16BD262B5DEB}" type="parTrans" cxnId="{F210AEF9-3496-43C8-B88C-913DB1342527}">
      <dgm:prSet/>
      <dgm:spPr/>
      <dgm:t>
        <a:bodyPr/>
        <a:lstStyle/>
        <a:p>
          <a:endParaRPr lang="ru-RU"/>
        </a:p>
      </dgm:t>
    </dgm:pt>
    <dgm:pt modelId="{57496ED8-30B8-44BB-84F0-1A3A4FC44753}" type="sibTrans" cxnId="{F210AEF9-3496-43C8-B88C-913DB1342527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62150" custLinFactX="224653" custLinFactNeighborX="3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-47418" custLinFactNeighborX="-100000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41483" custLinFactX="149983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C7E29C77-6F7A-4768-9D29-3DBFEAF1C0CF}" type="pres">
      <dgm:prSet presAssocID="{8F0879ED-602B-4959-AEAD-113B4C794FC0}" presName="node" presStyleLbl="node1" presStyleIdx="4" presStyleCnt="5" custScaleX="154081" custLinFactX="-141809" custLinFactNeighborX="-200000" custLinFactNeighborY="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58165-A44D-4B04-B0B7-096DDBCFC55B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210AEF9-3496-43C8-B88C-913DB1342527}" srcId="{289AA968-9F58-4A6E-B11C-582CA574AD65}" destId="{8F0879ED-602B-4959-AEAD-113B4C794FC0}" srcOrd="4" destOrd="0" parTransId="{0AFCF25D-C3A9-4DA3-BB6F-16BD262B5DEB}" sibTransId="{57496ED8-30B8-44BB-84F0-1A3A4FC44753}"/>
    <dgm:cxn modelId="{854D2E7F-A577-4643-98C3-A3A6A476D545}" type="presOf" srcId="{8F0879ED-602B-4959-AEAD-113B4C794FC0}" destId="{C7E29C77-6F7A-4768-9D29-3DBFEAF1C0CF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F51083F7-A5C5-44CA-9ABC-A48821190619}" type="presOf" srcId="{6115EC9A-5D0A-49BC-89B0-C823DAA39B65}" destId="{00E23834-4C97-4BAD-9028-AA93134EBB29}" srcOrd="0" destOrd="0" presId="urn:microsoft.com/office/officeart/2005/8/layout/hList6"/>
    <dgm:cxn modelId="{DC978926-807E-44EC-A3D4-EE49C2A3C469}" type="presOf" srcId="{289AA968-9F58-4A6E-B11C-582CA574AD65}" destId="{6408D3F1-0C0E-4F5D-B5D5-053E6D4B4C50}" srcOrd="0" destOrd="0" presId="urn:microsoft.com/office/officeart/2005/8/layout/hList6"/>
    <dgm:cxn modelId="{5955AC91-97AE-4C02-BCF9-7D86787643DF}" type="presOf" srcId="{1A16E29F-4735-4462-97C4-9BCD9C4C486C}" destId="{5224CAA1-3EC9-4CF6-8381-99180C56B6A8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205C8039-F0A0-4BE0-95C4-100EF8E412B6}" type="presOf" srcId="{6EE47331-2253-406E-9CB5-953C9128E5FC}" destId="{783C5BBC-E083-4F12-B4A9-616A8F9530EC}" srcOrd="0" destOrd="0" presId="urn:microsoft.com/office/officeart/2005/8/layout/hList6"/>
    <dgm:cxn modelId="{1200E46C-5DAD-4643-9B04-68F8B3DFD2B9}" type="presParOf" srcId="{6408D3F1-0C0E-4F5D-B5D5-053E6D4B4C50}" destId="{783C5BBC-E083-4F12-B4A9-616A8F9530EC}" srcOrd="0" destOrd="0" presId="urn:microsoft.com/office/officeart/2005/8/layout/hList6"/>
    <dgm:cxn modelId="{88E977CE-73DF-4CFA-A41A-009953061E60}" type="presParOf" srcId="{6408D3F1-0C0E-4F5D-B5D5-053E6D4B4C50}" destId="{903EF99B-E600-4B60-96C8-658D7EF2F880}" srcOrd="1" destOrd="0" presId="urn:microsoft.com/office/officeart/2005/8/layout/hList6"/>
    <dgm:cxn modelId="{C884555F-D431-4F32-AB6F-A0D6689E541B}" type="presParOf" srcId="{6408D3F1-0C0E-4F5D-B5D5-053E6D4B4C50}" destId="{00E23834-4C97-4BAD-9028-AA93134EBB29}" srcOrd="2" destOrd="0" presId="urn:microsoft.com/office/officeart/2005/8/layout/hList6"/>
    <dgm:cxn modelId="{40822E3C-A10E-4D72-B3C9-3134291C420C}" type="presParOf" srcId="{6408D3F1-0C0E-4F5D-B5D5-053E6D4B4C50}" destId="{8876FB75-3E41-41EA-914C-4542E25630F3}" srcOrd="3" destOrd="0" presId="urn:microsoft.com/office/officeart/2005/8/layout/hList6"/>
    <dgm:cxn modelId="{60780AAB-5E27-4EEB-ABC0-B5F019454E7D}" type="presParOf" srcId="{6408D3F1-0C0E-4F5D-B5D5-053E6D4B4C50}" destId="{8C93B566-6306-40C5-A3D5-B84E788E517B}" srcOrd="4" destOrd="0" presId="urn:microsoft.com/office/officeart/2005/8/layout/hList6"/>
    <dgm:cxn modelId="{75E68FB3-CC40-42E7-A1EB-4E209BAAB296}" type="presParOf" srcId="{6408D3F1-0C0E-4F5D-B5D5-053E6D4B4C50}" destId="{B4E8D5E2-E5AE-41CC-80D3-5A0016AFADCC}" srcOrd="5" destOrd="0" presId="urn:microsoft.com/office/officeart/2005/8/layout/hList6"/>
    <dgm:cxn modelId="{57993F4B-44A0-4C70-B75F-8A2F99752A1D}" type="presParOf" srcId="{6408D3F1-0C0E-4F5D-B5D5-053E6D4B4C50}" destId="{5224CAA1-3EC9-4CF6-8381-99180C56B6A8}" srcOrd="6" destOrd="0" presId="urn:microsoft.com/office/officeart/2005/8/layout/hList6"/>
    <dgm:cxn modelId="{E6EC1317-7D7A-49CB-BCE1-853D989E96A5}" type="presParOf" srcId="{6408D3F1-0C0E-4F5D-B5D5-053E6D4B4C50}" destId="{2EE084EB-38FB-44EB-B050-492531D297D1}" srcOrd="7" destOrd="0" presId="urn:microsoft.com/office/officeart/2005/8/layout/hList6"/>
    <dgm:cxn modelId="{D1CB035A-7F3A-43BB-B215-08B7A91707AC}" type="presParOf" srcId="{6408D3F1-0C0E-4F5D-B5D5-053E6D4B4C50}" destId="{C7E29C77-6F7A-4768-9D29-3DBFEAF1C0C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2738462" y="932191"/>
          <a:ext cx="4272497" cy="24081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Взаємо-зв’язок множення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670654" y="854498"/>
        <a:ext cx="240811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526317" y="1177733"/>
          <a:ext cx="4272497" cy="1917030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Повто-рення</a:t>
          </a:r>
          <a:r>
            <a:rPr lang="uk-UA" sz="3200" b="1" kern="1200" dirty="0" smtClean="0"/>
            <a:t> таблиць </a:t>
          </a:r>
          <a:r>
            <a:rPr lang="uk-UA" sz="3200" b="1" kern="1200" dirty="0" err="1" smtClean="0"/>
            <a:t>множе-ння</a:t>
          </a:r>
          <a:endParaRPr lang="ru-RU" sz="3200" b="1" kern="1200" dirty="0"/>
        </a:p>
      </dsp:txBody>
      <dsp:txXfrm rot="5400000">
        <a:off x="1704050" y="854499"/>
        <a:ext cx="191703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323712" y="1323712"/>
          <a:ext cx="4272497" cy="162507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1625071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598672" y="1085656"/>
          <a:ext cx="4272497" cy="210118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за планом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84328" y="854499"/>
        <a:ext cx="2101184" cy="2563499"/>
      </dsp:txXfrm>
    </dsp:sp>
    <dsp:sp modelId="{C7E29C77-6F7A-4768-9D29-3DBFEAF1C0CF}">
      <dsp:nvSpPr>
        <dsp:cNvPr id="0" name=""/>
        <dsp:cNvSpPr/>
      </dsp:nvSpPr>
      <dsp:spPr>
        <a:xfrm rot="16200000">
          <a:off x="5176181" y="992108"/>
          <a:ext cx="4272497" cy="2288279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невідо</a:t>
          </a:r>
          <a:r>
            <a:rPr lang="uk-UA" sz="3200" b="1" kern="1200" dirty="0" smtClean="0">
              <a:solidFill>
                <a:schemeClr val="bg1"/>
              </a:solidFill>
            </a:rPr>
            <a:t>-мого дільника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6168290" y="854498"/>
        <a:ext cx="228827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5953" y="4184931"/>
            <a:ext cx="9429390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Знаходження невідомого дільника. Відновлення рівностей.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boy calculating numbers under big tree">
            <a:extLst>
              <a:ext uri="{FF2B5EF4-FFF2-40B4-BE49-F238E27FC236}">
                <a16:creationId xmlns="" xmlns:a16="http://schemas.microsoft.com/office/drawing/2014/main" id="{7B46E64E-1C7F-4592-A764-D55C08ED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54" y="998601"/>
            <a:ext cx="2778828" cy="29189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9751" y="1260831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9 Таблиці множення на 6_9\№116 - Знаходження невідомого дільника\2025-04-16_222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r="1369" b="255"/>
          <a:stretch/>
        </p:blipFill>
        <p:spPr bwMode="auto">
          <a:xfrm>
            <a:off x="920229" y="1295823"/>
            <a:ext cx="8113014" cy="35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2114" y="494529"/>
            <a:ext cx="9909066" cy="7333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пінгвінові розгадати загадки дітей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24A1EC-6A2B-4935-B1F0-EB571B78EA99}"/>
              </a:ext>
            </a:extLst>
          </p:cNvPr>
          <p:cNvSpPr txBox="1"/>
          <p:nvPr/>
        </p:nvSpPr>
        <p:spPr>
          <a:xfrm>
            <a:off x="4793257" y="4213925"/>
            <a:ext cx="39111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9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105DDD-9241-4CE3-AC4A-A255F80C7ABB}"/>
              </a:ext>
            </a:extLst>
          </p:cNvPr>
          <p:cNvSpPr txBox="1"/>
          <p:nvPr/>
        </p:nvSpPr>
        <p:spPr>
          <a:xfrm>
            <a:off x="4781179" y="3722652"/>
            <a:ext cx="39111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6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9245129" y="1236557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35 : 5  =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9245129" y="2181270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27 : 9 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9245129" y="3044085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24 : 3 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9D98F3-4400-492B-B597-309C9691C525}"/>
              </a:ext>
            </a:extLst>
          </p:cNvPr>
          <p:cNvSpPr txBox="1"/>
          <p:nvPr/>
        </p:nvSpPr>
        <p:spPr>
          <a:xfrm>
            <a:off x="9245129" y="3953723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42 : 6 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77D643-7B28-43A3-BE8C-CCE308A22A2D}"/>
              </a:ext>
            </a:extLst>
          </p:cNvPr>
          <p:cNvSpPr txBox="1"/>
          <p:nvPr/>
        </p:nvSpPr>
        <p:spPr>
          <a:xfrm>
            <a:off x="9245129" y="4767850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56 : 7 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A36343-26D5-4A31-A3F1-94C04CFB732B}"/>
              </a:ext>
            </a:extLst>
          </p:cNvPr>
          <p:cNvSpPr txBox="1"/>
          <p:nvPr/>
        </p:nvSpPr>
        <p:spPr>
          <a:xfrm>
            <a:off x="9245130" y="5679353"/>
            <a:ext cx="21522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20 : 4  = 5</a:t>
            </a:r>
          </a:p>
        </p:txBody>
      </p:sp>
      <p:pic>
        <p:nvPicPr>
          <p:cNvPr id="18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E141D0D1-39FF-4B31-A920-6B99833C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36" y="1272253"/>
            <a:ext cx="647049" cy="6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4A690374-4F1A-41B8-8E5A-809833F4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05" y="2250250"/>
            <a:ext cx="611780" cy="5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C703159F-3375-4E80-B013-961C93D3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28" y="3125983"/>
            <a:ext cx="553657" cy="5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024441CE-97AF-4CD0-B5A1-89E8B9F2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3" y="3953722"/>
            <a:ext cx="619145" cy="5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2630FF23-1796-4419-87F5-EF75BE72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486" y="4838551"/>
            <a:ext cx="567230" cy="5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angry birds&quot;">
            <a:extLst>
              <a:ext uri="{FF2B5EF4-FFF2-40B4-BE49-F238E27FC236}">
                <a16:creationId xmlns="" xmlns:a16="http://schemas.microsoft.com/office/drawing/2014/main" id="{F767B48A-68C1-40F5-A324-EA35EC49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22" y="5746330"/>
            <a:ext cx="553657" cy="5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1278363" y="3859909"/>
            <a:ext cx="18349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40 </a:t>
            </a:r>
            <a:r>
              <a:rPr lang="uk-UA" sz="3200" b="1" dirty="0">
                <a:solidFill>
                  <a:srgbClr val="7030A0"/>
                </a:solidFill>
              </a:rPr>
              <a:t>: </a:t>
            </a:r>
            <a:r>
              <a:rPr lang="uk-UA" sz="3200" b="1" dirty="0" smtClean="0">
                <a:solidFill>
                  <a:srgbClr val="7030A0"/>
                </a:solidFill>
              </a:rPr>
              <a:t>а  </a:t>
            </a:r>
            <a:r>
              <a:rPr lang="uk-UA" sz="3200" b="1" dirty="0">
                <a:solidFill>
                  <a:srgbClr val="7030A0"/>
                </a:solidFill>
              </a:rPr>
              <a:t>= </a:t>
            </a:r>
            <a:r>
              <a:rPr lang="uk-UA" sz="3200" b="1" dirty="0" smtClean="0">
                <a:solidFill>
                  <a:srgbClr val="7030A0"/>
                </a:solidFill>
              </a:rPr>
              <a:t>5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1300090" y="4506240"/>
            <a:ext cx="18349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а = 40 : 5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1686129" y="5120998"/>
            <a:ext cx="11190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а = 8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442856" y="1345318"/>
            <a:ext cx="5979887" cy="1757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Засолили кілька банок огірків, по 3 кг в кожній банці. Після того як з’їли 9 кг огірків, залишилося ще 12кг. Скільки банок огірків засолили?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94 за поданим планом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3656" y="1380068"/>
            <a:ext cx="4261743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Засолили – ? б. по 3 кг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З’їли – 9 кг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Залишилось – 12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16094" y="5741633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74527" y="5753468"/>
            <a:ext cx="40215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7 банок огірків засолили.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3656" y="3625651"/>
            <a:ext cx="18124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12 + 9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56114" y="3625651"/>
            <a:ext cx="11811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21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576971" y="4714847"/>
            <a:ext cx="10022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74499" y="4707028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21 : 3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23903" y="5230248"/>
            <a:ext cx="205062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(12 + 9) : 3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74527" y="5218413"/>
            <a:ext cx="976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843656" y="3102431"/>
            <a:ext cx="62151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1) Скільки </a:t>
            </a:r>
            <a:r>
              <a:rPr lang="uk-UA" sz="2800" dirty="0"/>
              <a:t>кілограмів огірків засолили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843656" y="4175989"/>
            <a:ext cx="62151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2) Скільки </a:t>
            </a:r>
            <a:r>
              <a:rPr lang="uk-UA" sz="2800" dirty="0"/>
              <a:t>банок огірків засолили?</a:t>
            </a:r>
          </a:p>
        </p:txBody>
      </p:sp>
      <p:pic>
        <p:nvPicPr>
          <p:cNvPr id="34" name="Picture 2" descr="bank of cucumbers">
            <a:extLst>
              <a:ext uri="{FF2B5EF4-FFF2-40B4-BE49-F238E27FC236}">
                <a16:creationId xmlns="" xmlns:a16="http://schemas.microsoft.com/office/drawing/2014/main" id="{DAD674C0-B713-4AB3-983C-75A2C099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39" y="3610444"/>
            <a:ext cx="2289211" cy="2404633"/>
          </a:xfrm>
          <a:prstGeom prst="rect">
            <a:avLst/>
          </a:prstGeom>
          <a:noFill/>
          <a:ln w="38100">
            <a:solidFill>
              <a:srgbClr val="0D0D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105400" y="1345318"/>
            <a:ext cx="6317344" cy="2181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Дмитрика було кілька пачок печива, по 8 штук у кожній пачці. Після того як він роздав друзям 20 штук печива, в нього залишилось ще 4 штуки. Скільки пачок печива було у Дмитрика?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95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3656" y="1380068"/>
            <a:ext cx="4261743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Було – ? п. по 8 шт.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Роздав – 20 шт.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Залишилось – 4 шт.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874499" y="5078553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732931" y="5095250"/>
            <a:ext cx="54422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3 пачки печива було у Дмитрика.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3656" y="3103845"/>
            <a:ext cx="18124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20 + 4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56114" y="3103845"/>
            <a:ext cx="14695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24 (шт.)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576971" y="3831068"/>
            <a:ext cx="10022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(п.)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74499" y="3831068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24 : 8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74499" y="4436540"/>
            <a:ext cx="205062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(20 + 4) : 8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02539" y="4436540"/>
            <a:ext cx="976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3(п.)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743720" y="3528385"/>
            <a:ext cx="66279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1) Скільки штук печива було спочатку?</a:t>
            </a:r>
            <a:endParaRPr lang="uk-UA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743720" y="4080843"/>
            <a:ext cx="66387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2) Скільки пачок печива було у Дмитрика?</a:t>
            </a:r>
            <a:endParaRPr lang="uk-UA" sz="2800" dirty="0"/>
          </a:p>
        </p:txBody>
      </p:sp>
      <p:pic>
        <p:nvPicPr>
          <p:cNvPr id="17" name="Picture 2" descr="Little boy climbing up stack of cookies">
            <a:extLst>
              <a:ext uri="{FF2B5EF4-FFF2-40B4-BE49-F238E27FC236}">
                <a16:creationId xmlns="" xmlns:a16="http://schemas.microsoft.com/office/drawing/2014/main" id="{F6933E44-D9EB-4074-ACDF-B055FCC0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35" y="4659478"/>
            <a:ext cx="1794130" cy="18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8741232" cy="7651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57" y="595552"/>
            <a:ext cx="2275111" cy="1752673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16 - Знаходження невідомого дільника\2025-04-16_105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2737" b="53096"/>
          <a:stretch/>
        </p:blipFill>
        <p:spPr bwMode="auto">
          <a:xfrm>
            <a:off x="599567" y="1417458"/>
            <a:ext cx="5590322" cy="3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89" y="2533650"/>
            <a:ext cx="5429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9602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592500"/>
            <a:ext cx="10120918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59828" y="2217343"/>
            <a:ext cx="5954486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Шкільний мелодійний дзвінок     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Покликав усіх </a:t>
            </a:r>
            <a:r>
              <a:rPr lang="uk-UA" sz="3200" b="1" dirty="0" smtClean="0">
                <a:solidFill>
                  <a:srgbClr val="7030A0"/>
                </a:solidFill>
              </a:rPr>
              <a:t>нас на </a:t>
            </a:r>
            <a:r>
              <a:rPr lang="uk-UA" sz="3200" b="1" dirty="0">
                <a:solidFill>
                  <a:srgbClr val="7030A0"/>
                </a:solidFill>
              </a:rPr>
              <a:t>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Тож не будемо гаяти часу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 полинемо разом із класом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 чарівну країну Знань.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1B4139-CB08-44EF-B306-947C023D4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3" b="17536"/>
          <a:stretch/>
        </p:blipFill>
        <p:spPr>
          <a:xfrm>
            <a:off x="993396" y="2257114"/>
            <a:ext cx="3785433" cy="264242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284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9414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6047984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3682" y="527776"/>
            <a:ext cx="9954432" cy="6870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 математичного поїзда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92061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29" y="4667626"/>
            <a:ext cx="1751796" cy="1796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440755" y="2616929"/>
            <a:ext cx="2748988" cy="203319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BCC4A9A-2122-4F09-8318-ED40F1FC9870}"/>
              </a:ext>
            </a:extLst>
          </p:cNvPr>
          <p:cNvSpPr/>
          <p:nvPr/>
        </p:nvSpPr>
        <p:spPr>
          <a:xfrm rot="19743943">
            <a:off x="8352945" y="1493950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7BD9353-AFF8-43FA-8D48-21EA49885F4F}"/>
              </a:ext>
            </a:extLst>
          </p:cNvPr>
          <p:cNvSpPr/>
          <p:nvPr/>
        </p:nvSpPr>
        <p:spPr>
          <a:xfrm rot="21005558">
            <a:off x="8127090" y="3078046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60F135A-984D-4304-83C2-6251BD15B984}"/>
              </a:ext>
            </a:extLst>
          </p:cNvPr>
          <p:cNvSpPr/>
          <p:nvPr/>
        </p:nvSpPr>
        <p:spPr>
          <a:xfrm rot="1465804">
            <a:off x="6472165" y="3286529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EAC6A3-8810-4C81-A857-C5BC2E9D75DA}"/>
              </a:ext>
            </a:extLst>
          </p:cNvPr>
          <p:cNvSpPr/>
          <p:nvPr/>
        </p:nvSpPr>
        <p:spPr>
          <a:xfrm rot="20184458">
            <a:off x="5134166" y="3563719"/>
            <a:ext cx="865239" cy="8652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5EB3DD9-3A39-4CDB-BBA2-C1702E63F42F}"/>
              </a:ext>
            </a:extLst>
          </p:cNvPr>
          <p:cNvSpPr/>
          <p:nvPr/>
        </p:nvSpPr>
        <p:spPr>
          <a:xfrm>
            <a:off x="4694452" y="4775867"/>
            <a:ext cx="865239" cy="86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598F474-C89D-49A8-BC1B-74FA6E980F74}"/>
              </a:ext>
            </a:extLst>
          </p:cNvPr>
          <p:cNvSpPr/>
          <p:nvPr/>
        </p:nvSpPr>
        <p:spPr>
          <a:xfrm rot="2831900">
            <a:off x="5960509" y="5055671"/>
            <a:ext cx="865239" cy="8652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56A7F52-A87C-4788-9D3D-DE706AE5B66E}"/>
              </a:ext>
            </a:extLst>
          </p:cNvPr>
          <p:cNvSpPr/>
          <p:nvPr/>
        </p:nvSpPr>
        <p:spPr>
          <a:xfrm>
            <a:off x="7350825" y="3815825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A0E4FB9-C679-4FF5-B1E1-135ED9380AC1}"/>
              </a:ext>
            </a:extLst>
          </p:cNvPr>
          <p:cNvSpPr/>
          <p:nvPr/>
        </p:nvSpPr>
        <p:spPr>
          <a:xfrm>
            <a:off x="3704511" y="4206262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="" xmlns:a16="http://schemas.microsoft.com/office/drawing/2014/main" id="{2DE8CCD4-439A-451B-824F-7FFB90168861}"/>
              </a:ext>
            </a:extLst>
          </p:cNvPr>
          <p:cNvSpPr/>
          <p:nvPr/>
        </p:nvSpPr>
        <p:spPr>
          <a:xfrm>
            <a:off x="4471222" y="2520043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CC8DD3-708D-4286-9A85-47D918DD54F7}"/>
              </a:ext>
            </a:extLst>
          </p:cNvPr>
          <p:cNvSpPr txBox="1"/>
          <p:nvPr/>
        </p:nvSpPr>
        <p:spPr>
          <a:xfrm>
            <a:off x="8538985" y="1602139"/>
            <a:ext cx="42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37D2D05-E6FC-41BE-8B25-EEFDDC2A76AF}"/>
              </a:ext>
            </a:extLst>
          </p:cNvPr>
          <p:cNvSpPr txBox="1"/>
          <p:nvPr/>
        </p:nvSpPr>
        <p:spPr>
          <a:xfrm>
            <a:off x="9689682" y="2363232"/>
            <a:ext cx="73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∙ 2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FC792A-B136-4BB5-99EC-CD0BA2D4E22C}"/>
              </a:ext>
            </a:extLst>
          </p:cNvPr>
          <p:cNvSpPr txBox="1"/>
          <p:nvPr/>
        </p:nvSpPr>
        <p:spPr>
          <a:xfrm>
            <a:off x="8224187" y="3165705"/>
            <a:ext cx="73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- 3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1890461-5F09-40C1-9C81-DC3173D52B83}"/>
              </a:ext>
            </a:extLst>
          </p:cNvPr>
          <p:cNvSpPr txBox="1"/>
          <p:nvPr/>
        </p:nvSpPr>
        <p:spPr>
          <a:xfrm>
            <a:off x="6537165" y="3392155"/>
            <a:ext cx="73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∙ 7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13DBFF-BB7C-434F-A862-363D3747E115}"/>
              </a:ext>
            </a:extLst>
          </p:cNvPr>
          <p:cNvSpPr txBox="1"/>
          <p:nvPr/>
        </p:nvSpPr>
        <p:spPr>
          <a:xfrm>
            <a:off x="5097555" y="3734408"/>
            <a:ext cx="93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- 27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790E6-F725-4002-A53B-BBC4AF374FA8}"/>
              </a:ext>
            </a:extLst>
          </p:cNvPr>
          <p:cNvSpPr txBox="1"/>
          <p:nvPr/>
        </p:nvSpPr>
        <p:spPr>
          <a:xfrm>
            <a:off x="4770597" y="4878368"/>
            <a:ext cx="65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: 6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E550309-C9BE-4415-8B9B-2BB1DD05FD26}"/>
              </a:ext>
            </a:extLst>
          </p:cNvPr>
          <p:cNvSpPr txBox="1"/>
          <p:nvPr/>
        </p:nvSpPr>
        <p:spPr>
          <a:xfrm>
            <a:off x="6007367" y="5195902"/>
            <a:ext cx="72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: 3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2981A20-14E0-469C-8C7F-945B91F367A3}"/>
              </a:ext>
            </a:extLst>
          </p:cNvPr>
          <p:cNvSpPr/>
          <p:nvPr/>
        </p:nvSpPr>
        <p:spPr>
          <a:xfrm rot="4043537">
            <a:off x="7225884" y="5283544"/>
            <a:ext cx="865239" cy="865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DB460CB-0F1C-4080-993D-883EE1FB0328}"/>
              </a:ext>
            </a:extLst>
          </p:cNvPr>
          <p:cNvSpPr txBox="1"/>
          <p:nvPr/>
        </p:nvSpPr>
        <p:spPr>
          <a:xfrm>
            <a:off x="7260625" y="5509077"/>
            <a:ext cx="90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+10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FD688C7-35C1-44EF-87BB-D7BF92193EDA}"/>
              </a:ext>
            </a:extLst>
          </p:cNvPr>
          <p:cNvSpPr/>
          <p:nvPr/>
        </p:nvSpPr>
        <p:spPr>
          <a:xfrm rot="5400000">
            <a:off x="8412135" y="4936226"/>
            <a:ext cx="865239" cy="865239"/>
          </a:xfrm>
          <a:prstGeom prst="rect">
            <a:avLst/>
          </a:prstGeom>
          <a:solidFill>
            <a:srgbClr val="295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A260AB4-9AA8-454C-BEDC-29B5275620B0}"/>
              </a:ext>
            </a:extLst>
          </p:cNvPr>
          <p:cNvSpPr txBox="1"/>
          <p:nvPr/>
        </p:nvSpPr>
        <p:spPr>
          <a:xfrm>
            <a:off x="8479529" y="5071108"/>
            <a:ext cx="7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971550" y="1248181"/>
            <a:ext cx="8499021" cy="635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скільки 35 більше числа 7?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88571" y="494528"/>
            <a:ext cx="9884229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971550" y="1980070"/>
            <a:ext cx="8524875" cy="678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скільки разів 35 більше числа 7?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996721" y="2745868"/>
            <a:ext cx="8448677" cy="8926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Перший множник 7, другий множник 8. Знайди добуток.</a:t>
            </a: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1047748" y="3735061"/>
            <a:ext cx="8448677" cy="61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Ділене 48, дільник 8. Знайди частку?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21A0A6C7-7EB1-45A2-86FC-48E11B8FF4E4}"/>
              </a:ext>
            </a:extLst>
          </p:cNvPr>
          <p:cNvSpPr/>
          <p:nvPr/>
        </p:nvSpPr>
        <p:spPr>
          <a:xfrm>
            <a:off x="1022575" y="4465345"/>
            <a:ext cx="8499021" cy="988398"/>
          </a:xfrm>
          <a:prstGeom prst="roundRect">
            <a:avLst/>
          </a:prstGeom>
          <a:solidFill>
            <a:srgbClr val="C6109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задумала число. Збільшила його у 4 рази і отримала 32. Назвіть задумане число.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538817" y="1248181"/>
            <a:ext cx="8124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28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538818" y="1991353"/>
            <a:ext cx="7342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538820" y="2757151"/>
            <a:ext cx="7342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562548" y="4495529"/>
            <a:ext cx="702681" cy="646331"/>
          </a:xfrm>
          <a:prstGeom prst="rect">
            <a:avLst/>
          </a:prstGeom>
          <a:solidFill>
            <a:srgbClr val="C6109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562548" y="3719238"/>
            <a:ext cx="7137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funny hedgehog cartoon animal character">
            <a:extLst>
              <a:ext uri="{FF2B5EF4-FFF2-40B4-BE49-F238E27FC236}">
                <a16:creationId xmlns="" xmlns:a16="http://schemas.microsoft.com/office/drawing/2014/main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307" y="4807412"/>
            <a:ext cx="1693480" cy="17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</a:t>
            </a:r>
            <a:r>
              <a:rPr lang="en-US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56165" y="1623590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44941" y="-7081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29192" y="1590528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31321" y="3010367"/>
            <a:ext cx="7447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80   72   64 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7474808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закінчи </a:t>
            </a:r>
            <a:r>
              <a:rPr lang="uk-UA" sz="2800" b="1" dirty="0" err="1" smtClean="0">
                <a:solidFill>
                  <a:schemeClr val="bg1"/>
                </a:solidFill>
              </a:rPr>
              <a:t>рядчисел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865" r="1548" b="2884"/>
          <a:stretch/>
        </p:blipFill>
        <p:spPr bwMode="auto">
          <a:xfrm>
            <a:off x="8483748" y="1440000"/>
            <a:ext cx="3144252" cy="475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44669" y="4020830"/>
            <a:ext cx="395163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 зменшити у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 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40913" y="4612246"/>
            <a:ext cx="395163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 зменшити на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44669" y="5197021"/>
            <a:ext cx="395163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</a:rPr>
              <a:t> збільшити у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 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62685" y="5781796"/>
            <a:ext cx="395163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d</a:t>
            </a:r>
            <a:r>
              <a:rPr lang="uk-UA" sz="3200" b="1" dirty="0" smtClean="0">
                <a:solidFill>
                  <a:schemeClr val="bg1"/>
                </a:solidFill>
              </a:rPr>
              <a:t> збільшити на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483824" y="4016443"/>
            <a:ext cx="12678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 :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483824" y="4622863"/>
            <a:ext cx="12678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-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483824" y="5207638"/>
            <a:ext cx="12678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 ∙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496302" y="5781796"/>
            <a:ext cx="12678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d</a:t>
            </a:r>
            <a:r>
              <a:rPr lang="uk-UA" sz="3200" b="1" i="1" dirty="0" smtClean="0">
                <a:solidFill>
                  <a:schemeClr val="bg1"/>
                </a:solidFill>
              </a:rPr>
              <a:t> +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797200" y="3010366"/>
            <a:ext cx="51820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56   48   40   32   24   16   8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8F1DAD4-51CE-477F-B4F7-F0F7F37661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2847" y="3936021"/>
            <a:ext cx="22669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37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7536"/>
            <a:ext cx="10472057" cy="11244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Обчисли </a:t>
            </a:r>
            <a:r>
              <a:rPr lang="uk-UA" sz="3200" b="1" dirty="0" smtClean="0">
                <a:solidFill>
                  <a:schemeClr val="bg1"/>
                </a:solidFill>
              </a:rPr>
              <a:t>перші вирази в кожному стовпчику і  склади рівності з цими числами на множення і ділення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932356" y="3253131"/>
            <a:ext cx="16149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45 : 5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24A1EC-6A2B-4935-B1F0-EB571B78EA99}"/>
              </a:ext>
            </a:extLst>
          </p:cNvPr>
          <p:cNvSpPr txBox="1"/>
          <p:nvPr/>
        </p:nvSpPr>
        <p:spPr>
          <a:xfrm>
            <a:off x="2558754" y="3236232"/>
            <a:ext cx="7171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00F282F-3983-4132-94DD-EABA44EC864A}"/>
              </a:ext>
            </a:extLst>
          </p:cNvPr>
          <p:cNvSpPr txBox="1"/>
          <p:nvPr/>
        </p:nvSpPr>
        <p:spPr>
          <a:xfrm>
            <a:off x="932356" y="1960018"/>
            <a:ext cx="16076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 ∙ 9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F99B9A7-A20C-412F-9018-A47314EBBC7B}"/>
              </a:ext>
            </a:extLst>
          </p:cNvPr>
          <p:cNvSpPr txBox="1"/>
          <p:nvPr/>
        </p:nvSpPr>
        <p:spPr>
          <a:xfrm>
            <a:off x="2547257" y="1968087"/>
            <a:ext cx="735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4F49B0D-4EE5-459D-9280-33075B163747}"/>
              </a:ext>
            </a:extLst>
          </p:cNvPr>
          <p:cNvSpPr txBox="1"/>
          <p:nvPr/>
        </p:nvSpPr>
        <p:spPr>
          <a:xfrm>
            <a:off x="897931" y="3910092"/>
            <a:ext cx="1683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45 : 9 = 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105DDD-9241-4CE3-AC4A-A255F80C7ABB}"/>
              </a:ext>
            </a:extLst>
          </p:cNvPr>
          <p:cNvSpPr txBox="1"/>
          <p:nvPr/>
        </p:nvSpPr>
        <p:spPr>
          <a:xfrm>
            <a:off x="2605480" y="3910092"/>
            <a:ext cx="6704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5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1918C41-99EE-4F1C-8F30-F3EF8F0A7887}"/>
              </a:ext>
            </a:extLst>
          </p:cNvPr>
          <p:cNvSpPr txBox="1"/>
          <p:nvPr/>
        </p:nvSpPr>
        <p:spPr>
          <a:xfrm>
            <a:off x="3723102" y="3288867"/>
            <a:ext cx="16428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40 : 8 </a:t>
            </a:r>
            <a:r>
              <a:rPr lang="uk-UA" sz="36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945C486-3B4F-43EC-908A-CDE12D5C6454}"/>
              </a:ext>
            </a:extLst>
          </p:cNvPr>
          <p:cNvSpPr txBox="1"/>
          <p:nvPr/>
        </p:nvSpPr>
        <p:spPr>
          <a:xfrm>
            <a:off x="3723103" y="1968676"/>
            <a:ext cx="16582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5 ∙ 8 </a:t>
            </a:r>
            <a:r>
              <a:rPr lang="uk-UA" sz="36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FC14E0-F5DD-4640-A05C-A84F3A67871E}"/>
              </a:ext>
            </a:extLst>
          </p:cNvPr>
          <p:cNvSpPr txBox="1"/>
          <p:nvPr/>
        </p:nvSpPr>
        <p:spPr>
          <a:xfrm>
            <a:off x="5401489" y="1993193"/>
            <a:ext cx="735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8DD5357-2618-4C93-B781-188966D079A9}"/>
              </a:ext>
            </a:extLst>
          </p:cNvPr>
          <p:cNvSpPr txBox="1"/>
          <p:nvPr/>
        </p:nvSpPr>
        <p:spPr>
          <a:xfrm>
            <a:off x="3723103" y="3935198"/>
            <a:ext cx="1642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40 : 5 </a:t>
            </a:r>
            <a:r>
              <a:rPr lang="uk-UA" sz="36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00F282F-3983-4132-94DD-EABA44EC864A}"/>
              </a:ext>
            </a:extLst>
          </p:cNvPr>
          <p:cNvSpPr txBox="1"/>
          <p:nvPr/>
        </p:nvSpPr>
        <p:spPr>
          <a:xfrm>
            <a:off x="932356" y="2599632"/>
            <a:ext cx="16076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9 ∙ 5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99B9A7-A20C-412F-9018-A47314EBBC7B}"/>
              </a:ext>
            </a:extLst>
          </p:cNvPr>
          <p:cNvSpPr txBox="1"/>
          <p:nvPr/>
        </p:nvSpPr>
        <p:spPr>
          <a:xfrm>
            <a:off x="2540002" y="2589901"/>
            <a:ext cx="735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945C486-3B4F-43EC-908A-CDE12D5C6454}"/>
              </a:ext>
            </a:extLst>
          </p:cNvPr>
          <p:cNvSpPr txBox="1"/>
          <p:nvPr/>
        </p:nvSpPr>
        <p:spPr>
          <a:xfrm>
            <a:off x="3723102" y="2612429"/>
            <a:ext cx="16428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8 ∙ 5 </a:t>
            </a:r>
            <a:r>
              <a:rPr lang="uk-UA" sz="36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FC14E0-F5DD-4640-A05C-A84F3A67871E}"/>
              </a:ext>
            </a:extLst>
          </p:cNvPr>
          <p:cNvSpPr txBox="1"/>
          <p:nvPr/>
        </p:nvSpPr>
        <p:spPr>
          <a:xfrm>
            <a:off x="5381313" y="2592504"/>
            <a:ext cx="735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5FC14E0-F5DD-4640-A05C-A84F3A67871E}"/>
              </a:ext>
            </a:extLst>
          </p:cNvPr>
          <p:cNvSpPr txBox="1"/>
          <p:nvPr/>
        </p:nvSpPr>
        <p:spPr>
          <a:xfrm>
            <a:off x="5397141" y="3238835"/>
            <a:ext cx="735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5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FC14E0-F5DD-4640-A05C-A84F3A67871E}"/>
              </a:ext>
            </a:extLst>
          </p:cNvPr>
          <p:cNvSpPr txBox="1"/>
          <p:nvPr/>
        </p:nvSpPr>
        <p:spPr>
          <a:xfrm>
            <a:off x="5397141" y="3907669"/>
            <a:ext cx="735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8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723556" y="1927517"/>
            <a:ext cx="16149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32 : 4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224A1EC-6A2B-4935-B1F0-EB571B78EA99}"/>
              </a:ext>
            </a:extLst>
          </p:cNvPr>
          <p:cNvSpPr txBox="1"/>
          <p:nvPr/>
        </p:nvSpPr>
        <p:spPr>
          <a:xfrm>
            <a:off x="8349954" y="1910618"/>
            <a:ext cx="7171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4F49B0D-4EE5-459D-9280-33075B163747}"/>
              </a:ext>
            </a:extLst>
          </p:cNvPr>
          <p:cNvSpPr txBox="1"/>
          <p:nvPr/>
        </p:nvSpPr>
        <p:spPr>
          <a:xfrm>
            <a:off x="6689131" y="2584478"/>
            <a:ext cx="1683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32 : 8 = 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D105DDD-9241-4CE3-AC4A-A255F80C7ABB}"/>
              </a:ext>
            </a:extLst>
          </p:cNvPr>
          <p:cNvSpPr txBox="1"/>
          <p:nvPr/>
        </p:nvSpPr>
        <p:spPr>
          <a:xfrm>
            <a:off x="8348720" y="2584478"/>
            <a:ext cx="6704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0F282F-3983-4132-94DD-EABA44EC864A}"/>
              </a:ext>
            </a:extLst>
          </p:cNvPr>
          <p:cNvSpPr txBox="1"/>
          <p:nvPr/>
        </p:nvSpPr>
        <p:spPr>
          <a:xfrm>
            <a:off x="6689131" y="3214380"/>
            <a:ext cx="16076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 ∙ 8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F99B9A7-A20C-412F-9018-A47314EBBC7B}"/>
              </a:ext>
            </a:extLst>
          </p:cNvPr>
          <p:cNvSpPr txBox="1"/>
          <p:nvPr/>
        </p:nvSpPr>
        <p:spPr>
          <a:xfrm>
            <a:off x="8304032" y="3222449"/>
            <a:ext cx="735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32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00F282F-3983-4132-94DD-EABA44EC864A}"/>
              </a:ext>
            </a:extLst>
          </p:cNvPr>
          <p:cNvSpPr txBox="1"/>
          <p:nvPr/>
        </p:nvSpPr>
        <p:spPr>
          <a:xfrm>
            <a:off x="6689131" y="3853994"/>
            <a:ext cx="16076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8 ∙ 4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F99B9A7-A20C-412F-9018-A47314EBBC7B}"/>
              </a:ext>
            </a:extLst>
          </p:cNvPr>
          <p:cNvSpPr txBox="1"/>
          <p:nvPr/>
        </p:nvSpPr>
        <p:spPr>
          <a:xfrm>
            <a:off x="8296777" y="3844263"/>
            <a:ext cx="735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32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6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543727" y="2584478"/>
            <a:ext cx="2029433" cy="35982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7" grpId="0" animBg="1"/>
      <p:bldP spid="28" grpId="0" animBg="1"/>
      <p:bldP spid="31" grpId="0" animBg="1"/>
      <p:bldP spid="39" grpId="0" animBg="1"/>
      <p:bldP spid="42" grpId="0" animBg="1"/>
      <p:bldP spid="4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909066" cy="7333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числа, пропущені в </a:t>
            </a:r>
            <a:r>
              <a:rPr lang="uk-UA" sz="4000" b="1" dirty="0" smtClean="0">
                <a:solidFill>
                  <a:schemeClr val="bg1"/>
                </a:solidFill>
              </a:rPr>
              <a:t>таблиці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01171"/>
              </p:ext>
            </p:extLst>
          </p:nvPr>
        </p:nvGraphicFramePr>
        <p:xfrm>
          <a:off x="724090" y="1889201"/>
          <a:ext cx="10593872" cy="27025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25112">
                  <a:extLst>
                    <a:ext uri="{9D8B030D-6E8A-4147-A177-3AD203B41FA5}">
                      <a16:colId xmlns="" xmlns:a16="http://schemas.microsoft.com/office/drawing/2014/main" val="297054438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3282447598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1721083636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1798792500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947337114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548161090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2806723100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947768504"/>
                    </a:ext>
                  </a:extLst>
                </a:gridCol>
                <a:gridCol w="996095">
                  <a:extLst>
                    <a:ext uri="{9D8B030D-6E8A-4147-A177-3AD203B41FA5}">
                      <a16:colId xmlns="" xmlns:a16="http://schemas.microsoft.com/office/drawing/2014/main" val="3630526013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Ділене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56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72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Дільник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Частка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395003"/>
                  </a:ext>
                </a:extLst>
              </a:tr>
            </a:tbl>
          </a:graphicData>
        </a:graphic>
      </p:graphicFrame>
      <p:pic>
        <p:nvPicPr>
          <p:cNvPr id="2050" name="Picture 2" descr="calculator math device kawaii cartoon">
            <a:extLst>
              <a:ext uri="{FF2B5EF4-FFF2-40B4-BE49-F238E27FC236}">
                <a16:creationId xmlns="" xmlns:a16="http://schemas.microsoft.com/office/drawing/2014/main" id="{DAA53570-1F1A-4632-93BE-0DB24472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55" y="2695791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lculator math device kawaii cartoon">
            <a:extLst>
              <a:ext uri="{FF2B5EF4-FFF2-40B4-BE49-F238E27FC236}">
                <a16:creationId xmlns="" xmlns:a16="http://schemas.microsoft.com/office/drawing/2014/main" id="{9FC70E55-2742-4454-A13B-A6614527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94" y="2695791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alculator math device kawaii cartoon">
            <a:extLst>
              <a:ext uri="{FF2B5EF4-FFF2-40B4-BE49-F238E27FC236}">
                <a16:creationId xmlns="" xmlns:a16="http://schemas.microsoft.com/office/drawing/2014/main" id="{34518626-4BDA-40EE-A584-1FF6DF5E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33" y="2695791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alculator math device kawaii cartoon">
            <a:extLst>
              <a:ext uri="{FF2B5EF4-FFF2-40B4-BE49-F238E27FC236}">
                <a16:creationId xmlns="" xmlns:a16="http://schemas.microsoft.com/office/drawing/2014/main" id="{F36F236D-1945-431C-BBEF-8FCDA7AC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00" y="2695790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alculator math device kawaii cartoon">
            <a:extLst>
              <a:ext uri="{FF2B5EF4-FFF2-40B4-BE49-F238E27FC236}">
                <a16:creationId xmlns="" xmlns:a16="http://schemas.microsoft.com/office/drawing/2014/main" id="{EDA75A9B-6EB0-41A7-AE17-BC804BC5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63" y="2695790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alculator math device kawaii cartoon">
            <a:extLst>
              <a:ext uri="{FF2B5EF4-FFF2-40B4-BE49-F238E27FC236}">
                <a16:creationId xmlns="" xmlns:a16="http://schemas.microsoft.com/office/drawing/2014/main" id="{AC8F124F-D141-4DBD-98AA-16F3E2E6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30" y="2695790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alculator math device kawaii cartoon">
            <a:extLst>
              <a:ext uri="{FF2B5EF4-FFF2-40B4-BE49-F238E27FC236}">
                <a16:creationId xmlns="" xmlns:a16="http://schemas.microsoft.com/office/drawing/2014/main" id="{21BF0D4E-4B90-4A62-BA61-2A2ED15F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93" y="2695789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lculator math device kawaii cartoon">
            <a:extLst>
              <a:ext uri="{FF2B5EF4-FFF2-40B4-BE49-F238E27FC236}">
                <a16:creationId xmlns="" xmlns:a16="http://schemas.microsoft.com/office/drawing/2014/main" id="{21927747-67F8-4218-997D-50434CC8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28" y="2695789"/>
            <a:ext cx="107640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91C6D98E-26DF-4EA8-BBF1-1C79BABA5056}"/>
              </a:ext>
            </a:extLst>
          </p:cNvPr>
          <p:cNvSpPr/>
          <p:nvPr/>
        </p:nvSpPr>
        <p:spPr>
          <a:xfrm>
            <a:off x="2006785" y="4649831"/>
            <a:ext cx="7686895" cy="14728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Щоб знайти </a:t>
            </a:r>
            <a:r>
              <a:rPr lang="uk-UA" sz="4000" dirty="0">
                <a:solidFill>
                  <a:srgbClr val="FFFF00"/>
                </a:solidFill>
              </a:rPr>
              <a:t>невідомий дільник</a:t>
            </a:r>
            <a:r>
              <a:rPr lang="uk-UA" sz="4000" dirty="0">
                <a:solidFill>
                  <a:schemeClr val="bg1"/>
                </a:solidFill>
              </a:rPr>
              <a:t>, треба </a:t>
            </a:r>
            <a:r>
              <a:rPr lang="uk-UA" sz="4000" dirty="0">
                <a:solidFill>
                  <a:srgbClr val="FFFF00"/>
                </a:solidFill>
              </a:rPr>
              <a:t>ділене поділити на частку</a:t>
            </a:r>
            <a:r>
              <a:rPr lang="uk-UA" sz="4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2B23ABC-304C-44DB-B2A9-CB6C1FD94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838" y="4591781"/>
            <a:ext cx="1346068" cy="199843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85386" y="1265101"/>
            <a:ext cx="5300672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дільник?</a:t>
            </a: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11860</TotalTime>
  <Words>657</Words>
  <Application>Microsoft Office PowerPoint</Application>
  <PresentationFormat>Произвольный</PresentationFormat>
  <Paragraphs>175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1237</cp:revision>
  <dcterms:created xsi:type="dcterms:W3CDTF">2018-01-05T16:38:53Z</dcterms:created>
  <dcterms:modified xsi:type="dcterms:W3CDTF">2025-04-17T08:40:44Z</dcterms:modified>
</cp:coreProperties>
</file>