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23" r:id="rId3"/>
    <p:sldId id="900" r:id="rId4"/>
    <p:sldId id="895" r:id="rId5"/>
    <p:sldId id="799" r:id="rId6"/>
    <p:sldId id="817" r:id="rId7"/>
    <p:sldId id="896" r:id="rId8"/>
    <p:sldId id="804" r:id="rId9"/>
    <p:sldId id="897" r:id="rId10"/>
    <p:sldId id="898" r:id="rId11"/>
    <p:sldId id="899" r:id="rId12"/>
    <p:sldId id="90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323"/>
            <p14:sldId id="900"/>
            <p14:sldId id="895"/>
            <p14:sldId id="799"/>
            <p14:sldId id="817"/>
            <p14:sldId id="896"/>
            <p14:sldId id="804"/>
            <p14:sldId id="897"/>
            <p14:sldId id="898"/>
            <p14:sldId id="899"/>
            <p14:sldId id="90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4F3"/>
    <a:srgbClr val="C6109F"/>
    <a:srgbClr val="FF3131"/>
    <a:srgbClr val="295FFF"/>
    <a:srgbClr val="0D0D0D"/>
    <a:srgbClr val="9E0000"/>
    <a:srgbClr val="00B050"/>
    <a:srgbClr val="FFFF00"/>
    <a:srgbClr val="2F3242"/>
    <a:srgbClr val="BA1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66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smtClean="0">
              <a:solidFill>
                <a:schemeClr val="bg1"/>
              </a:solidFill>
            </a:rPr>
            <a:t>Усний </a:t>
          </a:r>
          <a:r>
            <a:rPr lang="uk-UA" sz="3200" b="1" smtClean="0">
              <a:solidFill>
                <a:schemeClr val="bg1"/>
              </a:solidFill>
            </a:rPr>
            <a:t>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Розв’я-зування</a:t>
          </a:r>
          <a:r>
            <a:rPr lang="uk-UA" sz="3200" b="1" dirty="0" smtClean="0">
              <a:solidFill>
                <a:schemeClr val="bg1"/>
              </a:solidFill>
            </a:rPr>
            <a:t> складеної задачі на кратне  порівняння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Розв’я-зування</a:t>
          </a:r>
          <a:r>
            <a:rPr lang="uk-UA" sz="3200" b="1" dirty="0" smtClean="0">
              <a:solidFill>
                <a:schemeClr val="bg1"/>
              </a:solidFill>
            </a:rPr>
            <a:t> простих </a:t>
          </a:r>
          <a:r>
            <a:rPr lang="uk-UA" sz="3200" b="1" dirty="0" smtClean="0">
              <a:solidFill>
                <a:schemeClr val="bg1"/>
              </a:solidFill>
            </a:rPr>
            <a:t>задач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Таблиця множення числа 9</a:t>
          </a:r>
          <a:endParaRPr lang="ru-RU" sz="3200" b="1" dirty="0"/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E23834-4C97-4BAD-9028-AA93134EBB29}" type="pres">
      <dgm:prSet presAssocID="{6115EC9A-5D0A-49BC-89B0-C823DAA39B65}" presName="node" presStyleLbl="node1" presStyleIdx="0" presStyleCnt="4" custScaleX="129083" custLinFactX="102093" custLinFactNeighborX="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109424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2" presStyleCnt="4" custScaleX="141483" custLinFactX="133771" custLinFactNeighborX="200000" custLinFactNeighborY="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42186" custLinFactX="-134847" custLinFactNeighborX="-200000" custLinFactNeighborY="-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0967F-7F8F-473A-82A5-EB520444B1B7}" type="presOf" srcId="{17FCBCD0-5166-44EF-A995-697AB50FC98B}" destId="{8C93B566-6306-40C5-A3D5-B84E788E517B}" srcOrd="0" destOrd="0" presId="urn:microsoft.com/office/officeart/2005/8/layout/hList6"/>
    <dgm:cxn modelId="{DF56DFFD-908A-42BF-9EEB-6C730801BA3A}" type="presOf" srcId="{289AA968-9F58-4A6E-B11C-582CA574AD65}" destId="{6408D3F1-0C0E-4F5D-B5D5-053E6D4B4C50}" srcOrd="0" destOrd="0" presId="urn:microsoft.com/office/officeart/2005/8/layout/hList6"/>
    <dgm:cxn modelId="{BA433EC9-20DA-4309-932E-A4DBC5E8E421}" type="presOf" srcId="{6115EC9A-5D0A-49BC-89B0-C823DAA39B65}" destId="{00E23834-4C97-4BAD-9028-AA93134EBB29}" srcOrd="0" destOrd="0" presId="urn:microsoft.com/office/officeart/2005/8/layout/hList6"/>
    <dgm:cxn modelId="{4D6393D1-23D9-49CA-876E-0500FB21F6A0}" srcId="{289AA968-9F58-4A6E-B11C-582CA574AD65}" destId="{1A16E29F-4735-4462-97C4-9BCD9C4C486C}" srcOrd="2" destOrd="0" parTransId="{73E3B522-476C-406F-A210-531690AED282}" sibTransId="{F2D33BF4-615F-4128-B58D-C20892E7A4B8}"/>
    <dgm:cxn modelId="{AE6A85AA-C1E7-4CC6-AD76-7491E08E3E96}" srcId="{289AA968-9F58-4A6E-B11C-582CA574AD65}" destId="{6115EC9A-5D0A-49BC-89B0-C823DAA39B65}" srcOrd="0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1A3A0ADA-8F67-4986-B9B6-8948395B25EC}" type="presOf" srcId="{BC7931E8-86A7-44AD-A246-C659A84EF1D0}" destId="{D2B473EA-0294-46C9-BEB1-B63C89DB6F91}" srcOrd="0" destOrd="0" presId="urn:microsoft.com/office/officeart/2005/8/layout/hList6"/>
    <dgm:cxn modelId="{FBC87960-E900-4818-A9ED-83BCEA269CC5}" type="presOf" srcId="{1A16E29F-4735-4462-97C4-9BCD9C4C486C}" destId="{5224CAA1-3EC9-4CF6-8381-99180C56B6A8}" srcOrd="0" destOrd="0" presId="urn:microsoft.com/office/officeart/2005/8/layout/hList6"/>
    <dgm:cxn modelId="{77BE391B-4EA2-416A-8B5B-4ADF9581A85A}" type="presParOf" srcId="{6408D3F1-0C0E-4F5D-B5D5-053E6D4B4C50}" destId="{00E23834-4C97-4BAD-9028-AA93134EBB29}" srcOrd="0" destOrd="0" presId="urn:microsoft.com/office/officeart/2005/8/layout/hList6"/>
    <dgm:cxn modelId="{21199530-BA61-4C55-AFD7-9264F0DBEF46}" type="presParOf" srcId="{6408D3F1-0C0E-4F5D-B5D5-053E6D4B4C50}" destId="{8876FB75-3E41-41EA-914C-4542E25630F3}" srcOrd="1" destOrd="0" presId="urn:microsoft.com/office/officeart/2005/8/layout/hList6"/>
    <dgm:cxn modelId="{EB896431-3801-4524-A441-08302BCAA591}" type="presParOf" srcId="{6408D3F1-0C0E-4F5D-B5D5-053E6D4B4C50}" destId="{8C93B566-6306-40C5-A3D5-B84E788E517B}" srcOrd="2" destOrd="0" presId="urn:microsoft.com/office/officeart/2005/8/layout/hList6"/>
    <dgm:cxn modelId="{AB6D85C8-2AF8-4243-8E9D-6283667966DB}" type="presParOf" srcId="{6408D3F1-0C0E-4F5D-B5D5-053E6D4B4C50}" destId="{B4E8D5E2-E5AE-41CC-80D3-5A0016AFADCC}" srcOrd="3" destOrd="0" presId="urn:microsoft.com/office/officeart/2005/8/layout/hList6"/>
    <dgm:cxn modelId="{EE25EF4B-3140-41AB-972A-9F5217E1E304}" type="presParOf" srcId="{6408D3F1-0C0E-4F5D-B5D5-053E6D4B4C50}" destId="{5224CAA1-3EC9-4CF6-8381-99180C56B6A8}" srcOrd="4" destOrd="0" presId="urn:microsoft.com/office/officeart/2005/8/layout/hList6"/>
    <dgm:cxn modelId="{9F8B8954-BD33-4FEB-9CEA-A1724DF4125B}" type="presParOf" srcId="{6408D3F1-0C0E-4F5D-B5D5-053E6D4B4C50}" destId="{2EE084EB-38FB-44EB-B050-492531D297D1}" srcOrd="5" destOrd="0" presId="urn:microsoft.com/office/officeart/2005/8/layout/hList6"/>
    <dgm:cxn modelId="{61BD02E4-A0FD-453F-8B06-C3652E2594D8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23834-4C97-4BAD-9028-AA93134EBB29}">
      <dsp:nvSpPr>
        <dsp:cNvPr id="0" name=""/>
        <dsp:cNvSpPr/>
      </dsp:nvSpPr>
      <dsp:spPr>
        <a:xfrm rot="16200000">
          <a:off x="1460440" y="858228"/>
          <a:ext cx="4272497" cy="2556040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Таблиця множення числа 9</a:t>
          </a:r>
          <a:endParaRPr lang="ru-RU" sz="3200" b="1" kern="1200" dirty="0"/>
        </a:p>
      </dsp:txBody>
      <dsp:txXfrm rot="5400000">
        <a:off x="2318668" y="854499"/>
        <a:ext cx="2556040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052867" y="1052867"/>
          <a:ext cx="4272497" cy="2166762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smtClean="0">
              <a:solidFill>
                <a:schemeClr val="bg1"/>
              </a:solidFill>
            </a:rPr>
            <a:t>Усний </a:t>
          </a:r>
          <a:r>
            <a:rPr lang="uk-UA" sz="3200" b="1" kern="1200" smtClean="0">
              <a:solidFill>
                <a:schemeClr val="bg1"/>
              </a:solidFill>
            </a:rPr>
            <a:t>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2166762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7230308" y="735458"/>
          <a:ext cx="4272497" cy="2801579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Розв’я-зування</a:t>
          </a:r>
          <a:r>
            <a:rPr lang="uk-UA" sz="3200" b="1" kern="1200" dirty="0" smtClean="0">
              <a:solidFill>
                <a:schemeClr val="bg1"/>
              </a:solidFill>
            </a:rPr>
            <a:t> складеної задачі на кратне  порівняння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965767" y="854498"/>
        <a:ext cx="2801579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4274266" y="728498"/>
          <a:ext cx="4272497" cy="2815500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Розв’я-зування</a:t>
          </a:r>
          <a:r>
            <a:rPr lang="uk-UA" sz="3200" b="1" kern="1200" dirty="0" smtClean="0">
              <a:solidFill>
                <a:schemeClr val="bg1"/>
              </a:solidFill>
            </a:rPr>
            <a:t> простих </a:t>
          </a:r>
          <a:r>
            <a:rPr lang="uk-UA" sz="3200" b="1" kern="1200" dirty="0" smtClean="0">
              <a:solidFill>
                <a:schemeClr val="bg1"/>
              </a:solidFill>
            </a:rPr>
            <a:t>задач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5002765" y="854498"/>
        <a:ext cx="2815500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17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svg"/><Relationship Id="rId5" Type="http://schemas.openxmlformats.org/officeDocument/2006/relationships/image" Target="../media/image25.png"/><Relationship Id="rId4" Type="http://schemas.openxmlformats.org/officeDocument/2006/relationships/image" Target="../media/image40.sv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2114" y="4607233"/>
            <a:ext cx="9427030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Таблиця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uk-UA" sz="4800" b="1" dirty="0" smtClean="0">
                <a:solidFill>
                  <a:srgbClr val="7030A0"/>
                </a:solidFill>
              </a:rPr>
              <a:t>множення числа </a:t>
            </a:r>
            <a:r>
              <a:rPr lang="uk-UA" sz="4800" b="1" dirty="0" smtClean="0">
                <a:solidFill>
                  <a:srgbClr val="7030A0"/>
                </a:solidFill>
              </a:rPr>
              <a:t>9 </a:t>
            </a:r>
            <a:endParaRPr lang="uk-UA" sz="4000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number nine">
            <a:extLst>
              <a:ext uri="{FF2B5EF4-FFF2-40B4-BE49-F238E27FC236}">
                <a16:creationId xmlns:a16="http://schemas.microsoft.com/office/drawing/2014/main" xmlns="" id="{82A1AE41-27D7-4446-A9E9-F7E8FF436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3" y="1030933"/>
            <a:ext cx="2771014" cy="291072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63552" y="1082934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– 9 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117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054099" y="1333973"/>
            <a:ext cx="7121071" cy="15507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24 груші розклали порівну на 4 тарілки, а решту 12 поклали в кошик. У скільки разів більше груш лежало в кошику, ніж на тарілці?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№904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1112665" y="4816943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2943902" y="4816943"/>
            <a:ext cx="486115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у </a:t>
            </a:r>
            <a:r>
              <a:rPr lang="uk-UA" sz="2800" dirty="0" smtClean="0"/>
              <a:t>2 </a:t>
            </a:r>
            <a:r>
              <a:rPr lang="uk-UA" sz="2800" dirty="0" smtClean="0"/>
              <a:t>рази більше груш у кошику.</a:t>
            </a:r>
            <a:endParaRPr lang="uk-UA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12665" y="3018173"/>
            <a:ext cx="181245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24 : 4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925123" y="3005165"/>
            <a:ext cx="111347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6 (гр.)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902539" y="3588980"/>
            <a:ext cx="100220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 (р.)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12665" y="3569458"/>
            <a:ext cx="178987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12 : </a:t>
            </a:r>
            <a:r>
              <a:rPr lang="uk-UA" sz="2800" b="1" dirty="0">
                <a:solidFill>
                  <a:schemeClr val="bg1"/>
                </a:solidFill>
              </a:rPr>
              <a:t>6</a:t>
            </a:r>
            <a:r>
              <a:rPr lang="uk-UA" sz="2800" b="1" dirty="0" smtClean="0">
                <a:solidFill>
                  <a:schemeClr val="bg1"/>
                </a:solidFill>
              </a:rPr>
              <a:t>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12665" y="4174930"/>
            <a:ext cx="218570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12 : (24 : 4)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298371" y="4162150"/>
            <a:ext cx="97672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 (р.)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E4CE27D-7746-4A89-8027-FB5FF93B0514}"/>
              </a:ext>
            </a:extLst>
          </p:cNvPr>
          <p:cNvSpPr txBox="1"/>
          <p:nvPr/>
        </p:nvSpPr>
        <p:spPr>
          <a:xfrm>
            <a:off x="4038601" y="3005165"/>
            <a:ext cx="331397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– на кожній тарілці. </a:t>
            </a:r>
            <a:endParaRPr lang="uk-UA" sz="2800" dirty="0"/>
          </a:p>
        </p:txBody>
      </p:sp>
      <p:pic>
        <p:nvPicPr>
          <p:cNvPr id="18" name="Picture 2" descr="pears in bowl harvest fruit tasty dotted">
            <a:extLst>
              <a:ext uri="{FF2B5EF4-FFF2-40B4-BE49-F238E27FC236}">
                <a16:creationId xmlns:a16="http://schemas.microsoft.com/office/drawing/2014/main" xmlns="" id="{33089AD5-AE72-41F6-A081-03FB24C0A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37329" r="13826" b="8816"/>
          <a:stretch/>
        </p:blipFill>
        <p:spPr bwMode="auto">
          <a:xfrm>
            <a:off x="8292896" y="1333973"/>
            <a:ext cx="2794248" cy="2255007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0085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27" grpId="0" animBg="1"/>
      <p:bldP spid="19" grpId="0" animBg="1"/>
      <p:bldP spid="2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397" y="595553"/>
            <a:ext cx="8741232" cy="61276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057" y="595552"/>
            <a:ext cx="2275111" cy="1752673"/>
          </a:xfrm>
          <a:prstGeom prst="rect">
            <a:avLst/>
          </a:prstGeom>
        </p:spPr>
      </p:pic>
      <p:pic>
        <p:nvPicPr>
          <p:cNvPr id="2" name="Picture 2" descr="D:\2 клас\3 Математика\1 Листопад\09 Таблиці множення на 6_9\№117 - Таблиця множення числа 9\2025-04-20_2239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3" y="1210423"/>
            <a:ext cx="7063470" cy="522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39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8413" y="513465"/>
            <a:ext cx="8732067" cy="82547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</a:t>
            </a:r>
            <a:r>
              <a:rPr lang="uk-UA" sz="40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свій </a:t>
            </a:r>
            <a:r>
              <a:rPr lang="uk-UA" sz="4000" b="1" dirty="0" smtClean="0">
                <a:solidFill>
                  <a:schemeClr val="bg1"/>
                </a:solidFill>
              </a:rPr>
              <a:t>олівець.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49989" r="52778"/>
          <a:stretch/>
        </p:blipFill>
        <p:spPr bwMode="auto">
          <a:xfrm>
            <a:off x="926132" y="2449167"/>
            <a:ext cx="1930885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1" r="52145" b="50011"/>
          <a:stretch/>
        </p:blipFill>
        <p:spPr bwMode="auto">
          <a:xfrm>
            <a:off x="9474868" y="2431580"/>
            <a:ext cx="1991227" cy="27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1" r="14078" b="50579"/>
          <a:stretch/>
        </p:blipFill>
        <p:spPr bwMode="auto">
          <a:xfrm>
            <a:off x="6509967" y="2408975"/>
            <a:ext cx="2036480" cy="26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5" t="49989" r="11616"/>
          <a:stretch/>
        </p:blipFill>
        <p:spPr bwMode="auto">
          <a:xfrm>
            <a:off x="3521943" y="2449167"/>
            <a:ext cx="2323096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b="27395"/>
          <a:stretch/>
        </p:blipFill>
        <p:spPr bwMode="auto">
          <a:xfrm rot="21248882">
            <a:off x="1734841" y="1539646"/>
            <a:ext cx="436764" cy="17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1" b="23299"/>
          <a:stretch/>
        </p:blipFill>
        <p:spPr bwMode="auto">
          <a:xfrm rot="268393">
            <a:off x="4481158" y="1475219"/>
            <a:ext cx="426439" cy="18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7029" b="22248"/>
          <a:stretch/>
        </p:blipFill>
        <p:spPr bwMode="auto">
          <a:xfrm rot="294658">
            <a:off x="7206060" y="1477588"/>
            <a:ext cx="402649" cy="18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4524" b="21304"/>
          <a:stretch/>
        </p:blipFill>
        <p:spPr bwMode="auto">
          <a:xfrm rot="162794">
            <a:off x="10269544" y="1496600"/>
            <a:ext cx="398763" cy="18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8725" y="3539069"/>
            <a:ext cx="1818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Було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дуже просто!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63367" y="3539069"/>
            <a:ext cx="1614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Можу краще!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9470" y="3572317"/>
            <a:ext cx="1696172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цікаво!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93418" y="3539069"/>
            <a:ext cx="1656425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важко!</a:t>
            </a:r>
          </a:p>
        </p:txBody>
      </p:sp>
      <p:pic>
        <p:nvPicPr>
          <p:cNvPr id="25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r="-630" b="587"/>
          <a:stretch/>
        </p:blipFill>
        <p:spPr bwMode="auto">
          <a:xfrm rot="6985696">
            <a:off x="7681154" y="4586304"/>
            <a:ext cx="497722" cy="26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716" b="435"/>
          <a:stretch/>
        </p:blipFill>
        <p:spPr bwMode="auto">
          <a:xfrm rot="7135075">
            <a:off x="10105764" y="4569805"/>
            <a:ext cx="477451" cy="26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5092" b="-1024"/>
          <a:stretch/>
        </p:blipFill>
        <p:spPr bwMode="auto">
          <a:xfrm rot="14685160">
            <a:off x="4446693" y="4553280"/>
            <a:ext cx="490771" cy="27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1457" b="-833"/>
          <a:stretch/>
        </p:blipFill>
        <p:spPr bwMode="auto">
          <a:xfrm rot="14670016">
            <a:off x="1717707" y="4440284"/>
            <a:ext cx="513064" cy="27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57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0853" y="603386"/>
            <a:ext cx="9609289" cy="7029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5100411" y="1622889"/>
            <a:ext cx="5262790" cy="282630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Вас вітає Математика!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Ігри, приклади, задачі – все для вас!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Побажаю вам кмітливості, За роботу, в добрий час!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F21A84C-61D8-47A5-A051-9AD7B143F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27" y="1622889"/>
            <a:ext cx="3362365" cy="353189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4641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430965" y="1461394"/>
            <a:ext cx="6936059" cy="4739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свій </a:t>
            </a:r>
            <a:r>
              <a:rPr lang="uk-UA" sz="2400" b="1" dirty="0" smtClean="0">
                <a:solidFill>
                  <a:srgbClr val="7030A0"/>
                </a:solidFill>
              </a:rPr>
              <a:t>олівець очікувань від уроку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8413" y="513465"/>
            <a:ext cx="8732067" cy="94792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49989" r="52778"/>
          <a:stretch/>
        </p:blipFill>
        <p:spPr bwMode="auto">
          <a:xfrm>
            <a:off x="937019" y="2754570"/>
            <a:ext cx="1930885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1" r="52145" b="50011"/>
          <a:stretch/>
        </p:blipFill>
        <p:spPr bwMode="auto">
          <a:xfrm>
            <a:off x="9485755" y="2736981"/>
            <a:ext cx="1991227" cy="27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1" r="14078" b="50579"/>
          <a:stretch/>
        </p:blipFill>
        <p:spPr bwMode="auto">
          <a:xfrm>
            <a:off x="6520853" y="2714378"/>
            <a:ext cx="2036480" cy="26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5" t="49989" r="11616"/>
          <a:stretch/>
        </p:blipFill>
        <p:spPr bwMode="auto">
          <a:xfrm>
            <a:off x="3532829" y="2754570"/>
            <a:ext cx="2323096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b="27395"/>
          <a:stretch/>
        </p:blipFill>
        <p:spPr bwMode="auto">
          <a:xfrm rot="21248882">
            <a:off x="1684079" y="1865551"/>
            <a:ext cx="436764" cy="17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1" b="23299"/>
          <a:stretch/>
        </p:blipFill>
        <p:spPr bwMode="auto">
          <a:xfrm rot="268393">
            <a:off x="4489722" y="1793788"/>
            <a:ext cx="426439" cy="18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7029" b="22248"/>
          <a:stretch/>
        </p:blipFill>
        <p:spPr bwMode="auto">
          <a:xfrm rot="294658">
            <a:off x="7448217" y="1821363"/>
            <a:ext cx="402649" cy="18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4524" b="21304"/>
          <a:stretch/>
        </p:blipFill>
        <p:spPr bwMode="auto">
          <a:xfrm rot="162794">
            <a:off x="10246973" y="1810038"/>
            <a:ext cx="398763" cy="18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9612" y="3844472"/>
            <a:ext cx="1818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Буде все просто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01200" y="3844472"/>
            <a:ext cx="1875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успішно!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357" y="3877719"/>
            <a:ext cx="1696172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</a:t>
            </a:r>
            <a:r>
              <a:rPr lang="uk-UA" sz="2800" b="1" dirty="0">
                <a:solidFill>
                  <a:schemeClr val="bg1"/>
                </a:solidFill>
              </a:rPr>
              <a:t>цікаво!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04305" y="3844471"/>
            <a:ext cx="1656425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</a:t>
            </a:r>
            <a:r>
              <a:rPr lang="uk-UA" sz="2800" b="1" dirty="0">
                <a:solidFill>
                  <a:schemeClr val="bg1"/>
                </a:solidFill>
              </a:rPr>
              <a:t>важко!</a:t>
            </a:r>
          </a:p>
        </p:txBody>
      </p:sp>
      <p:pic>
        <p:nvPicPr>
          <p:cNvPr id="25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r="-630" b="587"/>
          <a:stretch/>
        </p:blipFill>
        <p:spPr bwMode="auto">
          <a:xfrm rot="6985696">
            <a:off x="7681154" y="4586304"/>
            <a:ext cx="497722" cy="26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716" b="435"/>
          <a:stretch/>
        </p:blipFill>
        <p:spPr bwMode="auto">
          <a:xfrm rot="7135075">
            <a:off x="10105765" y="4569805"/>
            <a:ext cx="477451" cy="26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5092" b="-1024"/>
          <a:stretch/>
        </p:blipFill>
        <p:spPr bwMode="auto">
          <a:xfrm rot="14685160">
            <a:off x="4446695" y="4553282"/>
            <a:ext cx="490771" cy="27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1457" b="-833"/>
          <a:stretch/>
        </p:blipFill>
        <p:spPr bwMode="auto">
          <a:xfrm rot="14670016">
            <a:off x="1717707" y="4440285"/>
            <a:ext cx="513064" cy="27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98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72485796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963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074028" y="476897"/>
            <a:ext cx="9604858" cy="7749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</a:t>
            </a:r>
            <a:r>
              <a:rPr lang="uk-UA" sz="4000" b="1" dirty="0" smtClean="0">
                <a:solidFill>
                  <a:schemeClr val="bg1"/>
                </a:solidFill>
              </a:rPr>
              <a:t>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116032" y="1408102"/>
            <a:ext cx="176867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5 ∙ 5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AA05B93-729F-47A6-90C8-FD72A989454B}"/>
              </a:ext>
            </a:extLst>
          </p:cNvPr>
          <p:cNvSpPr txBox="1"/>
          <p:nvPr/>
        </p:nvSpPr>
        <p:spPr>
          <a:xfrm>
            <a:off x="1116031" y="2341552"/>
            <a:ext cx="176868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49 : 7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116031" y="3275002"/>
            <a:ext cx="176868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3 ∙ 9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E505F35-AA4E-4CC5-A1BF-18A36D08C639}"/>
              </a:ext>
            </a:extLst>
          </p:cNvPr>
          <p:cNvSpPr txBox="1"/>
          <p:nvPr/>
        </p:nvSpPr>
        <p:spPr>
          <a:xfrm>
            <a:off x="4521442" y="1408102"/>
            <a:ext cx="169318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36 : 6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0148EC4-3886-4BF0-8FE3-CD914FABFB1B}"/>
              </a:ext>
            </a:extLst>
          </p:cNvPr>
          <p:cNvSpPr txBox="1"/>
          <p:nvPr/>
        </p:nvSpPr>
        <p:spPr>
          <a:xfrm>
            <a:off x="4521441" y="2341552"/>
            <a:ext cx="169318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16 : 4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7B373FC-3041-4ABF-B21F-DE4432CFC152}"/>
              </a:ext>
            </a:extLst>
          </p:cNvPr>
          <p:cNvSpPr txBox="1"/>
          <p:nvPr/>
        </p:nvSpPr>
        <p:spPr>
          <a:xfrm>
            <a:off x="4521440" y="3275002"/>
            <a:ext cx="169318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8 ∙ 8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884713" y="1408102"/>
            <a:ext cx="71287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25 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AA05B93-729F-47A6-90C8-FD72A989454B}"/>
              </a:ext>
            </a:extLst>
          </p:cNvPr>
          <p:cNvSpPr txBox="1"/>
          <p:nvPr/>
        </p:nvSpPr>
        <p:spPr>
          <a:xfrm>
            <a:off x="2884711" y="2341552"/>
            <a:ext cx="71287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7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884711" y="3275002"/>
            <a:ext cx="71287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27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6242565" y="1408102"/>
            <a:ext cx="71287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6 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AA05B93-729F-47A6-90C8-FD72A989454B}"/>
              </a:ext>
            </a:extLst>
          </p:cNvPr>
          <p:cNvSpPr txBox="1"/>
          <p:nvPr/>
        </p:nvSpPr>
        <p:spPr>
          <a:xfrm>
            <a:off x="6220791" y="2341552"/>
            <a:ext cx="71287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4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6242563" y="3275002"/>
            <a:ext cx="71287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64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67" name="Picture 2" descr="cartoon giraffe holding pencil">
            <a:extLst>
              <a:ext uri="{FF2B5EF4-FFF2-40B4-BE49-F238E27FC236}">
                <a16:creationId xmlns="" xmlns:a16="http://schemas.microsoft.com/office/drawing/2014/main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7986027" y="1408102"/>
            <a:ext cx="2692860" cy="477457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51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3" grpId="0" animBg="1"/>
      <p:bldP spid="64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96564" y="396558"/>
            <a:ext cx="9921374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Заміни множення додавання. Обчисли.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264" y="1275572"/>
            <a:ext cx="2005821" cy="339446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1765A3C5-9917-4790-A642-4327023014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46876" y="3816494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10239D-6DBF-4818-AD82-1D02284A8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27767" y="2334698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210031A6-2F5F-4133-8EFD-CC97473001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2218" y="3159473"/>
            <a:ext cx="394062" cy="403674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454BA291-A265-45AB-BAA0-6A2A26164D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094725" y="5314179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F6C7208A-2ED2-489E-B479-2FF437386E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62857" y="5302211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EC259789-0D00-4B34-AC9D-3979719C6D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10362" y="2328078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036158D3-6BE3-469D-86FD-EF0376EA8F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34788" y="3066648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7BBDDEEF-A971-405C-B207-04B24D9A2E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24979" y="4554030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40FC8A5E-2B6E-423C-AB50-951585955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2343" y="2439940"/>
            <a:ext cx="394062" cy="403674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561E0420-8138-4B5B-8689-229A4C859D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05922" y="2328078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927F0D12-F3BF-4318-8161-15C587DA46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24979" y="3816539"/>
            <a:ext cx="455016" cy="567661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600CCB2E-F642-40C9-A38A-F025B9CFCC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87402" y="3822158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18E99B8A-1005-45E6-B940-B9B49417A5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505" y="3894786"/>
            <a:ext cx="394062" cy="403674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40BF293D-689C-47AA-8893-D45FEF8A7C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60433" y="4549050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FA14CF5B-1C75-4E02-B0F2-A74113175BF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5187" y="2416323"/>
            <a:ext cx="394062" cy="355057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E29C2A15-263A-4537-A27E-B5D24800324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63401" y="2506131"/>
            <a:ext cx="440143" cy="28893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7AE95C23-1795-4F52-A197-391BFC7D8E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805634" y="4564839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C17E384F-693C-4188-9F0D-CE390DB973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84048" y="3823846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C61A8CAC-E529-46DB-B52E-D0D385004A7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571438" y="2416323"/>
            <a:ext cx="394062" cy="355057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DDE8819A-20EE-4182-A1C3-594992D1954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314654" y="5417686"/>
            <a:ext cx="394062" cy="35505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571025CA-486B-4F33-B5FE-AA73F4D6CA6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9926" y="5422462"/>
            <a:ext cx="394062" cy="35505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EE5998F6-9BED-4576-AFB1-0F637394CEA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72601" y="3898204"/>
            <a:ext cx="394062" cy="35505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CD15E0AD-11E6-414E-9F84-C1BFD35E3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51441" y="4646303"/>
            <a:ext cx="394062" cy="355057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8F8DAA62-0104-4258-8E84-81AA069637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72601" y="4660333"/>
            <a:ext cx="394062" cy="355057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A04530AA-9B26-4D33-AA87-F475807E6A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53834" y="3928461"/>
            <a:ext cx="394062" cy="35505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E7862467-A373-4699-82C1-9BC31D69AB0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72601" y="3176556"/>
            <a:ext cx="394062" cy="355057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04011" y="3172949"/>
            <a:ext cx="394062" cy="355057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66E80FE3-E7E7-44A4-BEDB-809A95BC0A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81644" y="2507193"/>
            <a:ext cx="440143" cy="2889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F400518-7CE7-45E5-84D3-C0A30FED62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2264" y="2506131"/>
            <a:ext cx="438950" cy="292633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82993F6F-7189-4775-B8E7-57D1115009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250102" y="4559366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4768D375-C631-4856-BBD4-B548769C73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33808" y="5294289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00408032-7C23-49C1-8ED0-04397B682C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868492" y="3812791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E622686F-98DC-4678-A966-8D8A416F7B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996895" y="2322292"/>
            <a:ext cx="455016" cy="56766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E2CF481F-BAD3-4050-8E5F-DC6E5BCA8B4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52105" y="3220932"/>
            <a:ext cx="440143" cy="288932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BDAD64A2-1EA7-4599-BAFC-E736BB12577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95051" y="3231335"/>
            <a:ext cx="440143" cy="288932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2EF4A7EA-C06C-43CE-85E1-724A06F30BD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41427" y="3218958"/>
            <a:ext cx="440143" cy="288932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374101" y="3231335"/>
            <a:ext cx="440143" cy="288932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9839B7C5-EBA2-4E82-9B62-4CD279EA5A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66594" y="3826881"/>
            <a:ext cx="455016" cy="567661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2B0327F1-AAB8-4BDD-B7F1-89A465B88D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4966" y="4573688"/>
            <a:ext cx="455016" cy="567661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xmlns="" id="{BFBEA155-1535-4C81-8DC7-5C78232B9F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41392" y="3812792"/>
            <a:ext cx="455016" cy="567661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CAC6B9C8-FEF8-44C8-A648-9D80A09A55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149498" y="3834766"/>
            <a:ext cx="455016" cy="56766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5838C8F9-C7E4-4A22-BBC6-2EC673B1757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39469" y="3979744"/>
            <a:ext cx="440143" cy="288932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xmlns="" id="{5C4E5742-6DBB-46A6-B0E3-1890B2D1309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68900" y="3979744"/>
            <a:ext cx="440143" cy="288932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xmlns="" id="{9AF3D97F-73FA-491A-9EB8-2AD2801FA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40760" y="4742889"/>
            <a:ext cx="440143" cy="288932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xmlns="" id="{3929B9D8-F6CD-4BAF-BD3B-C2D29286D1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78420" y="5302211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DFE0068D-555B-4673-89D2-0D0770580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3013" y="5302616"/>
            <a:ext cx="455016" cy="567661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xmlns="" id="{ABA4F522-2E67-4DEF-AB57-C98633B40E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8142" y="4655420"/>
            <a:ext cx="394062" cy="403674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F4F6B823-D3FD-4AB7-8EB6-C0E40AA9DE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3913" y="5389168"/>
            <a:ext cx="394062" cy="403674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3438C239-F464-43DC-A005-07A7B63CB3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16887" y="5298418"/>
            <a:ext cx="455016" cy="567661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:a16="http://schemas.microsoft.com/office/drawing/2014/main" xmlns="" id="{D9A0B433-BAA8-4B91-8359-288F6FC82B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112720" y="3083495"/>
            <a:ext cx="455016" cy="567661"/>
          </a:xfrm>
          <a:prstGeom prst="rect">
            <a:avLst/>
          </a:prstGeom>
        </p:spPr>
      </p:pic>
      <p:pic>
        <p:nvPicPr>
          <p:cNvPr id="187" name="Рисунок 186">
            <a:extLst>
              <a:ext uri="{FF2B5EF4-FFF2-40B4-BE49-F238E27FC236}">
                <a16:creationId xmlns:a16="http://schemas.microsoft.com/office/drawing/2014/main" xmlns="" id="{47E39622-73DB-40BE-8D97-E82B1582749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64137" y="4717962"/>
            <a:ext cx="440143" cy="288932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:a16="http://schemas.microsoft.com/office/drawing/2014/main" xmlns="" id="{EF7F6BF3-5764-4344-BF8E-04858C14A0E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62975" y="5455524"/>
            <a:ext cx="440143" cy="28893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AB541C02-0CFD-4C3A-9E72-2281F763A6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84186" y="2334698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5DB7E9E7-CA86-46BD-A9BD-932D59E007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613544" y="2322292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AF1483AA-E4D4-4DFB-9D69-65594D9D51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31091" y="2324667"/>
            <a:ext cx="455016" cy="56766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B942102B-5A6C-47A7-BD05-ED7B3C8186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859030" y="2330192"/>
            <a:ext cx="455016" cy="567661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B0C9E0A2-FB8C-4BB6-AC7F-1E2C8EB162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322817" y="2322291"/>
            <a:ext cx="455016" cy="567661"/>
          </a:xfrm>
          <a:prstGeom prst="rect">
            <a:avLst/>
          </a:prstGeom>
        </p:spPr>
      </p:pic>
      <p:pic>
        <p:nvPicPr>
          <p:cNvPr id="200" name="Рисунок 199">
            <a:extLst>
              <a:ext uri="{FF2B5EF4-FFF2-40B4-BE49-F238E27FC236}">
                <a16:creationId xmlns:a16="http://schemas.microsoft.com/office/drawing/2014/main" xmlns="" id="{38006EE0-3861-460D-B362-26EE7A3888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27641" y="3822160"/>
            <a:ext cx="455016" cy="567661"/>
          </a:xfrm>
          <a:prstGeom prst="rect">
            <a:avLst/>
          </a:prstGeom>
        </p:spPr>
      </p:pic>
      <p:pic>
        <p:nvPicPr>
          <p:cNvPr id="201" name="Рисунок 200">
            <a:extLst>
              <a:ext uri="{FF2B5EF4-FFF2-40B4-BE49-F238E27FC236}">
                <a16:creationId xmlns:a16="http://schemas.microsoft.com/office/drawing/2014/main" xmlns="" id="{3E568B33-2B4E-42AA-9EB3-9BA757D3C0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92245" y="3815830"/>
            <a:ext cx="455016" cy="567661"/>
          </a:xfrm>
          <a:prstGeom prst="rect">
            <a:avLst/>
          </a:prstGeom>
        </p:spPr>
      </p:pic>
      <p:pic>
        <p:nvPicPr>
          <p:cNvPr id="203" name="Рисунок 202">
            <a:extLst>
              <a:ext uri="{FF2B5EF4-FFF2-40B4-BE49-F238E27FC236}">
                <a16:creationId xmlns:a16="http://schemas.microsoft.com/office/drawing/2014/main" xmlns="" id="{621614CC-474E-443E-80F9-C51187EEA6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813964" y="5298013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0CE5D656-A511-495C-A17C-C7041CFF52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70119" y="2334698"/>
            <a:ext cx="455016" cy="56766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2EEB0997-AE54-462B-8892-9DF7298744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13634" y="2346671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60FD3E32-30D8-4A2B-894D-A5B7E8B9CA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31070" y="2322496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5D7F844A-3BE2-487C-AE58-94817626D0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60211" y="2335341"/>
            <a:ext cx="455016" cy="567661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55DCA0DC-34BA-4031-8C88-4189EC1E150F}"/>
              </a:ext>
            </a:extLst>
          </p:cNvPr>
          <p:cNvGrpSpPr/>
          <p:nvPr/>
        </p:nvGrpSpPr>
        <p:grpSpPr>
          <a:xfrm>
            <a:off x="641548" y="3077479"/>
            <a:ext cx="809896" cy="573677"/>
            <a:chOff x="641548" y="3077479"/>
            <a:chExt cx="809896" cy="573677"/>
          </a:xfrm>
        </p:grpSpPr>
        <p:pic>
          <p:nvPicPr>
            <p:cNvPr id="153" name="Рисунок 152">
              <a:extLst>
                <a:ext uri="{FF2B5EF4-FFF2-40B4-BE49-F238E27FC236}">
                  <a16:creationId xmlns:a16="http://schemas.microsoft.com/office/drawing/2014/main" xmlns="" id="{3DA2E311-1780-4245-82AD-9918EF0D1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41548" y="3077479"/>
              <a:ext cx="455016" cy="567661"/>
            </a:xfrm>
            <a:prstGeom prst="rect">
              <a:avLst/>
            </a:prstGeom>
          </p:spPr>
        </p:pic>
        <p:pic>
          <p:nvPicPr>
            <p:cNvPr id="147" name="Рисунок 146">
              <a:extLst>
                <a:ext uri="{FF2B5EF4-FFF2-40B4-BE49-F238E27FC236}">
                  <a16:creationId xmlns:a16="http://schemas.microsoft.com/office/drawing/2014/main" xmlns="" id="{658EE32F-4A91-43F7-BA8D-A09C9E9C8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96428" y="3083495"/>
              <a:ext cx="455016" cy="567661"/>
            </a:xfrm>
            <a:prstGeom prst="rect">
              <a:avLst/>
            </a:prstGeom>
          </p:spPr>
        </p:pic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xmlns="" id="{638958CD-D015-40B0-98F2-0BFA434531A5}"/>
              </a:ext>
            </a:extLst>
          </p:cNvPr>
          <p:cNvGrpSpPr/>
          <p:nvPr/>
        </p:nvGrpSpPr>
        <p:grpSpPr>
          <a:xfrm>
            <a:off x="2517924" y="3071035"/>
            <a:ext cx="809896" cy="573677"/>
            <a:chOff x="641548" y="3077479"/>
            <a:chExt cx="809896" cy="573677"/>
          </a:xfrm>
        </p:grpSpPr>
        <p:pic>
          <p:nvPicPr>
            <p:cNvPr id="154" name="Рисунок 153">
              <a:extLst>
                <a:ext uri="{FF2B5EF4-FFF2-40B4-BE49-F238E27FC236}">
                  <a16:creationId xmlns:a16="http://schemas.microsoft.com/office/drawing/2014/main" xmlns="" id="{71915489-0C8A-46DD-B6D7-927C3B5E5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41548" y="3077479"/>
              <a:ext cx="455016" cy="567661"/>
            </a:xfrm>
            <a:prstGeom prst="rect">
              <a:avLst/>
            </a:prstGeom>
          </p:spPr>
        </p:pic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xmlns="" id="{39EB8F15-C462-4BA4-9872-A756AEAA57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96428" y="3083495"/>
              <a:ext cx="455016" cy="567661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xmlns="" id="{FD78EE39-BC9B-48AF-AABD-7C0FE2DB03E8}"/>
              </a:ext>
            </a:extLst>
          </p:cNvPr>
          <p:cNvGrpSpPr/>
          <p:nvPr/>
        </p:nvGrpSpPr>
        <p:grpSpPr>
          <a:xfrm>
            <a:off x="3660433" y="3068026"/>
            <a:ext cx="809896" cy="573677"/>
            <a:chOff x="641548" y="3077479"/>
            <a:chExt cx="809896" cy="573677"/>
          </a:xfrm>
        </p:grpSpPr>
        <p:pic>
          <p:nvPicPr>
            <p:cNvPr id="168" name="Рисунок 167">
              <a:extLst>
                <a:ext uri="{FF2B5EF4-FFF2-40B4-BE49-F238E27FC236}">
                  <a16:creationId xmlns:a16="http://schemas.microsoft.com/office/drawing/2014/main" xmlns="" id="{D1994B3A-24F4-4316-BAE3-61607FAB5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41548" y="3077479"/>
              <a:ext cx="455016" cy="567661"/>
            </a:xfrm>
            <a:prstGeom prst="rect">
              <a:avLst/>
            </a:prstGeom>
          </p:spPr>
        </p:pic>
        <p:pic>
          <p:nvPicPr>
            <p:cNvPr id="169" name="Рисунок 168">
              <a:extLst>
                <a:ext uri="{FF2B5EF4-FFF2-40B4-BE49-F238E27FC236}">
                  <a16:creationId xmlns:a16="http://schemas.microsoft.com/office/drawing/2014/main" xmlns="" id="{DE79CE70-06FD-4E8B-8E5B-83616A7E7C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96428" y="3083495"/>
              <a:ext cx="455016" cy="567661"/>
            </a:xfrm>
            <a:prstGeom prst="rect">
              <a:avLst/>
            </a:prstGeom>
          </p:spPr>
        </p:pic>
      </p:grpSp>
      <p:grpSp>
        <p:nvGrpSpPr>
          <p:cNvPr id="170" name="Группа 169">
            <a:extLst>
              <a:ext uri="{FF2B5EF4-FFF2-40B4-BE49-F238E27FC236}">
                <a16:creationId xmlns:a16="http://schemas.microsoft.com/office/drawing/2014/main" xmlns="" id="{DD35502C-3563-4CFC-9CF5-F591AB7EED57}"/>
              </a:ext>
            </a:extLst>
          </p:cNvPr>
          <p:cNvGrpSpPr/>
          <p:nvPr/>
        </p:nvGrpSpPr>
        <p:grpSpPr>
          <a:xfrm>
            <a:off x="4766291" y="3068026"/>
            <a:ext cx="809896" cy="573677"/>
            <a:chOff x="641548" y="3077479"/>
            <a:chExt cx="809896" cy="573677"/>
          </a:xfrm>
        </p:grpSpPr>
        <p:pic>
          <p:nvPicPr>
            <p:cNvPr id="175" name="Рисунок 174">
              <a:extLst>
                <a:ext uri="{FF2B5EF4-FFF2-40B4-BE49-F238E27FC236}">
                  <a16:creationId xmlns:a16="http://schemas.microsoft.com/office/drawing/2014/main" xmlns="" id="{F6758BF2-F7E7-4A6F-B013-94B2AEEEC7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41548" y="3077479"/>
              <a:ext cx="455016" cy="567661"/>
            </a:xfrm>
            <a:prstGeom prst="rect">
              <a:avLst/>
            </a:prstGeom>
          </p:spPr>
        </p:pic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xmlns="" id="{7FE45252-6CA1-4DB0-9BC9-0E963697E6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96428" y="3083495"/>
              <a:ext cx="455016" cy="567661"/>
            </a:xfrm>
            <a:prstGeom prst="rect">
              <a:avLst/>
            </a:prstGeom>
          </p:spPr>
        </p:pic>
      </p:grpSp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xmlns="" id="{08E09994-5FE7-43BB-BDFF-0770D60879EF}"/>
              </a:ext>
            </a:extLst>
          </p:cNvPr>
          <p:cNvGrpSpPr/>
          <p:nvPr/>
        </p:nvGrpSpPr>
        <p:grpSpPr>
          <a:xfrm>
            <a:off x="5906583" y="3060632"/>
            <a:ext cx="809896" cy="573677"/>
            <a:chOff x="641548" y="3077479"/>
            <a:chExt cx="809896" cy="573677"/>
          </a:xfrm>
        </p:grpSpPr>
        <p:pic>
          <p:nvPicPr>
            <p:cNvPr id="180" name="Рисунок 179">
              <a:extLst>
                <a:ext uri="{FF2B5EF4-FFF2-40B4-BE49-F238E27FC236}">
                  <a16:creationId xmlns:a16="http://schemas.microsoft.com/office/drawing/2014/main" xmlns="" id="{3BDA5E99-4FCD-4DFE-B61F-DD239E3B2D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41548" y="3077479"/>
              <a:ext cx="455016" cy="567661"/>
            </a:xfrm>
            <a:prstGeom prst="rect">
              <a:avLst/>
            </a:prstGeom>
          </p:spPr>
        </p:pic>
        <p:pic>
          <p:nvPicPr>
            <p:cNvPr id="184" name="Рисунок 183">
              <a:extLst>
                <a:ext uri="{FF2B5EF4-FFF2-40B4-BE49-F238E27FC236}">
                  <a16:creationId xmlns:a16="http://schemas.microsoft.com/office/drawing/2014/main" xmlns="" id="{6A7FF679-B979-4A08-9C83-6B9017D9B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96428" y="3083495"/>
              <a:ext cx="455016" cy="567661"/>
            </a:xfrm>
            <a:prstGeom prst="rect">
              <a:avLst/>
            </a:prstGeom>
          </p:spPr>
        </p:pic>
      </p:grpSp>
      <p:grpSp>
        <p:nvGrpSpPr>
          <p:cNvPr id="189" name="Группа 188">
            <a:extLst>
              <a:ext uri="{FF2B5EF4-FFF2-40B4-BE49-F238E27FC236}">
                <a16:creationId xmlns:a16="http://schemas.microsoft.com/office/drawing/2014/main" xmlns="" id="{C69736EB-8CBA-48B2-8179-4EC51E9CF858}"/>
              </a:ext>
            </a:extLst>
          </p:cNvPr>
          <p:cNvGrpSpPr/>
          <p:nvPr/>
        </p:nvGrpSpPr>
        <p:grpSpPr>
          <a:xfrm>
            <a:off x="7022332" y="3077479"/>
            <a:ext cx="809896" cy="573677"/>
            <a:chOff x="641548" y="3077479"/>
            <a:chExt cx="809896" cy="573677"/>
          </a:xfrm>
        </p:grpSpPr>
        <p:pic>
          <p:nvPicPr>
            <p:cNvPr id="194" name="Рисунок 193">
              <a:extLst>
                <a:ext uri="{FF2B5EF4-FFF2-40B4-BE49-F238E27FC236}">
                  <a16:creationId xmlns:a16="http://schemas.microsoft.com/office/drawing/2014/main" xmlns="" id="{C0223443-893A-48D3-8F66-A71CE005F0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41548" y="3077479"/>
              <a:ext cx="455016" cy="567661"/>
            </a:xfrm>
            <a:prstGeom prst="rect">
              <a:avLst/>
            </a:prstGeom>
          </p:spPr>
        </p:pic>
        <p:pic>
          <p:nvPicPr>
            <p:cNvPr id="195" name="Рисунок 194">
              <a:extLst>
                <a:ext uri="{FF2B5EF4-FFF2-40B4-BE49-F238E27FC236}">
                  <a16:creationId xmlns:a16="http://schemas.microsoft.com/office/drawing/2014/main" xmlns="" id="{D841E42D-A6A7-48F9-BC29-05371F2530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96428" y="3083495"/>
              <a:ext cx="455016" cy="567661"/>
            </a:xfrm>
            <a:prstGeom prst="rect">
              <a:avLst/>
            </a:prstGeom>
          </p:spPr>
        </p:pic>
      </p:grpSp>
      <p:pic>
        <p:nvPicPr>
          <p:cNvPr id="196" name="Рисунок 195">
            <a:extLst>
              <a:ext uri="{FF2B5EF4-FFF2-40B4-BE49-F238E27FC236}">
                <a16:creationId xmlns:a16="http://schemas.microsoft.com/office/drawing/2014/main" xmlns="" id="{D2956F36-674D-41D7-9945-AD83FA0A6B9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09772" y="3045818"/>
            <a:ext cx="452207" cy="564157"/>
          </a:xfrm>
          <a:prstGeom prst="rect">
            <a:avLst/>
          </a:prstGeom>
        </p:spPr>
      </p:pic>
      <p:pic>
        <p:nvPicPr>
          <p:cNvPr id="204" name="Рисунок 203">
            <a:extLst>
              <a:ext uri="{FF2B5EF4-FFF2-40B4-BE49-F238E27FC236}">
                <a16:creationId xmlns:a16="http://schemas.microsoft.com/office/drawing/2014/main" xmlns="" id="{4043C705-0B6D-43AB-8E5B-A6ABB58E8B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52601" y="3817250"/>
            <a:ext cx="455016" cy="567661"/>
          </a:xfrm>
          <a:prstGeom prst="rect">
            <a:avLst/>
          </a:prstGeom>
        </p:spPr>
      </p:pic>
      <p:pic>
        <p:nvPicPr>
          <p:cNvPr id="205" name="Рисунок 204">
            <a:extLst>
              <a:ext uri="{FF2B5EF4-FFF2-40B4-BE49-F238E27FC236}">
                <a16:creationId xmlns:a16="http://schemas.microsoft.com/office/drawing/2014/main" xmlns="" id="{2E622ADC-F41F-4431-A2A1-01B6DC6ACD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25363" y="4578598"/>
            <a:ext cx="455016" cy="567661"/>
          </a:xfrm>
          <a:prstGeom prst="rect">
            <a:avLst/>
          </a:prstGeom>
        </p:spPr>
      </p:pic>
      <p:pic>
        <p:nvPicPr>
          <p:cNvPr id="206" name="Рисунок 205">
            <a:extLst>
              <a:ext uri="{FF2B5EF4-FFF2-40B4-BE49-F238E27FC236}">
                <a16:creationId xmlns:a16="http://schemas.microsoft.com/office/drawing/2014/main" xmlns="" id="{C9EF275A-ED5D-4B54-9B2C-AD44EE04D5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57526" y="4570872"/>
            <a:ext cx="455016" cy="567661"/>
          </a:xfrm>
          <a:prstGeom prst="rect">
            <a:avLst/>
          </a:prstGeom>
        </p:spPr>
      </p:pic>
      <p:pic>
        <p:nvPicPr>
          <p:cNvPr id="207" name="Рисунок 206">
            <a:extLst>
              <a:ext uri="{FF2B5EF4-FFF2-40B4-BE49-F238E27FC236}">
                <a16:creationId xmlns:a16="http://schemas.microsoft.com/office/drawing/2014/main" xmlns="" id="{773C8B7F-9A00-421C-B46F-2BD49BC79C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909235" y="4569540"/>
            <a:ext cx="455016" cy="567661"/>
          </a:xfrm>
          <a:prstGeom prst="rect">
            <a:avLst/>
          </a:prstGeom>
        </p:spPr>
      </p:pic>
      <p:pic>
        <p:nvPicPr>
          <p:cNvPr id="208" name="Рисунок 207">
            <a:extLst>
              <a:ext uri="{FF2B5EF4-FFF2-40B4-BE49-F238E27FC236}">
                <a16:creationId xmlns:a16="http://schemas.microsoft.com/office/drawing/2014/main" xmlns="" id="{3636EEC3-D26B-46BA-99AC-78B6F58A36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05525" y="4559366"/>
            <a:ext cx="455016" cy="567661"/>
          </a:xfrm>
          <a:prstGeom prst="rect">
            <a:avLst/>
          </a:prstGeom>
        </p:spPr>
      </p:pic>
      <p:pic>
        <p:nvPicPr>
          <p:cNvPr id="209" name="Рисунок 208">
            <a:extLst>
              <a:ext uri="{FF2B5EF4-FFF2-40B4-BE49-F238E27FC236}">
                <a16:creationId xmlns:a16="http://schemas.microsoft.com/office/drawing/2014/main" xmlns="" id="{406AA17F-DA47-49E9-B793-319D2A1007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47701" y="4570440"/>
            <a:ext cx="455016" cy="567661"/>
          </a:xfrm>
          <a:prstGeom prst="rect">
            <a:avLst/>
          </a:prstGeom>
        </p:spPr>
      </p:pic>
      <p:pic>
        <p:nvPicPr>
          <p:cNvPr id="210" name="Рисунок 209">
            <a:extLst>
              <a:ext uri="{FF2B5EF4-FFF2-40B4-BE49-F238E27FC236}">
                <a16:creationId xmlns:a16="http://schemas.microsoft.com/office/drawing/2014/main" xmlns="" id="{6942F8A1-E28C-4B29-BE85-2979BD2AF1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908035" y="4569540"/>
            <a:ext cx="455016" cy="567661"/>
          </a:xfrm>
          <a:prstGeom prst="rect">
            <a:avLst/>
          </a:prstGeom>
        </p:spPr>
      </p:pic>
      <p:pic>
        <p:nvPicPr>
          <p:cNvPr id="211" name="Рисунок 210">
            <a:extLst>
              <a:ext uri="{FF2B5EF4-FFF2-40B4-BE49-F238E27FC236}">
                <a16:creationId xmlns:a16="http://schemas.microsoft.com/office/drawing/2014/main" xmlns="" id="{D00C5A3D-122E-4F84-90B2-3B45CFB76D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945978" y="5305940"/>
            <a:ext cx="455016" cy="567661"/>
          </a:xfrm>
          <a:prstGeom prst="rect">
            <a:avLst/>
          </a:prstGeom>
        </p:spPr>
      </p:pic>
      <p:pic>
        <p:nvPicPr>
          <p:cNvPr id="212" name="Рисунок 211">
            <a:extLst>
              <a:ext uri="{FF2B5EF4-FFF2-40B4-BE49-F238E27FC236}">
                <a16:creationId xmlns:a16="http://schemas.microsoft.com/office/drawing/2014/main" xmlns="" id="{90A407C8-B88D-4FDE-BB15-B6C0689C2B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737041" y="5302211"/>
            <a:ext cx="455016" cy="567661"/>
          </a:xfrm>
          <a:prstGeom prst="rect">
            <a:avLst/>
          </a:prstGeom>
        </p:spPr>
      </p:pic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87577" y="1597511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52256" y="1597512"/>
            <a:ext cx="455016" cy="567661"/>
          </a:xfrm>
          <a:prstGeom prst="rect">
            <a:avLst/>
          </a:prstGeom>
        </p:spPr>
      </p:pic>
      <p:pic>
        <p:nvPicPr>
          <p:cNvPr id="131" name="Picture 2" descr="D:\2 клас\1 Українська мова\1 Пономарьова\Квітня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61" y="1337920"/>
            <a:ext cx="2020947" cy="10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5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067830" y="502089"/>
            <a:ext cx="10032155" cy="7171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Складання таблиці множення числа 9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02564" y="1295400"/>
            <a:ext cx="7513075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7030A0"/>
                </a:solidFill>
              </a:rPr>
              <a:t>Склади за схемою добутки з першим множником 9. Запиши результати в рядок.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1144434" y="3671165"/>
            <a:ext cx="6730597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9   18   27   </a:t>
            </a:r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6   </a:t>
            </a:r>
            <a:r>
              <a:rPr lang="en-US" sz="3200" b="1" dirty="0" smtClean="0">
                <a:solidFill>
                  <a:schemeClr val="bg1"/>
                </a:solidFill>
              </a:rPr>
              <a:t>4</a:t>
            </a:r>
            <a:r>
              <a:rPr lang="uk-UA" sz="3200" b="1" dirty="0" smtClean="0">
                <a:solidFill>
                  <a:schemeClr val="bg1"/>
                </a:solidFill>
              </a:rPr>
              <a:t>5   54   63   72   81   90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940629" y="5152521"/>
            <a:ext cx="255048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∙ (21 – 17)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355471" y="5126467"/>
            <a:ext cx="183657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r>
              <a:rPr lang="uk-UA" sz="3200" b="1" dirty="0" smtClean="0">
                <a:solidFill>
                  <a:schemeClr val="bg1"/>
                </a:solidFill>
              </a:rPr>
              <a:t> ∙ 9 : 6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494412" y="5152521"/>
            <a:ext cx="207413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78 – 9 ∙ 8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6479817" y="5152520"/>
            <a:ext cx="685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3192050" y="5126468"/>
            <a:ext cx="60415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568543" y="5152521"/>
            <a:ext cx="6531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44434" y="4472700"/>
            <a:ext cx="6730597" cy="51077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Обчисли, скориставшись таблицею множення.</a:t>
            </a:r>
          </a:p>
        </p:txBody>
      </p:sp>
      <p:pic>
        <p:nvPicPr>
          <p:cNvPr id="18" name="Picture 2" descr="cartoon giraffe holding pencil">
            <a:extLst>
              <a:ext uri="{FF2B5EF4-FFF2-40B4-BE49-F238E27FC236}">
                <a16:creationId xmlns:a16="http://schemas.microsoft.com/office/drawing/2014/main" xmlns="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9328902" y="1345482"/>
            <a:ext cx="1763753" cy="312721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3 Математика\1 Листопад\09 Таблиці множення на 6_9\№117 - Таблиця множення числа 9\2025-04-17_1038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30" y="2331331"/>
            <a:ext cx="7478433" cy="129412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2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unny hedgehog cartoon animal character">
            <a:extLst>
              <a:ext uri="{FF2B5EF4-FFF2-40B4-BE49-F238E27FC236}">
                <a16:creationId xmlns:a16="http://schemas.microsoft.com/office/drawing/2014/main" xmlns="" id="{FD5DC3B4-20A5-4121-871B-733E949D0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87" y="2043780"/>
            <a:ext cx="2876575" cy="302161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4771" y="494530"/>
            <a:ext cx="9971315" cy="6375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 </a:t>
            </a:r>
            <a:r>
              <a:rPr lang="uk-UA" sz="4000" b="1" dirty="0" smtClean="0">
                <a:solidFill>
                  <a:schemeClr val="bg1"/>
                </a:solidFill>
              </a:rPr>
              <a:t>обчислення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1576555" y="1858889"/>
            <a:ext cx="34330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295FFF"/>
                </a:solidFill>
              </a:rPr>
              <a:t>24 : 3 + 12 </a:t>
            </a:r>
            <a:r>
              <a:rPr lang="uk-UA" sz="4000" b="1" dirty="0">
                <a:solidFill>
                  <a:srgbClr val="295FFF"/>
                </a:solidFill>
              </a:rPr>
              <a:t>= 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00F282F-3983-4132-94DD-EABA44EC864A}"/>
              </a:ext>
            </a:extLst>
          </p:cNvPr>
          <p:cNvSpPr txBox="1"/>
          <p:nvPr/>
        </p:nvSpPr>
        <p:spPr>
          <a:xfrm>
            <a:off x="1576556" y="2766559"/>
            <a:ext cx="34330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12 + 15 : 3 </a:t>
            </a:r>
            <a:r>
              <a:rPr lang="uk-UA" sz="4000" b="1" dirty="0">
                <a:solidFill>
                  <a:schemeClr val="bg1"/>
                </a:solidFill>
              </a:rPr>
              <a:t>= 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4F49B0D-4EE5-459D-9280-33075B163747}"/>
              </a:ext>
            </a:extLst>
          </p:cNvPr>
          <p:cNvSpPr txBox="1"/>
          <p:nvPr/>
        </p:nvSpPr>
        <p:spPr>
          <a:xfrm>
            <a:off x="1565801" y="3661853"/>
            <a:ext cx="34330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32 – 24 : 4 </a:t>
            </a:r>
            <a:r>
              <a:rPr lang="uk-UA" sz="4000" b="1" dirty="0">
                <a:solidFill>
                  <a:schemeClr val="bg1"/>
                </a:solidFill>
              </a:rPr>
              <a:t>= 2</a:t>
            </a:r>
          </a:p>
        </p:txBody>
      </p:sp>
      <p:pic>
        <p:nvPicPr>
          <p:cNvPr id="7" name="Рисунок 6" descr="Галочка">
            <a:extLst>
              <a:ext uri="{FF2B5EF4-FFF2-40B4-BE49-F238E27FC236}">
                <a16:creationId xmlns:a16="http://schemas.microsoft.com/office/drawing/2014/main" xmlns="" id="{418E89F5-B757-4E7B-AD9E-9191C3A22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39615" y="1888054"/>
            <a:ext cx="649556" cy="649556"/>
          </a:xfrm>
          <a:prstGeom prst="rect">
            <a:avLst/>
          </a:prstGeom>
        </p:spPr>
      </p:pic>
      <p:pic>
        <p:nvPicPr>
          <p:cNvPr id="9" name="Рисунок 8" descr="Закрыть">
            <a:extLst>
              <a:ext uri="{FF2B5EF4-FFF2-40B4-BE49-F238E27FC236}">
                <a16:creationId xmlns:a16="http://schemas.microsoft.com/office/drawing/2014/main" xmlns="" id="{F8317713-3D44-404F-AF51-D012BE4159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42202" y="2812004"/>
            <a:ext cx="597893" cy="59789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961A31-9661-4554-8E63-B7E60E1BB724}"/>
              </a:ext>
            </a:extLst>
          </p:cNvPr>
          <p:cNvSpPr txBox="1"/>
          <p:nvPr/>
        </p:nvSpPr>
        <p:spPr>
          <a:xfrm>
            <a:off x="1555046" y="2766559"/>
            <a:ext cx="344380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12 + 15 : 3 </a:t>
            </a:r>
            <a:r>
              <a:rPr lang="uk-UA" sz="4000" b="1" dirty="0">
                <a:solidFill>
                  <a:schemeClr val="bg1"/>
                </a:solidFill>
              </a:rPr>
              <a:t>= 17</a:t>
            </a:r>
          </a:p>
        </p:txBody>
      </p:sp>
      <p:pic>
        <p:nvPicPr>
          <p:cNvPr id="25" name="Рисунок 24" descr="Галочка">
            <a:extLst>
              <a:ext uri="{FF2B5EF4-FFF2-40B4-BE49-F238E27FC236}">
                <a16:creationId xmlns:a16="http://schemas.microsoft.com/office/drawing/2014/main" xmlns="" id="{0220C023-5F9B-44D1-8D5B-F5B052C59C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04525" y="2635454"/>
            <a:ext cx="673249" cy="67324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AC36643-0ED3-4944-89F5-FC9580A7C15C}"/>
              </a:ext>
            </a:extLst>
          </p:cNvPr>
          <p:cNvSpPr txBox="1"/>
          <p:nvPr/>
        </p:nvSpPr>
        <p:spPr>
          <a:xfrm>
            <a:off x="1576556" y="4600125"/>
            <a:ext cx="343305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24 : 3 ∙ 2 </a:t>
            </a:r>
            <a:r>
              <a:rPr lang="uk-UA" sz="4000" b="1" dirty="0">
                <a:solidFill>
                  <a:schemeClr val="bg1"/>
                </a:solidFill>
              </a:rPr>
              <a:t>= 4</a:t>
            </a:r>
          </a:p>
        </p:txBody>
      </p:sp>
      <p:pic>
        <p:nvPicPr>
          <p:cNvPr id="32" name="Рисунок 31" descr="Закрыть">
            <a:extLst>
              <a:ext uri="{FF2B5EF4-FFF2-40B4-BE49-F238E27FC236}">
                <a16:creationId xmlns:a16="http://schemas.microsoft.com/office/drawing/2014/main" xmlns="" id="{98A30B86-FCA8-4B55-97FC-2356DEE80E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69102" y="3734167"/>
            <a:ext cx="597893" cy="59789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A089F1C-D57D-43B4-ACD7-6F4A1EA302D4}"/>
              </a:ext>
            </a:extLst>
          </p:cNvPr>
          <p:cNvSpPr txBox="1"/>
          <p:nvPr/>
        </p:nvSpPr>
        <p:spPr>
          <a:xfrm>
            <a:off x="1576553" y="3695578"/>
            <a:ext cx="34115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32 – 24 : 4 </a:t>
            </a:r>
            <a:r>
              <a:rPr lang="uk-UA" sz="4000" b="1" dirty="0">
                <a:solidFill>
                  <a:schemeClr val="bg1"/>
                </a:solidFill>
              </a:rPr>
              <a:t>= 26</a:t>
            </a:r>
          </a:p>
        </p:txBody>
      </p:sp>
      <p:pic>
        <p:nvPicPr>
          <p:cNvPr id="34" name="Рисунок 33" descr="Галочка">
            <a:extLst>
              <a:ext uri="{FF2B5EF4-FFF2-40B4-BE49-F238E27FC236}">
                <a16:creationId xmlns:a16="http://schemas.microsoft.com/office/drawing/2014/main" xmlns="" id="{D14153CB-C5BE-49E9-A3B0-EEE2ED5921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69102" y="3696490"/>
            <a:ext cx="673249" cy="673249"/>
          </a:xfrm>
          <a:prstGeom prst="rect">
            <a:avLst/>
          </a:prstGeom>
        </p:spPr>
      </p:pic>
      <p:pic>
        <p:nvPicPr>
          <p:cNvPr id="35" name="Рисунок 34" descr="Галочка">
            <a:extLst>
              <a:ext uri="{FF2B5EF4-FFF2-40B4-BE49-F238E27FC236}">
                <a16:creationId xmlns:a16="http://schemas.microsoft.com/office/drawing/2014/main" xmlns="" id="{A1C17DD7-4B18-4627-A7C2-BF2C4BEDAC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65446" y="4731121"/>
            <a:ext cx="597893" cy="597893"/>
          </a:xfrm>
          <a:prstGeom prst="rect">
            <a:avLst/>
          </a:prstGeom>
        </p:spPr>
      </p:pic>
      <p:pic>
        <p:nvPicPr>
          <p:cNvPr id="11" name="Рисунок 10" descr="Закрыть">
            <a:extLst>
              <a:ext uri="{FF2B5EF4-FFF2-40B4-BE49-F238E27FC236}">
                <a16:creationId xmlns:a16="http://schemas.microsoft.com/office/drawing/2014/main" xmlns="" id="{5BA69DF7-1F0B-4153-A38F-A26BFC0D43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04525" y="4628564"/>
            <a:ext cx="673249" cy="67324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699CE52-0A38-46B0-B007-9C29BE51D615}"/>
              </a:ext>
            </a:extLst>
          </p:cNvPr>
          <p:cNvSpPr txBox="1"/>
          <p:nvPr/>
        </p:nvSpPr>
        <p:spPr>
          <a:xfrm>
            <a:off x="1576556" y="4621128"/>
            <a:ext cx="34330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24 : 3 ∙ 2 </a:t>
            </a:r>
            <a:r>
              <a:rPr lang="uk-UA" sz="4000" b="1" dirty="0">
                <a:solidFill>
                  <a:schemeClr val="bg1"/>
                </a:solidFill>
              </a:rPr>
              <a:t>= 16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79196" y="1208316"/>
            <a:ext cx="8732066" cy="47730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Якщо </a:t>
            </a:r>
            <a:r>
              <a:rPr lang="uk-UA" sz="2400" b="1" dirty="0">
                <a:solidFill>
                  <a:srgbClr val="7030A0"/>
                </a:solidFill>
              </a:rPr>
              <a:t>знайдеш помилку, обчисли правильно.</a:t>
            </a:r>
          </a:p>
        </p:txBody>
      </p:sp>
    </p:spTree>
    <p:extLst>
      <p:ext uri="{BB962C8B-B14F-4D97-AF65-F5344CB8AC3E}">
        <p14:creationId xmlns:p14="http://schemas.microsoft.com/office/powerpoint/2010/main" val="325244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animBg="1"/>
      <p:bldP spid="29" grpId="0" animBg="1"/>
      <p:bldP spid="33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880753" y="1395802"/>
            <a:ext cx="4236357" cy="1488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56 м стрічки розрізали на 8 частин. Яка довжина однієї такої частини?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527050" y="4856155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2385483" y="4856155"/>
            <a:ext cx="222117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/>
              <a:t>7 м довжина однієї такої </a:t>
            </a:r>
            <a:r>
              <a:rPr lang="uk-UA" sz="2800" dirty="0" smtClean="0"/>
              <a:t>частини.</a:t>
            </a:r>
            <a:endParaRPr lang="uk-UA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4606654" y="3037468"/>
            <a:ext cx="102091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 (м)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189223" y="3037115"/>
            <a:ext cx="140607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56 : 8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yellow roll of adhesive tape">
            <a:extLst>
              <a:ext uri="{FF2B5EF4-FFF2-40B4-BE49-F238E27FC236}">
                <a16:creationId xmlns:a16="http://schemas.microsoft.com/office/drawing/2014/main" xmlns="" id="{B7319EE6-BFAD-4829-BF4B-7FFA8A057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5" b="14357"/>
          <a:stretch/>
        </p:blipFill>
        <p:spPr bwMode="auto">
          <a:xfrm>
            <a:off x="894395" y="3004105"/>
            <a:ext cx="2177842" cy="172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5759450" y="1395802"/>
            <a:ext cx="5629729" cy="22617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Ніна й Толя допомагали мамі чистити картоплю. Ніна почистила 4 картоплини, а Толя – 8 картоплин. У скільки разів більше картоплин почистив Толя, ніж Ніна?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7284540" y="3735566"/>
            <a:ext cx="102091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 (р.)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867109" y="3735213"/>
            <a:ext cx="140607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 : 4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1" name="Picture 2" descr="A boy and a girl sitting on a bench">
            <a:extLst>
              <a:ext uri="{FF2B5EF4-FFF2-40B4-BE49-F238E27FC236}">
                <a16:creationId xmlns:a16="http://schemas.microsoft.com/office/drawing/2014/main" xmlns="" id="{52444BAE-26FD-4F11-9ACB-C8A20B1E4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7" b="11374"/>
          <a:stretch/>
        </p:blipFill>
        <p:spPr bwMode="auto">
          <a:xfrm>
            <a:off x="9056089" y="3676935"/>
            <a:ext cx="2561689" cy="201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4830233" y="4421548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6676752" y="4421548"/>
            <a:ext cx="262448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/>
              <a:t>у 2 рази більше картоплин почистив Толя, ніж Ніна.</a:t>
            </a:r>
          </a:p>
        </p:txBody>
      </p:sp>
    </p:spTree>
    <p:extLst>
      <p:ext uri="{BB962C8B-B14F-4D97-AF65-F5344CB8AC3E}">
        <p14:creationId xmlns:p14="http://schemas.microsoft.com/office/powerpoint/2010/main" val="388656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18" grpId="0" animBg="1"/>
      <p:bldP spid="19" grpId="0" animBg="1"/>
      <p:bldP spid="20" grpId="0" animBg="1"/>
      <p:bldP spid="31" grpId="0" animBg="1"/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12115</TotalTime>
  <Words>452</Words>
  <Application>Microsoft Office PowerPoint</Application>
  <PresentationFormat>Произвольный</PresentationFormat>
  <Paragraphs>99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1249</cp:revision>
  <dcterms:created xsi:type="dcterms:W3CDTF">2018-01-05T16:38:53Z</dcterms:created>
  <dcterms:modified xsi:type="dcterms:W3CDTF">2025-04-21T09:21:29Z</dcterms:modified>
</cp:coreProperties>
</file>