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904" r:id="rId3"/>
    <p:sldId id="905" r:id="rId4"/>
    <p:sldId id="906" r:id="rId5"/>
    <p:sldId id="538" r:id="rId6"/>
    <p:sldId id="911" r:id="rId7"/>
    <p:sldId id="817" r:id="rId8"/>
    <p:sldId id="888" r:id="rId9"/>
    <p:sldId id="900" r:id="rId10"/>
    <p:sldId id="873" r:id="rId11"/>
    <p:sldId id="909" r:id="rId12"/>
    <p:sldId id="910" r:id="rId13"/>
    <p:sldId id="907" r:id="rId14"/>
    <p:sldId id="9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04"/>
            <p14:sldId id="905"/>
            <p14:sldId id="906"/>
            <p14:sldId id="538"/>
            <p14:sldId id="911"/>
            <p14:sldId id="817"/>
            <p14:sldId id="888"/>
            <p14:sldId id="900"/>
            <p14:sldId id="873"/>
            <p14:sldId id="909"/>
            <p14:sldId id="910"/>
            <p14:sldId id="907"/>
            <p14:sldId id="9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ADAFA"/>
    <a:srgbClr val="F7C9F7"/>
    <a:srgbClr val="BA1CBA"/>
    <a:srgbClr val="FF3131"/>
    <a:srgbClr val="295FFF"/>
    <a:srgbClr val="0D0D0D"/>
    <a:srgbClr val="9E0000"/>
    <a:srgbClr val="00B050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9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складених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невідомого дільника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</a:t>
          </a:r>
          <a:r>
            <a:rPr lang="uk-UA" sz="3200" b="1" dirty="0" err="1" smtClean="0">
              <a:solidFill>
                <a:schemeClr val="bg1"/>
              </a:solidFill>
            </a:rPr>
            <a:t>узагальне-ною</a:t>
          </a:r>
          <a:r>
            <a:rPr lang="uk-UA" sz="3200" b="1" dirty="0" smtClean="0">
              <a:solidFill>
                <a:schemeClr val="bg1"/>
              </a:solidFill>
            </a:rPr>
            <a:t> таблицею множення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3834-4C97-4BAD-9028-AA93134EBB29}" type="pres">
      <dgm:prSet presAssocID="{6115EC9A-5D0A-49BC-89B0-C823DAA39B65}" presName="node" presStyleLbl="node1" presStyleIdx="0" presStyleCnt="4" custScaleX="140548" custLinFactX="95597" custLinFactNeighborX="1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7717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25306" custLinFactX="133771" custLinFactNeighborX="200000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7" custLinFactX="-117321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0" destOrd="0" parTransId="{A4FE801B-8756-4E15-A4D7-1BF852671781}" sibTransId="{626858F5-C7D4-4A07-AB22-3CCF0B1FAB8F}"/>
    <dgm:cxn modelId="{72E34A6F-43A4-4DB0-B12C-0CB2FAEE4964}" type="presOf" srcId="{17FCBCD0-5166-44EF-A995-697AB50FC98B}" destId="{8C93B566-6306-40C5-A3D5-B84E788E517B}" srcOrd="0" destOrd="0" presId="urn:microsoft.com/office/officeart/2005/8/layout/hList6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F7CCFDC7-4762-49BA-AA1C-E296EBB212E8}" type="presOf" srcId="{6115EC9A-5D0A-49BC-89B0-C823DAA39B65}" destId="{00E23834-4C97-4BAD-9028-AA93134EBB29}" srcOrd="0" destOrd="0" presId="urn:microsoft.com/office/officeart/2005/8/layout/hList6"/>
    <dgm:cxn modelId="{D9EF868E-489E-4383-9954-A98089B7D956}" type="presOf" srcId="{289AA968-9F58-4A6E-B11C-582CA574AD65}" destId="{6408D3F1-0C0E-4F5D-B5D5-053E6D4B4C50}" srcOrd="0" destOrd="0" presId="urn:microsoft.com/office/officeart/2005/8/layout/hList6"/>
    <dgm:cxn modelId="{B3E898B6-58BF-49C5-9C37-02961D7BFE9F}" type="presOf" srcId="{1A16E29F-4735-4462-97C4-9BCD9C4C486C}" destId="{5224CAA1-3EC9-4CF6-8381-99180C56B6A8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3680D6F-FA30-4161-9044-279EEAD6350C}" type="presOf" srcId="{BC7931E8-86A7-44AD-A246-C659A84EF1D0}" destId="{D2B473EA-0294-46C9-BEB1-B63C89DB6F91}" srcOrd="0" destOrd="0" presId="urn:microsoft.com/office/officeart/2005/8/layout/hList6"/>
    <dgm:cxn modelId="{0BFCB1DC-2292-4DC5-B240-60D85AF71086}" type="presParOf" srcId="{6408D3F1-0C0E-4F5D-B5D5-053E6D4B4C50}" destId="{00E23834-4C97-4BAD-9028-AA93134EBB29}" srcOrd="0" destOrd="0" presId="urn:microsoft.com/office/officeart/2005/8/layout/hList6"/>
    <dgm:cxn modelId="{54CBA976-16C8-435C-B142-92A14E0B028F}" type="presParOf" srcId="{6408D3F1-0C0E-4F5D-B5D5-053E6D4B4C50}" destId="{8876FB75-3E41-41EA-914C-4542E25630F3}" srcOrd="1" destOrd="0" presId="urn:microsoft.com/office/officeart/2005/8/layout/hList6"/>
    <dgm:cxn modelId="{391202B7-F46B-40DB-B399-07EC007D05A2}" type="presParOf" srcId="{6408D3F1-0C0E-4F5D-B5D5-053E6D4B4C50}" destId="{8C93B566-6306-40C5-A3D5-B84E788E517B}" srcOrd="2" destOrd="0" presId="urn:microsoft.com/office/officeart/2005/8/layout/hList6"/>
    <dgm:cxn modelId="{D1226EDA-ED70-4DCA-BFAD-679AEE55DC8E}" type="presParOf" srcId="{6408D3F1-0C0E-4F5D-B5D5-053E6D4B4C50}" destId="{B4E8D5E2-E5AE-41CC-80D3-5A0016AFADCC}" srcOrd="3" destOrd="0" presId="urn:microsoft.com/office/officeart/2005/8/layout/hList6"/>
    <dgm:cxn modelId="{41A6F716-766F-472A-81E1-5BF91FF949B8}" type="presParOf" srcId="{6408D3F1-0C0E-4F5D-B5D5-053E6D4B4C50}" destId="{5224CAA1-3EC9-4CF6-8381-99180C56B6A8}" srcOrd="4" destOrd="0" presId="urn:microsoft.com/office/officeart/2005/8/layout/hList6"/>
    <dgm:cxn modelId="{1E2B3DC6-FFF8-4704-A04D-FDC783C357B6}" type="presParOf" srcId="{6408D3F1-0C0E-4F5D-B5D5-053E6D4B4C50}" destId="{2EE084EB-38FB-44EB-B050-492531D297D1}" srcOrd="5" destOrd="0" presId="urn:microsoft.com/office/officeart/2005/8/layout/hList6"/>
    <dgm:cxn modelId="{24FDA2CF-6F04-47E8-9F12-BA534587C064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3834-4C97-4BAD-9028-AA93134EBB29}">
      <dsp:nvSpPr>
        <dsp:cNvPr id="0" name=""/>
        <dsp:cNvSpPr/>
      </dsp:nvSpPr>
      <dsp:spPr>
        <a:xfrm rot="16200000">
          <a:off x="1474846" y="674399"/>
          <a:ext cx="4272497" cy="2923698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</a:t>
          </a:r>
          <a:r>
            <a:rPr lang="uk-UA" sz="3200" b="1" kern="1200" dirty="0" err="1" smtClean="0">
              <a:solidFill>
                <a:schemeClr val="bg1"/>
              </a:solidFill>
            </a:rPr>
            <a:t>узагальне-ною</a:t>
          </a:r>
          <a:r>
            <a:rPr lang="uk-UA" sz="3200" b="1" kern="1200" dirty="0" smtClean="0">
              <a:solidFill>
                <a:schemeClr val="bg1"/>
              </a:solidFill>
            </a:rPr>
            <a:t> таблицею множення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49246" y="854498"/>
        <a:ext cx="292369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19887" y="1119887"/>
          <a:ext cx="4272497" cy="203272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3272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345948" y="832932"/>
          <a:ext cx="4272497" cy="260663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складених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881" y="854498"/>
        <a:ext cx="260663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519499" y="763650"/>
          <a:ext cx="4272497" cy="274519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невідомого дільника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5283150" y="854498"/>
        <a:ext cx="274519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7322" y="3755571"/>
            <a:ext cx="938422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Робота з узагальненою таблицею </a:t>
            </a:r>
            <a:r>
              <a:rPr lang="uk-UA" sz="4800" b="1" dirty="0" smtClean="0">
                <a:solidFill>
                  <a:srgbClr val="7030A0"/>
                </a:solidFill>
              </a:rPr>
              <a:t>множення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9">
            <a:extLst>
              <a:ext uri="{FF2B5EF4-FFF2-40B4-BE49-F238E27FC236}">
                <a16:creationId xmlns="" xmlns:a16="http://schemas.microsoft.com/office/drawing/2014/main" id="{29D78779-09E3-4F3A-81E7-9544D8BFF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b="19017"/>
          <a:stretch/>
        </p:blipFill>
        <p:spPr bwMode="auto">
          <a:xfrm>
            <a:off x="1327322" y="1328602"/>
            <a:ext cx="2900732" cy="2052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494528"/>
            <a:ext cx="9837889" cy="725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2049338" y="1259537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36 </a:t>
            </a:r>
            <a:r>
              <a:rPr lang="uk-UA" sz="4000" b="1" dirty="0" smtClean="0">
                <a:solidFill>
                  <a:schemeClr val="bg1"/>
                </a:solidFill>
              </a:rPr>
              <a:t>:  </a:t>
            </a:r>
            <a:r>
              <a:rPr lang="uk-UA" sz="4000" b="1" dirty="0">
                <a:solidFill>
                  <a:schemeClr val="bg1"/>
                </a:solidFill>
              </a:rPr>
              <a:t>6  </a:t>
            </a:r>
            <a:r>
              <a:rPr lang="uk-UA" sz="4000" b="1" dirty="0" smtClean="0">
                <a:solidFill>
                  <a:schemeClr val="bg1"/>
                </a:solidFill>
              </a:rPr>
              <a:t> = 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2049337" y="2141315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14 </a:t>
            </a:r>
            <a:r>
              <a:rPr lang="uk-UA" sz="4000" b="1" dirty="0" smtClean="0">
                <a:solidFill>
                  <a:schemeClr val="bg1"/>
                </a:solidFill>
              </a:rPr>
              <a:t>:  </a:t>
            </a:r>
            <a:r>
              <a:rPr lang="uk-UA" sz="4000" b="1" dirty="0">
                <a:solidFill>
                  <a:schemeClr val="bg1"/>
                </a:solidFill>
              </a:rPr>
              <a:t>2  </a:t>
            </a:r>
            <a:r>
              <a:rPr lang="uk-UA" sz="4000" b="1" dirty="0" smtClean="0">
                <a:solidFill>
                  <a:schemeClr val="bg1"/>
                </a:solidFill>
              </a:rPr>
              <a:t> = </a:t>
            </a:r>
            <a:r>
              <a:rPr lang="uk-UA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2049336" y="2984162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28 </a:t>
            </a:r>
            <a:r>
              <a:rPr lang="uk-UA" sz="4000" b="1" dirty="0" smtClean="0">
                <a:solidFill>
                  <a:schemeClr val="bg1"/>
                </a:solidFill>
              </a:rPr>
              <a:t>:  </a:t>
            </a:r>
            <a:r>
              <a:rPr lang="uk-UA" sz="4000" b="1" dirty="0">
                <a:solidFill>
                  <a:schemeClr val="bg1"/>
                </a:solidFill>
              </a:rPr>
              <a:t>4  </a:t>
            </a:r>
            <a:r>
              <a:rPr lang="uk-UA" sz="4000" b="1" dirty="0" smtClean="0">
                <a:solidFill>
                  <a:schemeClr val="bg1"/>
                </a:solidFill>
              </a:rPr>
              <a:t> = </a:t>
            </a:r>
            <a:r>
              <a:rPr lang="uk-UA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9D98F3-4400-492B-B597-309C9691C525}"/>
              </a:ext>
            </a:extLst>
          </p:cNvPr>
          <p:cNvSpPr txBox="1"/>
          <p:nvPr/>
        </p:nvSpPr>
        <p:spPr>
          <a:xfrm>
            <a:off x="2049335" y="3784623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48 : </a:t>
            </a:r>
            <a:r>
              <a:rPr lang="uk-UA" sz="4000" b="1" dirty="0" smtClean="0">
                <a:solidFill>
                  <a:schemeClr val="bg1"/>
                </a:solidFill>
              </a:rPr>
              <a:t> 8   = 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AD1420-801D-494F-8CE1-F204F8F56BB4}"/>
              </a:ext>
            </a:extLst>
          </p:cNvPr>
          <p:cNvSpPr txBox="1"/>
          <p:nvPr/>
        </p:nvSpPr>
        <p:spPr>
          <a:xfrm>
            <a:off x="2049335" y="4577530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54 : </a:t>
            </a:r>
            <a:r>
              <a:rPr lang="uk-UA" sz="4000" b="1" dirty="0" smtClean="0">
                <a:solidFill>
                  <a:schemeClr val="bg1"/>
                </a:solidFill>
              </a:rPr>
              <a:t> 9   = 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CD06DC-A82C-41F5-8D52-7F0CF803B052}"/>
              </a:ext>
            </a:extLst>
          </p:cNvPr>
          <p:cNvSpPr txBox="1"/>
          <p:nvPr/>
        </p:nvSpPr>
        <p:spPr>
          <a:xfrm>
            <a:off x="2049334" y="5439736"/>
            <a:ext cx="2963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63 : </a:t>
            </a:r>
            <a:r>
              <a:rPr lang="uk-UA" sz="4000" b="1" dirty="0" smtClean="0">
                <a:solidFill>
                  <a:schemeClr val="bg1"/>
                </a:solidFill>
              </a:rPr>
              <a:t> 9  </a:t>
            </a:r>
            <a:r>
              <a:rPr lang="uk-UA" sz="4000" b="1" dirty="0">
                <a:solidFill>
                  <a:schemeClr val="bg1"/>
                </a:solidFill>
              </a:rPr>
              <a:t>= 7</a:t>
            </a:r>
          </a:p>
        </p:txBody>
      </p:sp>
      <p:pic>
        <p:nvPicPr>
          <p:cNvPr id="2050" name="Picture 2" descr="swallow">
            <a:extLst>
              <a:ext uri="{FF2B5EF4-FFF2-40B4-BE49-F238E27FC236}">
                <a16:creationId xmlns="" xmlns:a16="http://schemas.microsoft.com/office/drawing/2014/main" id="{AF835663-7F87-4361-8C6C-E5532347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09" y="1370623"/>
            <a:ext cx="4046961" cy="42510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worm">
            <a:extLst>
              <a:ext uri="{FF2B5EF4-FFF2-40B4-BE49-F238E27FC236}">
                <a16:creationId xmlns="" xmlns:a16="http://schemas.microsoft.com/office/drawing/2014/main" id="{B97E4251-7990-4089-ACFF-78F9B344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41" y="1305923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artoon worm">
            <a:extLst>
              <a:ext uri="{FF2B5EF4-FFF2-40B4-BE49-F238E27FC236}">
                <a16:creationId xmlns="" xmlns:a16="http://schemas.microsoft.com/office/drawing/2014/main" id="{31A0280B-8372-49ED-A069-2D9BAC05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15" y="2164508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artoon worm">
            <a:extLst>
              <a:ext uri="{FF2B5EF4-FFF2-40B4-BE49-F238E27FC236}">
                <a16:creationId xmlns="" xmlns:a16="http://schemas.microsoft.com/office/drawing/2014/main" id="{BA77501A-389D-43D8-B5EA-C8C55331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15" y="3023919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artoon worm">
            <a:extLst>
              <a:ext uri="{FF2B5EF4-FFF2-40B4-BE49-F238E27FC236}">
                <a16:creationId xmlns="" xmlns:a16="http://schemas.microsoft.com/office/drawing/2014/main" id="{52259400-32B5-4483-8C30-E733F284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39" y="3838604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artoon worm">
            <a:extLst>
              <a:ext uri="{FF2B5EF4-FFF2-40B4-BE49-F238E27FC236}">
                <a16:creationId xmlns="" xmlns:a16="http://schemas.microsoft.com/office/drawing/2014/main" id="{ADEEB780-2F9A-4EF2-834D-3B22D83E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15" y="4577530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artoon worm">
            <a:extLst>
              <a:ext uri="{FF2B5EF4-FFF2-40B4-BE49-F238E27FC236}">
                <a16:creationId xmlns="" xmlns:a16="http://schemas.microsoft.com/office/drawing/2014/main" id="{4AF05143-612D-4BD4-BB1D-EDFB7E74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48" y="5507768"/>
            <a:ext cx="629748" cy="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01004" y="1301315"/>
            <a:ext cx="6500586" cy="18692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Катруся повісила сушитися 4 рушники та 5 наволочок. Скільки прищіпок знадобилось Катрусі,  якщо на кожну річ вона використовували 2 прищіпки.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uk-UA" sz="4000" b="1" dirty="0" smtClean="0">
                <a:solidFill>
                  <a:schemeClr val="bg1"/>
                </a:solidFill>
              </a:rPr>
              <a:t>912 (усно)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65674" y="5002005"/>
            <a:ext cx="53945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18 </a:t>
            </a:r>
            <a:r>
              <a:rPr lang="uk-UA" sz="2800" dirty="0" smtClean="0"/>
              <a:t>прищіпок </a:t>
            </a:r>
            <a:r>
              <a:rPr lang="uk-UA" sz="2800" dirty="0"/>
              <a:t>знадобилось Катрусі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203235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5 + 4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203235"/>
            <a:ext cx="12441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9 (шт.)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774042"/>
            <a:ext cx="150222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(пр.)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754520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2 ∙ 9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185843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∙ (5 + 4)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92869" y="434721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(пр.)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932873" y="3202184"/>
            <a:ext cx="37773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рушників і наволочок. </a:t>
            </a:r>
            <a:endParaRPr lang="uk-UA" sz="2800" dirty="0"/>
          </a:p>
        </p:txBody>
      </p:sp>
      <p:pic>
        <p:nvPicPr>
          <p:cNvPr id="15" name="Picture 2" descr="people hotel service">
            <a:extLst>
              <a:ext uri="{FF2B5EF4-FFF2-40B4-BE49-F238E27FC236}">
                <a16:creationId xmlns="" xmlns:a16="http://schemas.microsoft.com/office/drawing/2014/main" id="{85D78BB3-1CEB-49CF-9FA4-1AF3981C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56" y="1333973"/>
            <a:ext cx="3008244" cy="31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01004" y="1301315"/>
            <a:ext cx="6609213" cy="1612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ательє пошили 3 чоловічі костюми й </a:t>
            </a:r>
            <a:endParaRPr lang="uk-UA" sz="2800" dirty="0" smtClean="0"/>
          </a:p>
          <a:p>
            <a:pPr algn="ctr"/>
            <a:r>
              <a:rPr lang="uk-UA" sz="2800" dirty="0" smtClean="0"/>
              <a:t>2 </a:t>
            </a:r>
            <a:r>
              <a:rPr lang="uk-UA" sz="2800" dirty="0"/>
              <a:t>дитячі. До кожного костюму пришили по 9 ґудзиків. Скільки ґудзиків пришили?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uk-UA" sz="4000" b="1" smtClean="0">
                <a:solidFill>
                  <a:schemeClr val="bg1"/>
                </a:solidFill>
              </a:rPr>
              <a:t>913 самостійно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65674" y="5002005"/>
            <a:ext cx="4744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45 ґудзиків пришили.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203235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3 + 2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203235"/>
            <a:ext cx="12441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 (к.)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774042"/>
            <a:ext cx="150222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45 (ґ.)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754520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9 ∙ 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185843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9 ∙ (3 + 2)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92869" y="434721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45 (ґ.)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932873" y="3202184"/>
            <a:ext cx="37773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чоловічих і дитячих. </a:t>
            </a:r>
            <a:endParaRPr lang="uk-UA" sz="2800" dirty="0"/>
          </a:p>
        </p:txBody>
      </p:sp>
      <p:pic>
        <p:nvPicPr>
          <p:cNvPr id="16" name="Picture 2" descr="dressmaker woman using sewing machine">
            <a:extLst>
              <a:ext uri="{FF2B5EF4-FFF2-40B4-BE49-F238E27FC236}">
                <a16:creationId xmlns="" xmlns:a16="http://schemas.microsoft.com/office/drawing/2014/main" id="{943154A6-C803-4B12-A7D2-A25BB4CC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301315"/>
            <a:ext cx="3187562" cy="33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8741232" cy="6127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57" y="595552"/>
            <a:ext cx="2275111" cy="1752673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18 - Робота з узагальненою таблицею множення\2025-04-20_231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73" y="1311727"/>
            <a:ext cx="6423176" cy="5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3" y="513465"/>
            <a:ext cx="8732067" cy="8254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2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8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7" y="2408975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1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60" y="1477588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5" y="3539069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7" y="3539069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70" y="3572317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8" y="3539069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853" y="603386"/>
            <a:ext cx="9609289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00411" y="1622889"/>
            <a:ext cx="5262790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Вас вітає Математика!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Ігри, приклади, задачі – все для вас!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Побажаю вам кмітливості, За роботу, в добрий час!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21A84C-61D8-47A5-A051-9AD7B143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27" y="1622889"/>
            <a:ext cx="3362365" cy="35318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54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5" y="1461394"/>
            <a:ext cx="6936059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9" y="2754570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5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8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70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9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2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7" y="1821363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3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2" y="3844472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2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7" y="3877719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5" y="3844471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5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5" y="4553282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5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7539039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004282" y="1346151"/>
            <a:ext cx="6984068" cy="7221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Знайди </a:t>
            </a:r>
            <a:r>
              <a:rPr lang="uk-UA" sz="3600" b="1" dirty="0" smtClean="0">
                <a:solidFill>
                  <a:srgbClr val="002060"/>
                </a:solidFill>
              </a:rPr>
              <a:t>добуток </a:t>
            </a:r>
            <a:r>
              <a:rPr lang="uk-UA" sz="3600" b="1" dirty="0">
                <a:solidFill>
                  <a:srgbClr val="002060"/>
                </a:solidFill>
              </a:rPr>
              <a:t>чисел 9 і 3, 8 і 4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26053" y="494529"/>
            <a:ext cx="9903204" cy="7536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04281" y="2244258"/>
            <a:ext cx="6984070" cy="7057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Знайди частку чисел 64 і 8, 25 і 5 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1004280" y="3104601"/>
            <a:ext cx="6984068" cy="7053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Зменште </a:t>
            </a:r>
            <a:r>
              <a:rPr lang="uk-UA" sz="3600" b="1" dirty="0">
                <a:solidFill>
                  <a:srgbClr val="002060"/>
                </a:solidFill>
              </a:rPr>
              <a:t>числа </a:t>
            </a:r>
            <a:r>
              <a:rPr lang="uk-UA" sz="3600" b="1" dirty="0" smtClean="0">
                <a:solidFill>
                  <a:srgbClr val="002060"/>
                </a:solidFill>
              </a:rPr>
              <a:t>49 </a:t>
            </a:r>
            <a:r>
              <a:rPr lang="uk-UA" sz="3600" b="1" dirty="0">
                <a:solidFill>
                  <a:srgbClr val="002060"/>
                </a:solidFill>
              </a:rPr>
              <a:t>та </a:t>
            </a:r>
            <a:r>
              <a:rPr lang="uk-UA" sz="3600" b="1" dirty="0" smtClean="0">
                <a:solidFill>
                  <a:srgbClr val="002060"/>
                </a:solidFill>
              </a:rPr>
              <a:t>63 у 7 разів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1004279" y="3991069"/>
            <a:ext cx="6984068" cy="680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Збільште числа 5 та 9 у </a:t>
            </a:r>
            <a:r>
              <a:rPr lang="uk-UA" sz="3600" b="1" dirty="0" smtClean="0">
                <a:solidFill>
                  <a:srgbClr val="002060"/>
                </a:solidFill>
              </a:rPr>
              <a:t>8 </a:t>
            </a:r>
            <a:r>
              <a:rPr lang="uk-UA" sz="3600" b="1" dirty="0">
                <a:solidFill>
                  <a:srgbClr val="002060"/>
                </a:solidFill>
              </a:rPr>
              <a:t>разів.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144024" y="1371683"/>
            <a:ext cx="78849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144024" y="2244258"/>
            <a:ext cx="663866" cy="7088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144024" y="3104601"/>
            <a:ext cx="624571" cy="702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104729" y="3991069"/>
            <a:ext cx="78849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850915" y="2825933"/>
            <a:ext cx="2156683" cy="38239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961637" y="1346545"/>
            <a:ext cx="78849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961637" y="2221538"/>
            <a:ext cx="663866" cy="7088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981284" y="3104601"/>
            <a:ext cx="624571" cy="702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986879" y="3991068"/>
            <a:ext cx="78849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9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09189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44134" y="-65127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1321" y="3036330"/>
            <a:ext cx="20381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9</a:t>
            </a:r>
            <a:r>
              <a:rPr lang="uk-UA" sz="3600" b="1" dirty="0" smtClean="0">
                <a:solidFill>
                  <a:schemeClr val="bg1"/>
                </a:solidFill>
              </a:rPr>
              <a:t>   18   27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735408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продовж ряд чисел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569462" y="3036330"/>
            <a:ext cx="54414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36   45   54   63   72   81   90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18370" y="1597512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97511"/>
            <a:ext cx="455016" cy="5676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2484" y="2317677"/>
            <a:ext cx="4888173" cy="29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8037" y="494529"/>
            <a:ext cx="10000705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Запиши і обчисли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07" y="1399700"/>
            <a:ext cx="2005821" cy="33944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58813" y="3075832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56545" y="3075832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2213" y="3071119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51871" y="3079628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27F0D12-F3BF-4318-8161-15C587DA4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62420" y="3837047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5568" y="392103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3750" y="3160907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4011" y="317294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4768D375-C631-4856-BBD4-B548769C73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52065" y="3069033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47363" y="3984416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2714" y="3230524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39B7C5-EBA2-4E82-9B62-4CD279EA5A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13761" y="3082069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2B0327F1-AAB8-4BDD-B7F1-89A465B88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69579" y="3091703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5637" y="3091222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75296" y="3836676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0053" y="3244133"/>
            <a:ext cx="440143" cy="28893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D7E4452-8702-43EE-B312-2D21390D41BB}"/>
              </a:ext>
            </a:extLst>
          </p:cNvPr>
          <p:cNvGrpSpPr/>
          <p:nvPr/>
        </p:nvGrpSpPr>
        <p:grpSpPr>
          <a:xfrm>
            <a:off x="648603" y="3814737"/>
            <a:ext cx="773121" cy="588047"/>
            <a:chOff x="654107" y="3815171"/>
            <a:chExt cx="773121" cy="588047"/>
          </a:xfrm>
        </p:grpSpPr>
        <p:pic>
          <p:nvPicPr>
            <p:cNvPr id="173" name="Рисунок 172">
              <a:extLst>
                <a:ext uri="{FF2B5EF4-FFF2-40B4-BE49-F238E27FC236}">
                  <a16:creationId xmlns="" xmlns:a16="http://schemas.microsoft.com/office/drawing/2014/main" id="{3438C239-F464-43DC-A005-07A7B63CB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72212" y="3815171"/>
              <a:ext cx="455016" cy="567661"/>
            </a:xfrm>
            <a:prstGeom prst="rect">
              <a:avLst/>
            </a:prstGeom>
          </p:spPr>
        </p:pic>
        <p:pic>
          <p:nvPicPr>
            <p:cNvPr id="200" name="Рисунок 199">
              <a:extLst>
                <a:ext uri="{FF2B5EF4-FFF2-40B4-BE49-F238E27FC236}">
                  <a16:creationId xmlns="" xmlns:a16="http://schemas.microsoft.com/office/drawing/2014/main" id="{38006EE0-3861-460D-B362-26EE7A38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4107" y="3835557"/>
              <a:ext cx="455016" cy="567661"/>
            </a:xfrm>
            <a:prstGeom prst="rect">
              <a:avLst/>
            </a:prstGeom>
          </p:spPr>
        </p:pic>
      </p:grpSp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3BDA5E99-4FCD-4DFE-B61F-DD239E3B2D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26059" y="3840317"/>
            <a:ext cx="455016" cy="567661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="" xmlns:a16="http://schemas.microsoft.com/office/drawing/2014/main" id="{4043C705-0B6D-43AB-8E5B-A6ABB58E8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7908" y="3086064"/>
            <a:ext cx="455016" cy="567661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="" xmlns:a16="http://schemas.microsoft.com/office/drawing/2014/main" id="{2E622ADC-F41F-4431-A2A1-01B6DC6AC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6723" y="3094117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A90CFD75-EFBD-4971-9247-FFA39505B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41709" y="3840317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465005A6-75F9-4723-A13D-49F9CD7930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34071" y="3096934"/>
            <a:ext cx="420821" cy="53459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ACEE5CB-FF63-46EF-B200-B3E4AB48F2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81558" y="3077021"/>
            <a:ext cx="455016" cy="567661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6831B061-42B3-4EA9-A4D5-290B9D205DCC}"/>
              </a:ext>
            </a:extLst>
          </p:cNvPr>
          <p:cNvSpPr txBox="1"/>
          <p:nvPr/>
        </p:nvSpPr>
        <p:spPr>
          <a:xfrm>
            <a:off x="1571335" y="303649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EF436C2-DF99-4961-B052-10D613C557D6}"/>
              </a:ext>
            </a:extLst>
          </p:cNvPr>
          <p:cNvSpPr txBox="1"/>
          <p:nvPr/>
        </p:nvSpPr>
        <p:spPr>
          <a:xfrm>
            <a:off x="454057" y="373606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231E9DA8-5EFD-463B-94E1-4641E7446FF2}"/>
              </a:ext>
            </a:extLst>
          </p:cNvPr>
          <p:cNvSpPr txBox="1"/>
          <p:nvPr/>
        </p:nvSpPr>
        <p:spPr>
          <a:xfrm>
            <a:off x="2610605" y="303649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33A3D2D1-56B5-4832-8100-91599FF568E4}"/>
              </a:ext>
            </a:extLst>
          </p:cNvPr>
          <p:cNvSpPr txBox="1"/>
          <p:nvPr/>
        </p:nvSpPr>
        <p:spPr>
          <a:xfrm>
            <a:off x="2201997" y="377540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grpSp>
        <p:nvGrpSpPr>
          <p:cNvPr id="176" name="Группа 175">
            <a:extLst>
              <a:ext uri="{FF2B5EF4-FFF2-40B4-BE49-F238E27FC236}">
                <a16:creationId xmlns="" xmlns:a16="http://schemas.microsoft.com/office/drawing/2014/main" id="{F9624A3F-5BAB-4154-A5BE-271CDE002BF5}"/>
              </a:ext>
            </a:extLst>
          </p:cNvPr>
          <p:cNvGrpSpPr/>
          <p:nvPr/>
        </p:nvGrpSpPr>
        <p:grpSpPr>
          <a:xfrm>
            <a:off x="1321473" y="3087697"/>
            <a:ext cx="401369" cy="564394"/>
            <a:chOff x="963782" y="2336701"/>
            <a:chExt cx="401369" cy="564394"/>
          </a:xfrm>
        </p:grpSpPr>
        <p:pic>
          <p:nvPicPr>
            <p:cNvPr id="178" name="Рисунок 177">
              <a:extLst>
                <a:ext uri="{FF2B5EF4-FFF2-40B4-BE49-F238E27FC236}">
                  <a16:creationId xmlns="" xmlns:a16="http://schemas.microsoft.com/office/drawing/2014/main" id="{364F6A1A-B7A4-4293-9287-3F610E29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81" name="Рисунок 180">
              <a:extLst>
                <a:ext uri="{FF2B5EF4-FFF2-40B4-BE49-F238E27FC236}">
                  <a16:creationId xmlns="" xmlns:a16="http://schemas.microsoft.com/office/drawing/2014/main" id="{E0E6B836-0211-40AA-9969-6914EAFC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="" xmlns:a16="http://schemas.microsoft.com/office/drawing/2014/main" id="{B6E6220D-0BB8-47A7-A55C-F6A29161D746}"/>
              </a:ext>
            </a:extLst>
          </p:cNvPr>
          <p:cNvGrpSpPr/>
          <p:nvPr/>
        </p:nvGrpSpPr>
        <p:grpSpPr>
          <a:xfrm>
            <a:off x="2456328" y="3839943"/>
            <a:ext cx="401369" cy="564394"/>
            <a:chOff x="963782" y="2336701"/>
            <a:chExt cx="401369" cy="564394"/>
          </a:xfrm>
        </p:grpSpPr>
        <p:pic>
          <p:nvPicPr>
            <p:cNvPr id="183" name="Рисунок 182">
              <a:extLst>
                <a:ext uri="{FF2B5EF4-FFF2-40B4-BE49-F238E27FC236}">
                  <a16:creationId xmlns="" xmlns:a16="http://schemas.microsoft.com/office/drawing/2014/main" id="{42EC131F-BA1A-4C19-84D4-0CE222E2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="" xmlns:a16="http://schemas.microsoft.com/office/drawing/2014/main" id="{1C2AC448-A3F5-4E7F-8CD0-30AE4A38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="" xmlns:a16="http://schemas.microsoft.com/office/drawing/2014/main" id="{ED3C7BDF-9F21-439A-8A1A-D771C8CCF0C7}"/>
              </a:ext>
            </a:extLst>
          </p:cNvPr>
          <p:cNvGrpSpPr/>
          <p:nvPr/>
        </p:nvGrpSpPr>
        <p:grpSpPr>
          <a:xfrm>
            <a:off x="6953512" y="3059693"/>
            <a:ext cx="401369" cy="564394"/>
            <a:chOff x="963782" y="2336701"/>
            <a:chExt cx="401369" cy="564394"/>
          </a:xfrm>
        </p:grpSpPr>
        <p:pic>
          <p:nvPicPr>
            <p:cNvPr id="191" name="Рисунок 190">
              <a:extLst>
                <a:ext uri="{FF2B5EF4-FFF2-40B4-BE49-F238E27FC236}">
                  <a16:creationId xmlns="" xmlns:a16="http://schemas.microsoft.com/office/drawing/2014/main" id="{DBE36B64-3669-4ED0-8202-261C499E5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92" name="Рисунок 191">
              <a:extLst>
                <a:ext uri="{FF2B5EF4-FFF2-40B4-BE49-F238E27FC236}">
                  <a16:creationId xmlns="" xmlns:a16="http://schemas.microsoft.com/office/drawing/2014/main" id="{5114096C-1B6D-4A71-8327-B4C8851CA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09 Таблиці множення на 6_9\№118 - Робота з узагальненою таблицею множення\2025-04-21_20344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4" y="1341448"/>
            <a:ext cx="7553761" cy="15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9 Таблиці множення на 6_9\№118 - Робота з узагальненою таблицею множення\2025-04-20_230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9238" r="949" b="2296"/>
          <a:stretch/>
        </p:blipFill>
        <p:spPr bwMode="auto">
          <a:xfrm>
            <a:off x="4582288" y="1357605"/>
            <a:ext cx="7043654" cy="33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8037" y="494528"/>
            <a:ext cx="10000705" cy="746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51" y="1357606"/>
            <a:ext cx="3957864" cy="8848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Дай відповіді на запитання. Виконай завдання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2 клас\3 Математика\1 Листопад\09 Таблиці множення на 6_9\№118 - Робота з узагальненою таблицею множення\2025-04-20_2307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9" b="183"/>
          <a:stretch/>
        </p:blipFill>
        <p:spPr bwMode="auto">
          <a:xfrm>
            <a:off x="4582288" y="4669522"/>
            <a:ext cx="6684426" cy="17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50" y="2317758"/>
            <a:ext cx="3957864" cy="1175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1) У стовпчик запиши всі добутки, у яких другий множник дорівнює 9.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050" y="3546944"/>
            <a:ext cx="3957864" cy="1175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2) Скільки є добутків, значення яких дорівнює 40? Запиши ці добутки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8038" y="494528"/>
            <a:ext cx="9793876" cy="746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2 клас\3 Математика\1 Листопад\09 Таблиці множення на 6_9\№118 - Робота з узагальненою таблицею множення\2025-04-20_230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9238" r="949" b="2296"/>
          <a:stretch/>
        </p:blipFill>
        <p:spPr bwMode="auto">
          <a:xfrm>
            <a:off x="1168039" y="1303174"/>
            <a:ext cx="7910648" cy="34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178923" y="4883711"/>
            <a:ext cx="23045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∙ 9 – 7 ∙ 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168038" y="5508344"/>
            <a:ext cx="23153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6 + 5 ∙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402095" y="4901797"/>
            <a:ext cx="22847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∙ 8 + 4 ∙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402095" y="5508105"/>
            <a:ext cx="22847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∙ 7 – 3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3483430" y="4883710"/>
            <a:ext cx="1817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81 – 49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292088" y="4883709"/>
            <a:ext cx="7075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483430" y="5508344"/>
            <a:ext cx="18086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36 + 25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292088" y="5510890"/>
            <a:ext cx="7075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8686800" y="4901796"/>
            <a:ext cx="18086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64 + 16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10495458" y="4904342"/>
            <a:ext cx="7075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8686800" y="5511959"/>
            <a:ext cx="1817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49 –9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10495458" y="5511958"/>
            <a:ext cx="7075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12106</TotalTime>
  <Words>483</Words>
  <Application>Microsoft Office PowerPoint</Application>
  <PresentationFormat>Произвольный</PresentationFormat>
  <Paragraphs>117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1263</cp:revision>
  <dcterms:created xsi:type="dcterms:W3CDTF">2018-01-05T16:38:53Z</dcterms:created>
  <dcterms:modified xsi:type="dcterms:W3CDTF">2025-04-22T08:44:26Z</dcterms:modified>
</cp:coreProperties>
</file>