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907" r:id="rId3"/>
    <p:sldId id="908" r:id="rId4"/>
    <p:sldId id="909" r:id="rId5"/>
    <p:sldId id="913" r:id="rId6"/>
    <p:sldId id="817" r:id="rId7"/>
    <p:sldId id="914" r:id="rId8"/>
    <p:sldId id="912" r:id="rId9"/>
    <p:sldId id="915" r:id="rId10"/>
    <p:sldId id="916" r:id="rId11"/>
    <p:sldId id="906" r:id="rId12"/>
    <p:sldId id="910" r:id="rId13"/>
    <p:sldId id="911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07"/>
            <p14:sldId id="908"/>
            <p14:sldId id="909"/>
            <p14:sldId id="913"/>
            <p14:sldId id="817"/>
            <p14:sldId id="914"/>
            <p14:sldId id="912"/>
            <p14:sldId id="915"/>
            <p14:sldId id="916"/>
            <p14:sldId id="906"/>
            <p14:sldId id="910"/>
            <p14:sldId id="911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BF4"/>
    <a:srgbClr val="FDD3F2"/>
    <a:srgbClr val="FF3131"/>
    <a:srgbClr val="295FFF"/>
    <a:srgbClr val="0D0D0D"/>
    <a:srgbClr val="9E0000"/>
    <a:srgbClr val="00B050"/>
    <a:srgbClr val="FFFF00"/>
    <a:srgbClr val="2F3242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59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 на знаходження остачі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Заміна додавання множенням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Робота з діаграмою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23834-4C97-4BAD-9028-AA93134EBB29}" type="pres">
      <dgm:prSet presAssocID="{6115EC9A-5D0A-49BC-89B0-C823DAA39B65}" presName="node" presStyleLbl="node1" presStyleIdx="0" presStyleCnt="4" custScaleX="140548" custLinFactX="382628" custLinFactNeighborX="4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7717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136673" custLinFactX="-400" custLinFactNeighborX="-100000" custLinFactNeighborY="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7" custLinFactX="-270263" custLinFactNeighborX="-3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4646B-02BF-4541-BB4F-CEC77251F03E}" type="presOf" srcId="{17FCBCD0-5166-44EF-A995-697AB50FC98B}" destId="{8C93B566-6306-40C5-A3D5-B84E788E517B}" srcOrd="0" destOrd="0" presId="urn:microsoft.com/office/officeart/2005/8/layout/hList6"/>
    <dgm:cxn modelId="{20A37641-D602-4736-97AF-A00D9EC9400A}" type="presOf" srcId="{289AA968-9F58-4A6E-B11C-582CA574AD65}" destId="{6408D3F1-0C0E-4F5D-B5D5-053E6D4B4C50}" srcOrd="0" destOrd="0" presId="urn:microsoft.com/office/officeart/2005/8/layout/hList6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AE6A85AA-C1E7-4CC6-AD76-7491E08E3E96}" srcId="{289AA968-9F58-4A6E-B11C-582CA574AD65}" destId="{6115EC9A-5D0A-49BC-89B0-C823DAA39B65}" srcOrd="0" destOrd="0" parTransId="{A4FE801B-8756-4E15-A4D7-1BF852671781}" sibTransId="{626858F5-C7D4-4A07-AB22-3CCF0B1FAB8F}"/>
    <dgm:cxn modelId="{C9C0E20E-EC08-4481-9A2A-0D1F9E93ED05}" type="presOf" srcId="{1A16E29F-4735-4462-97C4-9BCD9C4C486C}" destId="{5224CAA1-3EC9-4CF6-8381-99180C56B6A8}" srcOrd="0" destOrd="0" presId="urn:microsoft.com/office/officeart/2005/8/layout/hList6"/>
    <dgm:cxn modelId="{60E0E407-7229-4D71-81A5-A48D14AE3F22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5B710206-03B6-4BC9-89CD-C5EFEAC76A09}" type="presOf" srcId="{6115EC9A-5D0A-49BC-89B0-C823DAA39B65}" destId="{00E23834-4C97-4BAD-9028-AA93134EBB29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DF9B5DE0-5FA8-4DF7-A163-EE4FB71B4CE7}" type="presParOf" srcId="{6408D3F1-0C0E-4F5D-B5D5-053E6D4B4C50}" destId="{00E23834-4C97-4BAD-9028-AA93134EBB29}" srcOrd="0" destOrd="0" presId="urn:microsoft.com/office/officeart/2005/8/layout/hList6"/>
    <dgm:cxn modelId="{9B51CA23-1DA9-43A0-9DB9-724DFBE141CC}" type="presParOf" srcId="{6408D3F1-0C0E-4F5D-B5D5-053E6D4B4C50}" destId="{8876FB75-3E41-41EA-914C-4542E25630F3}" srcOrd="1" destOrd="0" presId="urn:microsoft.com/office/officeart/2005/8/layout/hList6"/>
    <dgm:cxn modelId="{26A69752-2AA4-4E04-A40C-C479FEF3145A}" type="presParOf" srcId="{6408D3F1-0C0E-4F5D-B5D5-053E6D4B4C50}" destId="{8C93B566-6306-40C5-A3D5-B84E788E517B}" srcOrd="2" destOrd="0" presId="urn:microsoft.com/office/officeart/2005/8/layout/hList6"/>
    <dgm:cxn modelId="{E120EE3E-116D-4680-96B1-6EE57C37C6C7}" type="presParOf" srcId="{6408D3F1-0C0E-4F5D-B5D5-053E6D4B4C50}" destId="{B4E8D5E2-E5AE-41CC-80D3-5A0016AFADCC}" srcOrd="3" destOrd="0" presId="urn:microsoft.com/office/officeart/2005/8/layout/hList6"/>
    <dgm:cxn modelId="{83BE2193-6D18-4920-8567-2F406416E183}" type="presParOf" srcId="{6408D3F1-0C0E-4F5D-B5D5-053E6D4B4C50}" destId="{5224CAA1-3EC9-4CF6-8381-99180C56B6A8}" srcOrd="4" destOrd="0" presId="urn:microsoft.com/office/officeart/2005/8/layout/hList6"/>
    <dgm:cxn modelId="{9AF720B9-A780-4D8E-A36D-9C9953147121}" type="presParOf" srcId="{6408D3F1-0C0E-4F5D-B5D5-053E6D4B4C50}" destId="{2EE084EB-38FB-44EB-B050-492531D297D1}" srcOrd="5" destOrd="0" presId="urn:microsoft.com/office/officeart/2005/8/layout/hList6"/>
    <dgm:cxn modelId="{5C221B97-BBA4-4BF9-A6F2-EC79A8475570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23834-4C97-4BAD-9028-AA93134EBB29}">
      <dsp:nvSpPr>
        <dsp:cNvPr id="0" name=""/>
        <dsp:cNvSpPr/>
      </dsp:nvSpPr>
      <dsp:spPr>
        <a:xfrm rot="16200000">
          <a:off x="7218872" y="705856"/>
          <a:ext cx="4272497" cy="2860783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Робота з діаграмою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24729" y="854498"/>
        <a:ext cx="286078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41758" y="1141758"/>
          <a:ext cx="4272497" cy="198898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988980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4253857" y="745293"/>
          <a:ext cx="4272497" cy="2781910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на знаходження остачі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999151" y="854498"/>
        <a:ext cx="2781910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342289" y="793187"/>
          <a:ext cx="4272497" cy="2686121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Заміна додавання множенням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2135477" y="854498"/>
        <a:ext cx="268612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jspuw9qn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3955165"/>
            <a:ext cx="9416144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Ділення на 9</a:t>
            </a:r>
            <a:r>
              <a:rPr lang="uk-UA" sz="4000" b="1" dirty="0">
                <a:solidFill>
                  <a:srgbClr val="7030A0"/>
                </a:solidFill>
              </a:rPr>
              <a:t>. Розв’язування </a:t>
            </a:r>
            <a:r>
              <a:rPr lang="uk-UA" sz="4000" b="1" dirty="0" smtClean="0">
                <a:solidFill>
                  <a:srgbClr val="7030A0"/>
                </a:solidFill>
              </a:rPr>
              <a:t>задач на знаходження остачі. 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Робота </a:t>
            </a:r>
            <a:r>
              <a:rPr lang="uk-UA" sz="4000" b="1" dirty="0">
                <a:solidFill>
                  <a:srgbClr val="7030A0"/>
                </a:solidFill>
              </a:rPr>
              <a:t>з діаграмою.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set of numbers with number of animals from 7 to 9">
            <a:extLst>
              <a:ext uri="{FF2B5EF4-FFF2-40B4-BE49-F238E27FC236}">
                <a16:creationId xmlns="" xmlns:a16="http://schemas.microsoft.com/office/drawing/2014/main" id="{FFEBCA20-CAA2-426A-B2C5-8B2096B37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t="51514" r="24770"/>
          <a:stretch/>
        </p:blipFill>
        <p:spPr bwMode="auto">
          <a:xfrm>
            <a:off x="1295400" y="1235334"/>
            <a:ext cx="2607969" cy="251851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5952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11</a:t>
            </a:r>
            <a:r>
              <a:rPr lang="en-US" sz="2400" b="1" dirty="0" smtClean="0">
                <a:solidFill>
                  <a:srgbClr val="7030A0"/>
                </a:solidFill>
              </a:rPr>
              <a:t>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4992907" y="1301315"/>
            <a:ext cx="6233893" cy="1877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кошику було 26 жовтих і 14 червоних яблук. Частину яблук роздали 8 дітям, по 3 яблука кожному. Скільки яблук залишилось у кошику?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099" y="524068"/>
            <a:ext cx="10172701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Розв’яжи задачу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№921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08383" y="5182013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66816" y="5177303"/>
            <a:ext cx="49688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16 яблук залишилось у кошику.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01778" y="3388297"/>
            <a:ext cx="20224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26 + 14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24198" y="3387246"/>
            <a:ext cx="153488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40 (</a:t>
            </a:r>
            <a:r>
              <a:rPr lang="uk-UA" sz="2800" b="1" dirty="0" err="1" smtClean="0">
                <a:solidFill>
                  <a:schemeClr val="bg1"/>
                </a:solidFill>
              </a:rPr>
              <a:t>ябл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721426" y="3987202"/>
            <a:ext cx="158931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24 (</a:t>
            </a:r>
            <a:r>
              <a:rPr lang="uk-UA" sz="2800" b="1" dirty="0" err="1" smtClean="0">
                <a:solidFill>
                  <a:schemeClr val="bg1"/>
                </a:solidFill>
              </a:rPr>
              <a:t>ябл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01779" y="3978635"/>
            <a:ext cx="161964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3 ∙ 8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24197" y="4566380"/>
            <a:ext cx="153488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16 (</a:t>
            </a:r>
            <a:r>
              <a:rPr lang="uk-UA" sz="2800" b="1" dirty="0" err="1" smtClean="0">
                <a:solidFill>
                  <a:schemeClr val="bg1"/>
                </a:solidFill>
              </a:rPr>
              <a:t>ябл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659086" y="3388297"/>
            <a:ext cx="25876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було всього. </a:t>
            </a:r>
            <a:endParaRPr lang="uk-UA" sz="28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54099" y="1442829"/>
            <a:ext cx="3768271" cy="16126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Було – 26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ябл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 і 14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ябл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Роздали – 8д. по 3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ябл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 Залишилось – ?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ябл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310743" y="3975222"/>
            <a:ext cx="30486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роздали 8 дітям. </a:t>
            </a:r>
            <a:endParaRPr lang="uk-UA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08383" y="4571616"/>
            <a:ext cx="20224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3) 40 – 24 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a girl">
            <a:extLst>
              <a:ext uri="{FF2B5EF4-FFF2-40B4-BE49-F238E27FC236}">
                <a16:creationId xmlns="" xmlns:a16="http://schemas.microsoft.com/office/drawing/2014/main" id="{B0E785BE-DF4F-4DFC-ADA7-66C710F7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3" y="3269295"/>
            <a:ext cx="2942327" cy="30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20" grpId="0" animBg="1"/>
      <p:bldP spid="31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9971" y="524068"/>
            <a:ext cx="4169229" cy="19905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Результати змагання з метання дротиків хлопці відобразили на діаграмі.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09 Таблиці множення на 6_9\№119 - Ділення на 9\2025-04-22_20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09" y="408894"/>
            <a:ext cx="6470872" cy="59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9970" y="2645229"/>
            <a:ext cx="4169229" cy="9952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Розглянь діаграму та дай відповіді на запитання.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7" y="595553"/>
            <a:ext cx="3407232" cy="117881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408" y="2054309"/>
            <a:ext cx="2315935" cy="1752673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9\№119 - Ділення на 9\2025-04-21_230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8" y="454146"/>
            <a:ext cx="7275156" cy="60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8413" y="513465"/>
            <a:ext cx="8732067" cy="8254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свій </a:t>
            </a:r>
            <a:r>
              <a:rPr lang="uk-UA" sz="4000" b="1" dirty="0" smtClean="0">
                <a:solidFill>
                  <a:schemeClr val="bg1"/>
                </a:solidFill>
              </a:rPr>
              <a:t>олівець.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6132" y="2449167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74868" y="2431580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9967" y="2408975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21943" y="2449167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4841" y="1539646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1158" y="1475219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6060" y="1477588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69544" y="1496600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725" y="3539069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дуже просто!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63367" y="3539069"/>
            <a:ext cx="16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470" y="3572317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3418" y="3539069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4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3" y="4553280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23.04.2025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84217"/>
            <a:ext cx="8697595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(для відкриття інтерактивного завдання натисніть на помаранчевий прямокутник)</a:t>
            </a: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258077" y="1299961"/>
            <a:ext cx="11675846" cy="524521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853" y="603386"/>
            <a:ext cx="9609289" cy="7029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100411" y="1622889"/>
            <a:ext cx="5262790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Вас вітає Математика!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Ігри, приклади, задачі – все для вас!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Побажаю вам кмітливості, За роботу, в добрий час!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21A84C-61D8-47A5-A051-9AD7B143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27" y="1622889"/>
            <a:ext cx="3362365" cy="353189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45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30965" y="1461394"/>
            <a:ext cx="6936059" cy="473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свій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413" y="513465"/>
            <a:ext cx="8732067" cy="9479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7019" y="2754570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85755" y="2736981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20853" y="2714378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2829" y="2754570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4079" y="1865551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9722" y="1793788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8217" y="1821363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46973" y="1810038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612" y="3844472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3844472"/>
            <a:ext cx="187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357" y="3877719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4305" y="3844471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5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5" y="4553282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5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9136828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5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9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07272" y="1590525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77831" y="-66568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00266" y="-634745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24748" y="-695770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31321" y="3359495"/>
            <a:ext cx="74479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9   18   27   35   45   54   63   75   81   90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6"/>
            <a:ext cx="7354083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</a:t>
            </a:r>
            <a:r>
              <a:rPr lang="uk-UA" sz="2800" b="1" dirty="0" smtClean="0">
                <a:solidFill>
                  <a:schemeClr val="bg1"/>
                </a:solidFill>
              </a:rPr>
              <a:t>виправи помилки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8" y="1330934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653484" y="2713164"/>
            <a:ext cx="6775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36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653484" y="3516086"/>
            <a:ext cx="557802" cy="300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706168" y="3535867"/>
            <a:ext cx="557802" cy="300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706168" y="2771667"/>
            <a:ext cx="6775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75938" y="4165727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47112" y="4770157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55876" y="5370148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27050" y="5974578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59971" y="4154757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9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6019" y="4154756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79400" y="4739532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9381" y="4736620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9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4151845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54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4739532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24882" y="5389802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8492" y="5954923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54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32139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37872" y="5958806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2318" y="533016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9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28015" y="5924147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9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2256" y="1590526"/>
            <a:ext cx="455016" cy="567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3849164" y="4294194"/>
            <a:ext cx="3957864" cy="8848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Обчисли добуток і склади рівності з цими числами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7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633201" y="1355143"/>
            <a:ext cx="2156683" cy="38239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4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58" grpId="0"/>
      <p:bldP spid="59" grpId="0"/>
      <p:bldP spid="60" grpId="0"/>
      <p:bldP spid="61" grpId="0"/>
      <p:bldP spid="62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04998" y="374786"/>
            <a:ext cx="10167802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Спрости вирази й обчисли їх </a:t>
            </a:r>
            <a:r>
              <a:rPr lang="uk-UA" sz="4000" b="1" dirty="0" smtClean="0">
                <a:solidFill>
                  <a:schemeClr val="bg1"/>
                </a:solidFill>
              </a:rPr>
              <a:t>значення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30" y="1400065"/>
            <a:ext cx="2005821" cy="339446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57879" y="2319637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036158D3-6BE3-469D-86FD-EF0376EA8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38563" y="3074707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61E0420-8138-4B5B-8689-229A4C859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28902" y="3086581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A14CF5B-1C75-4E02-B0F2-A74113175B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38221" y="3182132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61A8CAC-E529-46DB-B52E-D0D385004A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80889" y="2425940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E7862467-A373-4699-82C1-9BC31D69AB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61864" y="3163912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3840" y="2425940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EF4A7EA-C06C-43CE-85E1-724A06F30B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31226" y="2501127"/>
            <a:ext cx="440143" cy="28893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7334" y="2488105"/>
            <a:ext cx="440143" cy="28893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FE0068D-555B-4673-89D2-0D0770580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67442" y="3080643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D9A0B433-BAA8-4B91-8359-288F6FC82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86270" y="2335704"/>
            <a:ext cx="455016" cy="56766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EF7F6BF3-5764-4344-BF8E-04858C14A0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40430" y="2490770"/>
            <a:ext cx="440143" cy="288932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="" xmlns:a16="http://schemas.microsoft.com/office/drawing/2014/main" id="{38006EE0-3861-460D-B362-26EE7A3888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73974" y="2344081"/>
            <a:ext cx="455016" cy="567661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="" xmlns:a16="http://schemas.microsoft.com/office/drawing/2014/main" id="{621614CC-474E-443E-80F9-C51187EEA6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053755" y="2319637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3BDA5E99-4FCD-4DFE-B61F-DD239E3B2D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14599" y="2328639"/>
            <a:ext cx="455016" cy="567661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="" xmlns:a16="http://schemas.microsoft.com/office/drawing/2014/main" id="{D2956F36-674D-41D7-9945-AD83FA0A6B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32181" y="3786580"/>
            <a:ext cx="452207" cy="564157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="" xmlns:a16="http://schemas.microsoft.com/office/drawing/2014/main" id="{2E622ADC-F41F-4431-A2A1-01B6DC6AC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81939" y="3821345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A90CFD75-EFBD-4971-9247-FFA39505B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37567" y="2342891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465005A6-75F9-4723-A13D-49F9CD7930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43755" y="3092362"/>
            <a:ext cx="420821" cy="53459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ACEE5CB-FF63-46EF-B200-B3E4AB48F2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2255" y="3820070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42EC131F-BA1A-4C19-84D4-0CE222E2EF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889" y="3166675"/>
            <a:ext cx="394062" cy="403674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1C2AC448-A3F5-4E7F-8CD0-30AE4A385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4762" y="2407383"/>
            <a:ext cx="394062" cy="403674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5114096C-1B6D-4A71-8327-B4C8851CA9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7130" y="3911153"/>
            <a:ext cx="394062" cy="40367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4C8462B5-13C5-4022-82D5-46CAD63C2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77490" y="2349955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2494BB9E-AF76-4036-9214-EAF8E90FC5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43310" y="2347186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F63244F7-B533-48FD-B340-A8A4EF6B33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05395" y="2347185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00B3F26-4831-4A67-A992-AAABE7333A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45645" y="2336579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B3BF516-C07D-497B-941E-E83B55E2F8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01920" y="2336578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67DA012A-E347-4A2F-BA49-DDCCB7A455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33196" y="2336577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AA3A68A3-1319-43AF-A07C-0624D4FCE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351995" y="2328640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968DA78F-B44D-4B38-970C-A2B7DEA5E4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86951" y="2498695"/>
            <a:ext cx="440143" cy="28893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17753D4F-2AF1-400D-B05C-B6338DF7D4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55629" y="2499187"/>
            <a:ext cx="440143" cy="28893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609D5C46-C2D9-4EE5-831E-654609642D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891411" y="2517161"/>
            <a:ext cx="440143" cy="28893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C2B68B32-0EE8-40FB-AA8F-25DA4C4109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39353" y="3108894"/>
            <a:ext cx="420821" cy="53459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3F5C2BB6-99EE-4824-877D-33DB61BFCC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363321" y="3108894"/>
            <a:ext cx="420821" cy="53459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63D4A67D-0850-4CAB-B27B-DDFE7F6830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73646" y="3097844"/>
            <a:ext cx="420821" cy="534599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7257A88-CEB1-4BAD-AFAF-A171E6F214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015824" y="3108894"/>
            <a:ext cx="420821" cy="53459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F657EA49-E1E6-408D-BEF2-EF07ADFF2C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64687" y="3097299"/>
            <a:ext cx="420821" cy="53459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E3F724D5-1B94-4DC3-A21E-65036D9520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2333" y="3108894"/>
            <a:ext cx="420821" cy="53459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B1595D83-6E5E-439B-8E8D-C7ED0DC369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06812" y="3074707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27F94B3-73A4-4376-9FFC-B4D9F947E4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7334" y="3231727"/>
            <a:ext cx="440143" cy="28893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D31B3C65-187E-48DE-85F7-8A4BB045C2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41087" y="3234966"/>
            <a:ext cx="440143" cy="28893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0A79417-89BE-47D9-8F70-95C25D89A1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2857" y="3236181"/>
            <a:ext cx="440143" cy="28893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3441740-813C-4798-B09F-1C74161D01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4830" y="3240831"/>
            <a:ext cx="440143" cy="2889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BA69BA13-290C-494C-B875-202547E8D4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66669" y="3233364"/>
            <a:ext cx="440143" cy="28893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29161859-4C84-46F2-AED4-C0C6424BA4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82369" y="3108894"/>
            <a:ext cx="420821" cy="5345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19123B4F-BEF5-44A2-9822-BA8476316F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63321" y="3823139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3E63481B-3BBE-4B9A-9676-31E98F0533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26657" y="3820070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BEFF7CF8-FEB1-42A5-880C-CD85161492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73291" y="3820069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3C94AD9D-B324-4730-A6C7-85313BD38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26790" y="3825541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A0942A8F-32DE-41D9-B271-3E2A627256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92003" y="3820069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04DFBBA9-6387-41EC-AE38-08377C4BA9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05818" y="3810302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AE181CC1-7687-44A4-BCAD-C2157949A4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74153" y="3818945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CEB89404-9890-44EF-93B9-CFB198DE0F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87252" y="3913878"/>
            <a:ext cx="394062" cy="355057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8428D3A0-3C47-4AFA-A4E1-600C80CDF1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99957" y="3912402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5C7A0026-3B05-433A-BF0F-ACD7B14E46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1206" y="3978527"/>
            <a:ext cx="440143" cy="28893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9E61435F-2C0A-486D-998E-9169D4B664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42629" y="3978527"/>
            <a:ext cx="440143" cy="28893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3F155D00-5F8B-4BE4-B98C-A4052EFD9A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2093" y="3978527"/>
            <a:ext cx="440143" cy="28893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9DBC323E-AB26-4554-8EC1-BE19D4EFE7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18830" y="3993064"/>
            <a:ext cx="440143" cy="28893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FDBB3BD6-C797-48BC-B6F9-A13C1D5390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45388" y="3843364"/>
            <a:ext cx="420821" cy="534599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93370" y="470037"/>
            <a:ext cx="9437915" cy="11519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схемою склади добутки з множником і частки з дільником 9.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526971" y="4178364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smtClean="0">
                <a:solidFill>
                  <a:srgbClr val="0070C0"/>
                </a:solidFill>
              </a:rPr>
              <a:t> 3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46320" y="4178364"/>
            <a:ext cx="23806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54 : 6 : 3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46320" y="4926439"/>
            <a:ext cx="27716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(95 – 23) : 9=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917950" y="4926438"/>
            <a:ext cx="5996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8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388957" y="4178364"/>
            <a:ext cx="24426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48 : 8 : 2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833576" y="4173206"/>
            <a:ext cx="6572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3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807894" y="1833850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81 : 9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459546B-E929-4DB4-96C4-1E4BC0F68863}"/>
              </a:ext>
            </a:extLst>
          </p:cNvPr>
          <p:cNvSpPr txBox="1"/>
          <p:nvPr/>
        </p:nvSpPr>
        <p:spPr>
          <a:xfrm>
            <a:off x="7807894" y="2533412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63 : 9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416143" y="1833850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9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416143" y="2512562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7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459546B-E929-4DB4-96C4-1E4BC0F68863}"/>
              </a:ext>
            </a:extLst>
          </p:cNvPr>
          <p:cNvSpPr txBox="1"/>
          <p:nvPr/>
        </p:nvSpPr>
        <p:spPr>
          <a:xfrm>
            <a:off x="7831621" y="3208327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45 : 9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416142" y="3196738"/>
            <a:ext cx="6294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5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25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10226918" y="3624942"/>
            <a:ext cx="1553629" cy="27546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2 клас\3 Математика\1 Листопад\09 Таблиці множення на 6_9\№119 - Ділення на 9\2025-04-22_141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0" y="1852344"/>
            <a:ext cx="580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148943" y="1301314"/>
            <a:ext cx="6077858" cy="16126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корзині </a:t>
            </a:r>
            <a:r>
              <a:rPr lang="uk-UA" sz="2800" b="1" dirty="0">
                <a:solidFill>
                  <a:srgbClr val="FFFF00"/>
                </a:solidFill>
              </a:rPr>
              <a:t>було</a:t>
            </a:r>
            <a:r>
              <a:rPr lang="uk-UA" sz="2800" b="1" dirty="0"/>
              <a:t> </a:t>
            </a:r>
            <a:r>
              <a:rPr lang="uk-UA" sz="2800" dirty="0"/>
              <a:t>50 бананів. Шести мавпам </a:t>
            </a:r>
            <a:r>
              <a:rPr lang="uk-UA" sz="2800" b="1" dirty="0">
                <a:solidFill>
                  <a:srgbClr val="FFFF00"/>
                </a:solidFill>
              </a:rPr>
              <a:t>роздали</a:t>
            </a:r>
            <a:r>
              <a:rPr lang="uk-UA" sz="2800" dirty="0"/>
              <a:t> по 4 банани. Скільки бананів </a:t>
            </a:r>
            <a:r>
              <a:rPr lang="uk-UA" sz="2800" b="1" dirty="0">
                <a:solidFill>
                  <a:srgbClr val="FFFF00"/>
                </a:solidFill>
              </a:rPr>
              <a:t>залишилось</a:t>
            </a:r>
            <a:r>
              <a:rPr lang="uk-UA" sz="2800" dirty="0"/>
              <a:t> в корзині?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№91</a:t>
            </a:r>
            <a:r>
              <a:rPr lang="en-US" sz="4000" b="1" dirty="0" smtClean="0">
                <a:solidFill>
                  <a:schemeClr val="bg1"/>
                </a:solidFill>
              </a:rPr>
              <a:t>9</a:t>
            </a:r>
            <a:r>
              <a:rPr lang="uk-UA" sz="4000" b="1" dirty="0" smtClean="0">
                <a:solidFill>
                  <a:schemeClr val="bg1"/>
                </a:solidFill>
              </a:rPr>
              <a:t>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34437" y="500200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92869" y="5002005"/>
            <a:ext cx="55197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26 бананів залишилось в корзині.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3203235"/>
            <a:ext cx="155433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</a:t>
            </a:r>
            <a:r>
              <a:rPr lang="en-US" sz="2800" b="1" dirty="0" smtClean="0">
                <a:solidFill>
                  <a:schemeClr val="bg1"/>
                </a:solidFill>
              </a:rPr>
              <a:t>4 ∙ 6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88771" y="3203235"/>
            <a:ext cx="124410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24</a:t>
            </a:r>
            <a:r>
              <a:rPr lang="uk-UA" sz="2800" b="1" dirty="0" smtClean="0">
                <a:solidFill>
                  <a:schemeClr val="bg1"/>
                </a:solidFill>
              </a:rPr>
              <a:t> (</a:t>
            </a:r>
            <a:r>
              <a:rPr lang="uk-UA" sz="2800" b="1" dirty="0">
                <a:solidFill>
                  <a:schemeClr val="bg1"/>
                </a:solidFill>
              </a:rPr>
              <a:t>б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56857" y="3754520"/>
            <a:ext cx="115389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26 (б.)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6" y="3754520"/>
            <a:ext cx="20224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50 – 24 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4359992"/>
            <a:ext cx="185843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50 – 4 ∙ 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92869" y="4347212"/>
            <a:ext cx="13584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26 (б.)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3932873" y="3202184"/>
            <a:ext cx="33496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роздали 6 мавпам. </a:t>
            </a:r>
            <a:endParaRPr lang="uk-UA" sz="2800" dirty="0"/>
          </a:p>
        </p:txBody>
      </p:sp>
      <p:pic>
        <p:nvPicPr>
          <p:cNvPr id="15" name="Picture 2" descr="A happy monkey with bananas">
            <a:extLst>
              <a:ext uri="{FF2B5EF4-FFF2-40B4-BE49-F238E27FC236}">
                <a16:creationId xmlns="" xmlns:a16="http://schemas.microsoft.com/office/drawing/2014/main" id="{8CAD2919-9303-4B45-BC3E-3493A918D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r="11346"/>
          <a:stretch/>
        </p:blipFill>
        <p:spPr bwMode="auto">
          <a:xfrm>
            <a:off x="9622971" y="3782363"/>
            <a:ext cx="1816800" cy="24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54100" y="1301315"/>
            <a:ext cx="3768271" cy="16126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– 50 б. 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Роздали – 6 м. по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б. Залишилось – ? б.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464629" y="1301315"/>
            <a:ext cx="5762171" cy="21635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 одній коробці було 38 деталей конструктора, а в іншій - 42 деталі. Частину деталей роздали 7 учням, по 8 деталей кожному. Скільки деталей залишилось?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571" y="524068"/>
            <a:ext cx="10863943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Розв’яжи задачу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№</a:t>
            </a:r>
            <a:r>
              <a:rPr lang="uk-UA" sz="3200" b="1" dirty="0">
                <a:solidFill>
                  <a:schemeClr val="bg1"/>
                </a:solidFill>
              </a:rPr>
              <a:t>920, скориставшись коротким записом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41041" y="5301759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99474" y="5297049"/>
            <a:ext cx="398686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24 деталі залишилось.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6" y="3508043"/>
            <a:ext cx="20224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42 + 38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56857" y="3506992"/>
            <a:ext cx="124410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80 (д.)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754085" y="4106948"/>
            <a:ext cx="115389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56 (д.)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4098381"/>
            <a:ext cx="161964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8 ∙ 7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56856" y="4686126"/>
            <a:ext cx="13584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24 (д.)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400959" y="3506992"/>
            <a:ext cx="25876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було всього. </a:t>
            </a:r>
            <a:endParaRPr lang="uk-UA" sz="28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54099" y="1442829"/>
            <a:ext cx="3768271" cy="16126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Було – 38д. і 42д.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Роздали – 7уч. по 8д. Залишилось – ? д.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7" name="Picture 2" descr="isometric plastic building blocks and tiles">
            <a:extLst>
              <a:ext uri="{FF2B5EF4-FFF2-40B4-BE49-F238E27FC236}">
                <a16:creationId xmlns="" xmlns:a16="http://schemas.microsoft.com/office/drawing/2014/main" id="{127C539C-A111-4BDA-B600-426089D0E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3" b="19458"/>
          <a:stretch/>
        </p:blipFill>
        <p:spPr bwMode="auto">
          <a:xfrm>
            <a:off x="8302246" y="3593862"/>
            <a:ext cx="2997626" cy="20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3905688" y="4106948"/>
            <a:ext cx="30806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роздали 7 учням. </a:t>
            </a:r>
            <a:endParaRPr lang="uk-UA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41041" y="4691362"/>
            <a:ext cx="20224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3) 80 – 56  =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20" grpId="0" animBg="1"/>
      <p:bldP spid="31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12548</TotalTime>
  <Words>601</Words>
  <Application>Microsoft Office PowerPoint</Application>
  <PresentationFormat>Произвольный</PresentationFormat>
  <Paragraphs>132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1273</cp:revision>
  <dcterms:created xsi:type="dcterms:W3CDTF">2018-01-05T16:38:53Z</dcterms:created>
  <dcterms:modified xsi:type="dcterms:W3CDTF">2025-04-23T08:45:43Z</dcterms:modified>
</cp:coreProperties>
</file>