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910" r:id="rId3"/>
    <p:sldId id="911" r:id="rId4"/>
    <p:sldId id="912" r:id="rId5"/>
    <p:sldId id="726" r:id="rId6"/>
    <p:sldId id="916" r:id="rId7"/>
    <p:sldId id="919" r:id="rId8"/>
    <p:sldId id="913" r:id="rId9"/>
    <p:sldId id="609" r:id="rId10"/>
    <p:sldId id="907" r:id="rId11"/>
    <p:sldId id="873" r:id="rId12"/>
    <p:sldId id="854" r:id="rId13"/>
    <p:sldId id="917" r:id="rId14"/>
    <p:sldId id="918" r:id="rId15"/>
    <p:sldId id="914" r:id="rId16"/>
    <p:sldId id="91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910"/>
            <p14:sldId id="911"/>
            <p14:sldId id="912"/>
            <p14:sldId id="726"/>
            <p14:sldId id="916"/>
            <p14:sldId id="919"/>
            <p14:sldId id="913"/>
            <p14:sldId id="609"/>
            <p14:sldId id="907"/>
            <p14:sldId id="873"/>
            <p14:sldId id="854"/>
            <p14:sldId id="917"/>
            <p14:sldId id="918"/>
            <p14:sldId id="914"/>
            <p14:sldId id="91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31"/>
    <a:srgbClr val="FDCFF8"/>
    <a:srgbClr val="295FFF"/>
    <a:srgbClr val="0D0D0D"/>
    <a:srgbClr val="9E0000"/>
    <a:srgbClr val="00B050"/>
    <a:srgbClr val="FFFF00"/>
    <a:srgbClr val="2F3242"/>
    <a:srgbClr val="BA1CBA"/>
    <a:srgbClr val="C61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59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dirty="0" smtClean="0">
              <a:solidFill>
                <a:schemeClr val="bg1"/>
              </a:solidFill>
            </a:rPr>
            <a:t> задач на знаходження </a:t>
          </a:r>
          <a:r>
            <a:rPr lang="uk-UA" sz="3200" b="1" dirty="0" err="1" smtClean="0">
              <a:solidFill>
                <a:schemeClr val="bg1"/>
              </a:solidFill>
            </a:rPr>
            <a:t>зменшува</a:t>
          </a:r>
          <a:r>
            <a:rPr lang="uk-UA" sz="3200" b="1" dirty="0" smtClean="0">
              <a:solidFill>
                <a:schemeClr val="bg1"/>
              </a:solidFill>
            </a:rPr>
            <a:t>-ного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dirty="0" smtClean="0">
              <a:solidFill>
                <a:schemeClr val="bg1"/>
              </a:solidFill>
            </a:rPr>
            <a:t> невідомого діленого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значень буквених 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E23834-4C97-4BAD-9028-AA93134EBB29}" type="pres">
      <dgm:prSet presAssocID="{6115EC9A-5D0A-49BC-89B0-C823DAA39B65}" presName="node" presStyleLbl="node1" presStyleIdx="0" presStyleCnt="4" custScaleX="140548" custLinFactX="221664" custLinFactNeighborX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97717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2" presStyleCnt="4" custScaleX="136673" custLinFactX="155191" custLinFactNeighborX="200000" custLinFactNeighborY="-1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1967" custLinFactX="-270263" custLinFactNeighborX="-300000" custLinFactNeighborY="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A16626-2DE7-4155-B9C5-97D2C35284D9}" type="presOf" srcId="{289AA968-9F58-4A6E-B11C-582CA574AD65}" destId="{6408D3F1-0C0E-4F5D-B5D5-053E6D4B4C50}" srcOrd="0" destOrd="0" presId="urn:microsoft.com/office/officeart/2005/8/layout/hList6"/>
    <dgm:cxn modelId="{77CEBDAE-AE53-49A3-9266-A37E46B05584}" type="presOf" srcId="{BC7931E8-86A7-44AD-A246-C659A84EF1D0}" destId="{D2B473EA-0294-46C9-BEB1-B63C89DB6F91}" srcOrd="0" destOrd="0" presId="urn:microsoft.com/office/officeart/2005/8/layout/hList6"/>
    <dgm:cxn modelId="{4D6393D1-23D9-49CA-876E-0500FB21F6A0}" srcId="{289AA968-9F58-4A6E-B11C-582CA574AD65}" destId="{1A16E29F-4735-4462-97C4-9BCD9C4C486C}" srcOrd="2" destOrd="0" parTransId="{73E3B522-476C-406F-A210-531690AED282}" sibTransId="{F2D33BF4-615F-4128-B58D-C20892E7A4B8}"/>
    <dgm:cxn modelId="{AE6A85AA-C1E7-4CC6-AD76-7491E08E3E96}" srcId="{289AA968-9F58-4A6E-B11C-582CA574AD65}" destId="{6115EC9A-5D0A-49BC-89B0-C823DAA39B65}" srcOrd="0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ADBE91BB-D3E5-47B2-B562-877EA63A08C8}" type="presOf" srcId="{6115EC9A-5D0A-49BC-89B0-C823DAA39B65}" destId="{00E23834-4C97-4BAD-9028-AA93134EBB29}" srcOrd="0" destOrd="0" presId="urn:microsoft.com/office/officeart/2005/8/layout/hList6"/>
    <dgm:cxn modelId="{86D33204-1FBD-43D0-9F30-4EF64E0B3259}" type="presOf" srcId="{17FCBCD0-5166-44EF-A995-697AB50FC98B}" destId="{8C93B566-6306-40C5-A3D5-B84E788E517B}" srcOrd="0" destOrd="0" presId="urn:microsoft.com/office/officeart/2005/8/layout/hList6"/>
    <dgm:cxn modelId="{19B63C79-BD35-42BF-AAF1-5FC818520AF3}" type="presOf" srcId="{1A16E29F-4735-4462-97C4-9BCD9C4C486C}" destId="{5224CAA1-3EC9-4CF6-8381-99180C56B6A8}" srcOrd="0" destOrd="0" presId="urn:microsoft.com/office/officeart/2005/8/layout/hList6"/>
    <dgm:cxn modelId="{9987CA54-7744-4A2A-90D2-63AB7CF986B9}" type="presParOf" srcId="{6408D3F1-0C0E-4F5D-B5D5-053E6D4B4C50}" destId="{00E23834-4C97-4BAD-9028-AA93134EBB29}" srcOrd="0" destOrd="0" presId="urn:microsoft.com/office/officeart/2005/8/layout/hList6"/>
    <dgm:cxn modelId="{A14BE8C2-F24A-4312-9ECB-BEC26B3EB0F7}" type="presParOf" srcId="{6408D3F1-0C0E-4F5D-B5D5-053E6D4B4C50}" destId="{8876FB75-3E41-41EA-914C-4542E25630F3}" srcOrd="1" destOrd="0" presId="urn:microsoft.com/office/officeart/2005/8/layout/hList6"/>
    <dgm:cxn modelId="{7D14AEBA-2B85-465B-826E-33F776EC6543}" type="presParOf" srcId="{6408D3F1-0C0E-4F5D-B5D5-053E6D4B4C50}" destId="{8C93B566-6306-40C5-A3D5-B84E788E517B}" srcOrd="2" destOrd="0" presId="urn:microsoft.com/office/officeart/2005/8/layout/hList6"/>
    <dgm:cxn modelId="{E9932C9C-E5E5-4E8A-A1B2-7E4C9B657936}" type="presParOf" srcId="{6408D3F1-0C0E-4F5D-B5D5-053E6D4B4C50}" destId="{B4E8D5E2-E5AE-41CC-80D3-5A0016AFADCC}" srcOrd="3" destOrd="0" presId="urn:microsoft.com/office/officeart/2005/8/layout/hList6"/>
    <dgm:cxn modelId="{7C5CAC7D-0045-464E-A8FC-E635F6EBD79A}" type="presParOf" srcId="{6408D3F1-0C0E-4F5D-B5D5-053E6D4B4C50}" destId="{5224CAA1-3EC9-4CF6-8381-99180C56B6A8}" srcOrd="4" destOrd="0" presId="urn:microsoft.com/office/officeart/2005/8/layout/hList6"/>
    <dgm:cxn modelId="{BC2AC102-151F-4A8B-9C87-FC07378C1DF9}" type="presParOf" srcId="{6408D3F1-0C0E-4F5D-B5D5-053E6D4B4C50}" destId="{2EE084EB-38FB-44EB-B050-492531D297D1}" srcOrd="5" destOrd="0" presId="urn:microsoft.com/office/officeart/2005/8/layout/hList6"/>
    <dgm:cxn modelId="{237E21DA-F70D-4F93-8855-508C592F0810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23834-4C97-4BAD-9028-AA93134EBB29}">
      <dsp:nvSpPr>
        <dsp:cNvPr id="0" name=""/>
        <dsp:cNvSpPr/>
      </dsp:nvSpPr>
      <dsp:spPr>
        <a:xfrm rot="16200000">
          <a:off x="4268849" y="705856"/>
          <a:ext cx="4272497" cy="2860783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значень буквених 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974706" y="854498"/>
        <a:ext cx="2860783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141758" y="1141758"/>
          <a:ext cx="4272497" cy="1988980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1988980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7258309" y="745293"/>
          <a:ext cx="4272497" cy="2781910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kern="1200" dirty="0" smtClean="0">
              <a:solidFill>
                <a:schemeClr val="bg1"/>
              </a:solidFill>
            </a:rPr>
            <a:t> задач на знаходження </a:t>
          </a:r>
          <a:r>
            <a:rPr lang="uk-UA" sz="3200" b="1" kern="1200" dirty="0" err="1" smtClean="0">
              <a:solidFill>
                <a:schemeClr val="bg1"/>
              </a:solidFill>
            </a:rPr>
            <a:t>зменшува</a:t>
          </a:r>
          <a:r>
            <a:rPr lang="uk-UA" sz="3200" b="1" kern="1200" dirty="0" smtClean="0">
              <a:solidFill>
                <a:schemeClr val="bg1"/>
              </a:solidFill>
            </a:rPr>
            <a:t>-ного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03603" y="854498"/>
        <a:ext cx="2781910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1342289" y="793187"/>
          <a:ext cx="4272497" cy="2686121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kern="1200" dirty="0" smtClean="0">
              <a:solidFill>
                <a:schemeClr val="bg1"/>
              </a:solidFill>
            </a:rPr>
            <a:t> невідомого діленого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2135477" y="854498"/>
        <a:ext cx="2686121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7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31.png"/><Relationship Id="rId4" Type="http://schemas.openxmlformats.org/officeDocument/2006/relationships/image" Target="../media/image29.jpe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4504793"/>
            <a:ext cx="9263744" cy="85129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Знаходження невідомого </a:t>
            </a:r>
            <a:r>
              <a:rPr lang="uk-UA" sz="4400" b="1" dirty="0" smtClean="0">
                <a:solidFill>
                  <a:srgbClr val="7030A0"/>
                </a:solidFill>
              </a:rPr>
              <a:t>діленого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funny exercise book cartoon">
            <a:extLst>
              <a:ext uri="{FF2B5EF4-FFF2-40B4-BE49-F238E27FC236}">
                <a16:creationId xmlns:a16="http://schemas.microsoft.com/office/drawing/2014/main" xmlns="" id="{E63DFCB1-57E7-4DDB-AB5E-C9B7DBCA3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" r="5907" b="7447"/>
          <a:stretch/>
        </p:blipFill>
        <p:spPr bwMode="auto">
          <a:xfrm>
            <a:off x="1447800" y="1274022"/>
            <a:ext cx="2448000" cy="24480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15952" y="1274022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9 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120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3 Математика\1 Листопад\09 Таблиці множення на 6_9\№120 - Знаходження невідомого діленого\2025-04-23_1510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3" b="3596"/>
          <a:stretch/>
        </p:blipFill>
        <p:spPr bwMode="auto">
          <a:xfrm>
            <a:off x="1321487" y="1303456"/>
            <a:ext cx="9584370" cy="374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6170" y="511531"/>
            <a:ext cx="10265229" cy="6872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Допоможи пінгвінові розгадати загадки дітей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5673724" y="3764164"/>
            <a:ext cx="6159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45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5673724" y="4348938"/>
            <a:ext cx="6159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32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0" y="494529"/>
            <a:ext cx="9867862" cy="6872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«Віднови» рівності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586B644-0F4D-444B-AD06-FDEFBCB45E24}"/>
              </a:ext>
            </a:extLst>
          </p:cNvPr>
          <p:cNvSpPr txBox="1"/>
          <p:nvPr/>
        </p:nvSpPr>
        <p:spPr>
          <a:xfrm>
            <a:off x="1164770" y="1406324"/>
            <a:ext cx="283518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35 : 5 </a:t>
            </a:r>
            <a:r>
              <a:rPr lang="uk-UA" sz="4800" b="1" dirty="0" smtClean="0">
                <a:solidFill>
                  <a:srgbClr val="7030A0"/>
                </a:solidFill>
              </a:rPr>
              <a:t>= </a:t>
            </a:r>
            <a:r>
              <a:rPr lang="uk-UA" sz="48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28F702-BD9A-487C-8CC4-4EF616854523}"/>
              </a:ext>
            </a:extLst>
          </p:cNvPr>
          <p:cNvSpPr txBox="1"/>
          <p:nvPr/>
        </p:nvSpPr>
        <p:spPr>
          <a:xfrm>
            <a:off x="1164770" y="2282293"/>
            <a:ext cx="283518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81 : 9 </a:t>
            </a:r>
            <a:r>
              <a:rPr lang="uk-UA" sz="4800" b="1" dirty="0" smtClean="0">
                <a:solidFill>
                  <a:srgbClr val="7030A0"/>
                </a:solidFill>
              </a:rPr>
              <a:t>= </a:t>
            </a:r>
            <a:r>
              <a:rPr lang="uk-UA" sz="4800" b="1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A16957E-6572-4A39-BBE1-7857FFC82AA7}"/>
              </a:ext>
            </a:extLst>
          </p:cNvPr>
          <p:cNvSpPr txBox="1"/>
          <p:nvPr/>
        </p:nvSpPr>
        <p:spPr>
          <a:xfrm>
            <a:off x="1164770" y="3215991"/>
            <a:ext cx="283518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42 : 6 </a:t>
            </a:r>
            <a:r>
              <a:rPr lang="uk-UA" sz="4800" b="1" dirty="0" smtClean="0">
                <a:solidFill>
                  <a:srgbClr val="7030A0"/>
                </a:solidFill>
              </a:rPr>
              <a:t>= </a:t>
            </a:r>
            <a:r>
              <a:rPr lang="uk-UA" sz="48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29D98F3-4400-492B-B597-309C9691C525}"/>
              </a:ext>
            </a:extLst>
          </p:cNvPr>
          <p:cNvSpPr txBox="1"/>
          <p:nvPr/>
        </p:nvSpPr>
        <p:spPr>
          <a:xfrm>
            <a:off x="4376510" y="1468167"/>
            <a:ext cx="283518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</a:rPr>
              <a:t>18 : 2 = 9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877D643-7B28-43A3-BE8C-CCE308A22A2D}"/>
              </a:ext>
            </a:extLst>
          </p:cNvPr>
          <p:cNvSpPr txBox="1"/>
          <p:nvPr/>
        </p:nvSpPr>
        <p:spPr>
          <a:xfrm>
            <a:off x="4376510" y="2282294"/>
            <a:ext cx="283518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36 : 4 </a:t>
            </a:r>
            <a:r>
              <a:rPr lang="uk-UA" sz="4800" b="1" dirty="0" smtClean="0">
                <a:solidFill>
                  <a:srgbClr val="7030A0"/>
                </a:solidFill>
              </a:rPr>
              <a:t>= </a:t>
            </a:r>
            <a:r>
              <a:rPr lang="uk-UA" sz="4800" b="1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EA36343-26D5-4A31-A3F1-94C04CFB732B}"/>
              </a:ext>
            </a:extLst>
          </p:cNvPr>
          <p:cNvSpPr txBox="1"/>
          <p:nvPr/>
        </p:nvSpPr>
        <p:spPr>
          <a:xfrm>
            <a:off x="4376511" y="3193797"/>
            <a:ext cx="283518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24 : 3 </a:t>
            </a:r>
            <a:r>
              <a:rPr lang="uk-UA" sz="4800" b="1" dirty="0" smtClean="0">
                <a:solidFill>
                  <a:srgbClr val="7030A0"/>
                </a:solidFill>
              </a:rPr>
              <a:t>= </a:t>
            </a:r>
            <a:r>
              <a:rPr lang="uk-UA" sz="4800" b="1" dirty="0">
                <a:solidFill>
                  <a:srgbClr val="7030A0"/>
                </a:solidFill>
              </a:rPr>
              <a:t>8</a:t>
            </a:r>
          </a:p>
        </p:txBody>
      </p:sp>
      <p:pic>
        <p:nvPicPr>
          <p:cNvPr id="9222" name="Picture 6" descr="kitten looking at butterfly">
            <a:extLst>
              <a:ext uri="{FF2B5EF4-FFF2-40B4-BE49-F238E27FC236}">
                <a16:creationId xmlns:a16="http://schemas.microsoft.com/office/drawing/2014/main" xmlns="" id="{69426363-38B9-4BD0-9486-9EB4AB4AC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5" r="22110"/>
          <a:stretch/>
        </p:blipFill>
        <p:spPr bwMode="auto">
          <a:xfrm>
            <a:off x="8742862" y="1883665"/>
            <a:ext cx="2268000" cy="442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butterfly flying insect icon blue yellow color">
            <a:extLst>
              <a:ext uri="{FF2B5EF4-FFF2-40B4-BE49-F238E27FC236}">
                <a16:creationId xmlns:a16="http://schemas.microsoft.com/office/drawing/2014/main" xmlns="" id="{9B09D481-5BB5-424B-A726-F96D3308E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4940" r="10224" b="15333"/>
          <a:stretch/>
        </p:blipFill>
        <p:spPr bwMode="auto">
          <a:xfrm>
            <a:off x="1242510" y="1453775"/>
            <a:ext cx="745898" cy="6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butterfly flying insect icon blue yellow color">
            <a:extLst>
              <a:ext uri="{FF2B5EF4-FFF2-40B4-BE49-F238E27FC236}">
                <a16:creationId xmlns:a16="http://schemas.microsoft.com/office/drawing/2014/main" xmlns="" id="{3F35B3E0-7967-4353-8D66-5DACE22FA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4940" r="10224" b="15333"/>
          <a:stretch/>
        </p:blipFill>
        <p:spPr bwMode="auto">
          <a:xfrm>
            <a:off x="1164770" y="2342271"/>
            <a:ext cx="745898" cy="6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butterfly flying insect icon blue yellow color">
            <a:extLst>
              <a:ext uri="{FF2B5EF4-FFF2-40B4-BE49-F238E27FC236}">
                <a16:creationId xmlns:a16="http://schemas.microsoft.com/office/drawing/2014/main" xmlns="" id="{5B59D2A9-56A3-4261-A3CA-152BE47ED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4940" r="10224" b="15333"/>
          <a:stretch/>
        </p:blipFill>
        <p:spPr bwMode="auto">
          <a:xfrm>
            <a:off x="1164770" y="3290519"/>
            <a:ext cx="745898" cy="6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butterfly flying insect icon blue yellow color">
            <a:extLst>
              <a:ext uri="{FF2B5EF4-FFF2-40B4-BE49-F238E27FC236}">
                <a16:creationId xmlns:a16="http://schemas.microsoft.com/office/drawing/2014/main" xmlns="" id="{49ADACFB-48F2-4274-96A8-1D732F2B7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4940" r="10224" b="15333"/>
          <a:stretch/>
        </p:blipFill>
        <p:spPr bwMode="auto">
          <a:xfrm>
            <a:off x="4376511" y="1480852"/>
            <a:ext cx="745898" cy="6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butterfly flying insect icon blue yellow color">
            <a:extLst>
              <a:ext uri="{FF2B5EF4-FFF2-40B4-BE49-F238E27FC236}">
                <a16:creationId xmlns:a16="http://schemas.microsoft.com/office/drawing/2014/main" xmlns="" id="{388AFD97-8E09-42D4-ABAA-4BC7F54A6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4940" r="10224" b="15333"/>
          <a:stretch/>
        </p:blipFill>
        <p:spPr bwMode="auto">
          <a:xfrm>
            <a:off x="4376511" y="2311414"/>
            <a:ext cx="745898" cy="6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butterfly flying insect icon blue yellow color">
            <a:extLst>
              <a:ext uri="{FF2B5EF4-FFF2-40B4-BE49-F238E27FC236}">
                <a16:creationId xmlns:a16="http://schemas.microsoft.com/office/drawing/2014/main" xmlns="" id="{6A789716-3DA5-434B-A85E-21C9CBA03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4940" r="10224" b="15333"/>
          <a:stretch/>
        </p:blipFill>
        <p:spPr bwMode="auto">
          <a:xfrm>
            <a:off x="4376511" y="3189457"/>
            <a:ext cx="745898" cy="6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27050" y="494529"/>
            <a:ext cx="11044464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Знайди значення виразу с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  <a:r>
              <a:rPr lang="uk-UA" sz="3600" b="1" dirty="0">
                <a:solidFill>
                  <a:schemeClr val="bg1"/>
                </a:solidFill>
              </a:rPr>
              <a:t>9</a:t>
            </a:r>
            <a:r>
              <a:rPr lang="en-US" sz="3600" b="1" dirty="0">
                <a:solidFill>
                  <a:schemeClr val="bg1"/>
                </a:solidFill>
              </a:rPr>
              <a:t>+</a:t>
            </a:r>
            <a:r>
              <a:rPr lang="uk-UA" sz="3600" b="1" dirty="0">
                <a:solidFill>
                  <a:schemeClr val="bg1"/>
                </a:solidFill>
              </a:rPr>
              <a:t>37, якщо с=45, с=63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uk-UA" sz="3600" b="1" dirty="0">
                <a:solidFill>
                  <a:schemeClr val="bg1"/>
                </a:solidFill>
              </a:rPr>
              <a:t>с</a:t>
            </a:r>
            <a:r>
              <a:rPr lang="en-US" sz="3600" b="1" dirty="0">
                <a:solidFill>
                  <a:schemeClr val="bg1"/>
                </a:solidFill>
              </a:rPr>
              <a:t>=</a:t>
            </a:r>
            <a:r>
              <a:rPr lang="uk-UA" sz="3600" b="1" dirty="0">
                <a:solidFill>
                  <a:schemeClr val="bg1"/>
                </a:solidFill>
              </a:rPr>
              <a:t>81.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44" y="4426471"/>
            <a:ext cx="1208104" cy="2044484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5187" y="2416323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9805" y="3175273"/>
            <a:ext cx="394062" cy="355057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A1450345-CD68-4886-8646-8B0E67CFC5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954955" y="3820411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F6C7208A-2ED2-489E-B479-2FF437386E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577620" y="2340980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CC8714A9-B152-47C4-A0E8-330F746671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12276" y="2436959"/>
            <a:ext cx="394062" cy="355057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6C2931DB-6C7A-45F8-8E01-1862FCEE3C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57486" y="2336075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D0B3D22B-1639-483F-A1C8-8E7F45CB10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02791" y="3149500"/>
            <a:ext cx="394062" cy="355057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9F56E1D2-3192-4F02-83C2-C07EE1B16C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68734" y="2347084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CCA4F239-2A60-4741-AF0A-E36A863DD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207109" y="3941255"/>
            <a:ext cx="394062" cy="355057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958E4532-0F72-43BC-AEB6-39CE2227AD07}"/>
              </a:ext>
            </a:extLst>
          </p:cNvPr>
          <p:cNvSpPr txBox="1"/>
          <p:nvPr/>
        </p:nvSpPr>
        <p:spPr>
          <a:xfrm>
            <a:off x="620267" y="2331191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</a:t>
            </a:r>
            <a:r>
              <a:rPr lang="uk-UA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с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BA089841-B8FE-4717-8596-5585881C245B}"/>
              </a:ext>
            </a:extLst>
          </p:cNvPr>
          <p:cNvSpPr txBox="1"/>
          <p:nvPr/>
        </p:nvSpPr>
        <p:spPr>
          <a:xfrm>
            <a:off x="3072314" y="2354848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47942FD-AF17-4D2C-ABBA-EAC863857C53}"/>
              </a:ext>
            </a:extLst>
          </p:cNvPr>
          <p:cNvSpPr txBox="1"/>
          <p:nvPr/>
        </p:nvSpPr>
        <p:spPr>
          <a:xfrm>
            <a:off x="3914112" y="2328890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с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8BE1DB45-A2EA-4438-9F78-9E875670D4C2}"/>
              </a:ext>
            </a:extLst>
          </p:cNvPr>
          <p:cNvSpPr txBox="1"/>
          <p:nvPr/>
        </p:nvSpPr>
        <p:spPr>
          <a:xfrm>
            <a:off x="612322" y="3081020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</a:t>
            </a:r>
            <a:r>
              <a:rPr lang="uk-UA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с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C4BBA39A-6CA3-4E46-9C40-52ADD841B72B}"/>
              </a:ext>
            </a:extLst>
          </p:cNvPr>
          <p:cNvSpPr txBox="1"/>
          <p:nvPr/>
        </p:nvSpPr>
        <p:spPr>
          <a:xfrm>
            <a:off x="3075273" y="3105834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DF5CB1AD-2E27-4DD2-A336-1BBB3A0B06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74081" y="3076026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BA5B40CD-0D4B-40FB-B8CD-72744FFBA8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207420" y="2416323"/>
            <a:ext cx="394062" cy="355057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9642B83D-3E1E-497F-BA8A-2744DE9D00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560000" y="2348675"/>
            <a:ext cx="455016" cy="567661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A9C1EE36-A0B3-44B2-B633-6E12FCC7DD8A}"/>
              </a:ext>
            </a:extLst>
          </p:cNvPr>
          <p:cNvSpPr txBox="1"/>
          <p:nvPr/>
        </p:nvSpPr>
        <p:spPr>
          <a:xfrm>
            <a:off x="3900869" y="3074643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с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ECB0F40-5AEE-4936-8069-59000E30DB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562477" y="3078936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D5E25346-5DDF-4135-9F33-7825E2C73D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954955" y="3081081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9EB48045-8CFA-417D-8506-939687E662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564480" y="3804970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772780E1-E201-4011-B946-A3BC021FE1C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193804" y="3180944"/>
            <a:ext cx="394062" cy="355057"/>
          </a:xfrm>
          <a:prstGeom prst="rect">
            <a:avLst/>
          </a:prstGeom>
        </p:spPr>
      </p:pic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40FAFFE7-8615-442E-8900-87991E7CB4F9}"/>
              </a:ext>
            </a:extLst>
          </p:cNvPr>
          <p:cNvGrpSpPr/>
          <p:nvPr/>
        </p:nvGrpSpPr>
        <p:grpSpPr>
          <a:xfrm>
            <a:off x="4326976" y="2344847"/>
            <a:ext cx="401369" cy="564394"/>
            <a:chOff x="963782" y="2336701"/>
            <a:chExt cx="401369" cy="564394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98A3294A-CB2D-4560-8871-79827FD02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xmlns="" id="{A8E1FDF7-9EFC-4B5E-9040-9D712CD45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7AD9FB32-A52A-472F-A16B-B784AA1C82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016361" y="2505567"/>
            <a:ext cx="440143" cy="288932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980BA151-4154-4D07-B5C7-96CC03AEB5EC}"/>
              </a:ext>
            </a:extLst>
          </p:cNvPr>
          <p:cNvGrpSpPr/>
          <p:nvPr/>
        </p:nvGrpSpPr>
        <p:grpSpPr>
          <a:xfrm>
            <a:off x="7337058" y="2358503"/>
            <a:ext cx="401369" cy="564394"/>
            <a:chOff x="963782" y="2336701"/>
            <a:chExt cx="401369" cy="564394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xmlns="" id="{D5E6D79C-AE31-4621-9AD1-A1EB222D2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xmlns="" id="{613AF678-C950-4C56-8488-2EE338A5E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8CA0A155-6F1F-4357-BB97-ABFAFFE04C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027311" y="2518647"/>
            <a:ext cx="440143" cy="288932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C4D2CD49-68F2-416C-8E9F-0B07D9D365B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016345" y="3241594"/>
            <a:ext cx="440143" cy="28893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D0E38F27-DB7B-44AA-AEF7-3A67E5F6E87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023475" y="4002729"/>
            <a:ext cx="440143" cy="28893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F07C4E09-30BA-4435-92A6-CD369300DA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029344" y="3234133"/>
            <a:ext cx="440143" cy="28893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EB9B947C-4A9F-4EB6-9EAF-4534ADD8D3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983125" y="2325952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E968F9B5-98AE-49A2-AD41-49589B56E3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525581" y="2330656"/>
            <a:ext cx="455016" cy="56766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7EBF4E59-6424-4263-891E-3D6061531F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509583" y="3816530"/>
            <a:ext cx="455016" cy="567661"/>
          </a:xfrm>
          <a:prstGeom prst="rect">
            <a:avLst/>
          </a:prstGeom>
        </p:spPr>
      </p:pic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xmlns="" id="{C1433938-6614-4DE0-BED9-59D481F2DD91}"/>
              </a:ext>
            </a:extLst>
          </p:cNvPr>
          <p:cNvGrpSpPr/>
          <p:nvPr/>
        </p:nvGrpSpPr>
        <p:grpSpPr>
          <a:xfrm>
            <a:off x="4338395" y="3121988"/>
            <a:ext cx="401369" cy="564394"/>
            <a:chOff x="963782" y="2336701"/>
            <a:chExt cx="401369" cy="564394"/>
          </a:xfrm>
        </p:grpSpPr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xmlns="" id="{4E358DCB-E640-4F91-B5BC-7E6C5009B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xmlns="" id="{35D73AA6-6106-4C52-8622-DD2CCEA8E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xmlns="" id="{3C70BD81-2DDF-470F-9210-A902D8C49AD3}"/>
              </a:ext>
            </a:extLst>
          </p:cNvPr>
          <p:cNvGrpSpPr/>
          <p:nvPr/>
        </p:nvGrpSpPr>
        <p:grpSpPr>
          <a:xfrm>
            <a:off x="7337058" y="3093452"/>
            <a:ext cx="401369" cy="564394"/>
            <a:chOff x="963782" y="2336701"/>
            <a:chExt cx="401369" cy="564394"/>
          </a:xfrm>
        </p:grpSpPr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xmlns="" id="{94C1EC56-84C9-4C4E-9443-6ECB0162F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50" name="Рисунок 149">
              <a:extLst>
                <a:ext uri="{FF2B5EF4-FFF2-40B4-BE49-F238E27FC236}">
                  <a16:creationId xmlns:a16="http://schemas.microsoft.com/office/drawing/2014/main" xmlns="" id="{17837487-0ECD-433B-8103-013C72B0F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7ABF5AE6-502F-44D3-8C1F-51A4CC84F5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992790" y="2339694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C137A891-8477-4C8D-8C34-4C6E9F18DD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519750" y="3078936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A73041CE-173F-46FA-AF64-F82336F562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9805" y="3923322"/>
            <a:ext cx="394062" cy="355057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ADBE432C-584D-4FE8-915D-07FFBCE6E8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02791" y="3897549"/>
            <a:ext cx="394062" cy="355057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F4A5B51A-AA18-45E7-A94F-EFF396D1012A}"/>
              </a:ext>
            </a:extLst>
          </p:cNvPr>
          <p:cNvSpPr txBox="1"/>
          <p:nvPr/>
        </p:nvSpPr>
        <p:spPr>
          <a:xfrm>
            <a:off x="612322" y="3829069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</a:t>
            </a:r>
            <a:r>
              <a:rPr lang="uk-UA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с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C033E68F-0A78-4082-AC50-E3EFECE2B881}"/>
              </a:ext>
            </a:extLst>
          </p:cNvPr>
          <p:cNvSpPr txBox="1"/>
          <p:nvPr/>
        </p:nvSpPr>
        <p:spPr>
          <a:xfrm>
            <a:off x="3075273" y="3853883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pic>
        <p:nvPicPr>
          <p:cNvPr id="158" name="Рисунок 157">
            <a:extLst>
              <a:ext uri="{FF2B5EF4-FFF2-40B4-BE49-F238E27FC236}">
                <a16:creationId xmlns:a16="http://schemas.microsoft.com/office/drawing/2014/main" xmlns="" id="{A57366C0-C088-4F26-A477-A06BA930A6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449747" y="3070905"/>
            <a:ext cx="455016" cy="567661"/>
          </a:xfrm>
          <a:prstGeom prst="rect">
            <a:avLst/>
          </a:prstGeom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1FDD56B7-DAE0-4941-AB4D-69CE2583A225}"/>
              </a:ext>
            </a:extLst>
          </p:cNvPr>
          <p:cNvSpPr txBox="1"/>
          <p:nvPr/>
        </p:nvSpPr>
        <p:spPr>
          <a:xfrm>
            <a:off x="3900869" y="3822692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с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9EB47FDF-CF1A-45EF-BC16-0C3C5324B9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029344" y="3982182"/>
            <a:ext cx="440143" cy="288932"/>
          </a:xfrm>
          <a:prstGeom prst="rect">
            <a:avLst/>
          </a:prstGeom>
        </p:spPr>
      </p:pic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xmlns="" id="{9C41360F-77F8-46E6-A627-0270832975CE}"/>
              </a:ext>
            </a:extLst>
          </p:cNvPr>
          <p:cNvGrpSpPr/>
          <p:nvPr/>
        </p:nvGrpSpPr>
        <p:grpSpPr>
          <a:xfrm>
            <a:off x="4338395" y="3870037"/>
            <a:ext cx="401369" cy="564394"/>
            <a:chOff x="963782" y="2336701"/>
            <a:chExt cx="401369" cy="564394"/>
          </a:xfrm>
        </p:grpSpPr>
        <p:pic>
          <p:nvPicPr>
            <p:cNvPr id="164" name="Рисунок 163">
              <a:extLst>
                <a:ext uri="{FF2B5EF4-FFF2-40B4-BE49-F238E27FC236}">
                  <a16:creationId xmlns:a16="http://schemas.microsoft.com/office/drawing/2014/main" xmlns="" id="{DF36807B-C600-4114-B801-1DD038D6F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65" name="Рисунок 164">
              <a:extLst>
                <a:ext uri="{FF2B5EF4-FFF2-40B4-BE49-F238E27FC236}">
                  <a16:creationId xmlns:a16="http://schemas.microsoft.com/office/drawing/2014/main" xmlns="" id="{1672ABEA-66BD-4EAB-9DA3-B160ABE6B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66" name="Рисунок 165">
            <a:extLst>
              <a:ext uri="{FF2B5EF4-FFF2-40B4-BE49-F238E27FC236}">
                <a16:creationId xmlns:a16="http://schemas.microsoft.com/office/drawing/2014/main" xmlns="" id="{1C58180E-69A3-40A2-B0B3-6ECDCF1B98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13695" y="3816529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A5539E81-473C-4AB2-A64E-B238E45543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503070" y="3820411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B6DBDA7C-99AF-483C-B5AB-756297498F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645821" y="3820411"/>
            <a:ext cx="455016" cy="567661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xmlns="" id="{F6B1057D-4ADB-4E3D-A4A1-CA6FCD6361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042488" y="3820411"/>
            <a:ext cx="455016" cy="567661"/>
          </a:xfrm>
          <a:prstGeom prst="rect">
            <a:avLst/>
          </a:prstGeom>
        </p:spPr>
      </p:pic>
      <p:grpSp>
        <p:nvGrpSpPr>
          <p:cNvPr id="171" name="Группа 170">
            <a:extLst>
              <a:ext uri="{FF2B5EF4-FFF2-40B4-BE49-F238E27FC236}">
                <a16:creationId xmlns:a16="http://schemas.microsoft.com/office/drawing/2014/main" xmlns="" id="{FC57DF99-4700-4DA5-B50A-416BC0ED56A9}"/>
              </a:ext>
            </a:extLst>
          </p:cNvPr>
          <p:cNvGrpSpPr/>
          <p:nvPr/>
        </p:nvGrpSpPr>
        <p:grpSpPr>
          <a:xfrm>
            <a:off x="7337058" y="3854411"/>
            <a:ext cx="401369" cy="564394"/>
            <a:chOff x="963782" y="2336701"/>
            <a:chExt cx="401369" cy="564394"/>
          </a:xfrm>
        </p:grpSpPr>
        <p:pic>
          <p:nvPicPr>
            <p:cNvPr id="172" name="Рисунок 171">
              <a:extLst>
                <a:ext uri="{FF2B5EF4-FFF2-40B4-BE49-F238E27FC236}">
                  <a16:creationId xmlns:a16="http://schemas.microsoft.com/office/drawing/2014/main" xmlns="" id="{2943BBB3-09D0-41C5-A3F1-04934A929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73" name="Рисунок 172">
              <a:extLst>
                <a:ext uri="{FF2B5EF4-FFF2-40B4-BE49-F238E27FC236}">
                  <a16:creationId xmlns:a16="http://schemas.microsoft.com/office/drawing/2014/main" xmlns="" id="{62ED87B9-6D52-45DE-A10C-68221A080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95D45F77-85DB-4D4C-AECA-C94935E0F6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724199" y="2344970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8BB0D2BE-02C5-49D3-BFE7-E025B8002E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737799" y="3092896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AAB1D18F-EE40-4E0D-92E4-A8F2D5CF08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738060" y="3817018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96ECCCE5-BECA-4FB2-9200-CE2113540C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31397" y="2338954"/>
            <a:ext cx="455016" cy="567661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A441E348-F666-41B8-A379-C30052FA8D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42580" y="3086135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76A72632-0A92-4480-A1CE-6CD9D1F7A4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42580" y="3824351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4A763892-9EE7-45A2-AAC1-D6DC0F9F86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497847" y="2352172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AB8FCE1B-0B77-4726-B188-C05A65D8AD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512864" y="3092896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579A551B-9380-42E0-8262-8CB28CCC85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512864" y="3834952"/>
            <a:ext cx="455016" cy="567661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:a16="http://schemas.microsoft.com/office/drawing/2014/main" xmlns="" id="{B6A9AB7A-A5B2-4233-8DF1-51BD9C8298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892106" y="2344847"/>
            <a:ext cx="420821" cy="534599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:a16="http://schemas.microsoft.com/office/drawing/2014/main" xmlns="" id="{D0C22C48-35D5-4E91-BB6F-ECE72E0036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889414" y="3095468"/>
            <a:ext cx="420821" cy="534599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xmlns="" id="{D7290D43-D388-4968-9BB6-F4C0A5FFF1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895846" y="3845598"/>
            <a:ext cx="420821" cy="534599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:a16="http://schemas.microsoft.com/office/drawing/2014/main" xmlns="" id="{A81605F2-A993-4D38-9B41-167586AB36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863288" y="2372756"/>
            <a:ext cx="420821" cy="534599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:a16="http://schemas.microsoft.com/office/drawing/2014/main" xmlns="" id="{D21DFB6F-0A62-41E7-A449-D60468928E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892022" y="3103854"/>
            <a:ext cx="420821" cy="534599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:a16="http://schemas.microsoft.com/office/drawing/2014/main" xmlns="" id="{637A8F0B-9050-4143-858F-8FF74F502A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878473" y="3845598"/>
            <a:ext cx="420821" cy="534599"/>
          </a:xfrm>
          <a:prstGeom prst="rect">
            <a:avLst/>
          </a:prstGeom>
        </p:spPr>
      </p:pic>
      <p:pic>
        <p:nvPicPr>
          <p:cNvPr id="184" name="Рисунок 183">
            <a:extLst>
              <a:ext uri="{FF2B5EF4-FFF2-40B4-BE49-F238E27FC236}">
                <a16:creationId xmlns:a16="http://schemas.microsoft.com/office/drawing/2014/main" xmlns="" id="{46F37AB0-D513-4B3C-A15A-3AC2D8E56D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97154" y="3081020"/>
            <a:ext cx="455016" cy="567661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:a16="http://schemas.microsoft.com/office/drawing/2014/main" xmlns="" id="{ABC012DC-2DF1-454D-AB8F-654F380152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033196" y="3076867"/>
            <a:ext cx="455016" cy="567661"/>
          </a:xfrm>
          <a:prstGeom prst="rect">
            <a:avLst/>
          </a:prstGeom>
        </p:spPr>
      </p:pic>
      <p:sp>
        <p:nvSpPr>
          <p:cNvPr id="114" name="Прямоугольник 113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127171" y="1301314"/>
            <a:ext cx="6099629" cy="16126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Після того як у </a:t>
            </a:r>
            <a:r>
              <a:rPr lang="uk-UA" sz="2800" b="1" dirty="0" smtClean="0"/>
              <a:t>5 </a:t>
            </a:r>
            <a:r>
              <a:rPr lang="uk-UA" sz="2800" b="1" dirty="0"/>
              <a:t>пеналів </a:t>
            </a:r>
            <a:r>
              <a:rPr lang="uk-UA" sz="2800" b="1" dirty="0">
                <a:solidFill>
                  <a:srgbClr val="FFFF00"/>
                </a:solidFill>
              </a:rPr>
              <a:t>поклали</a:t>
            </a:r>
            <a:r>
              <a:rPr lang="uk-UA" sz="2800" b="1" dirty="0"/>
              <a:t>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по </a:t>
            </a:r>
            <a:r>
              <a:rPr lang="uk-UA" sz="2800" b="1" dirty="0"/>
              <a:t>6 олівців, </a:t>
            </a:r>
            <a:r>
              <a:rPr lang="uk-UA" sz="2800" b="1" dirty="0">
                <a:solidFill>
                  <a:srgbClr val="FFFF00"/>
                </a:solidFill>
              </a:rPr>
              <a:t>залишилось</a:t>
            </a:r>
            <a:r>
              <a:rPr lang="uk-UA" sz="2800" b="1" dirty="0"/>
              <a:t> ще 15 олівців. Скільки всього олівців </a:t>
            </a:r>
            <a:r>
              <a:rPr lang="uk-UA" sz="2800" b="1" dirty="0">
                <a:solidFill>
                  <a:srgbClr val="FFFF00"/>
                </a:solidFill>
              </a:rPr>
              <a:t>було</a:t>
            </a:r>
            <a:r>
              <a:rPr lang="uk-UA" sz="2800" b="1" dirty="0"/>
              <a:t>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№930 усно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1134437" y="5002005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2992869" y="5002005"/>
            <a:ext cx="452916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45 олівців  було всього.</a:t>
            </a:r>
            <a:endParaRPr lang="uk-UA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34437" y="3203235"/>
            <a:ext cx="155433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6</a:t>
            </a:r>
            <a:r>
              <a:rPr lang="en-US" sz="2800" b="1" dirty="0" smtClean="0">
                <a:solidFill>
                  <a:schemeClr val="bg1"/>
                </a:solidFill>
              </a:rPr>
              <a:t> ∙ </a:t>
            </a:r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688771" y="3203235"/>
            <a:ext cx="140425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30 (</a:t>
            </a:r>
            <a:r>
              <a:rPr lang="uk-UA" sz="2800" b="1" dirty="0" err="1" smtClean="0">
                <a:solidFill>
                  <a:schemeClr val="bg1"/>
                </a:solidFill>
              </a:rPr>
              <a:t>ол</a:t>
            </a:r>
            <a:r>
              <a:rPr lang="uk-UA" sz="2800" b="1" dirty="0" smtClean="0">
                <a:solidFill>
                  <a:schemeClr val="bg1"/>
                </a:solidFill>
              </a:rPr>
              <a:t>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156857" y="3754520"/>
            <a:ext cx="138248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45 (</a:t>
            </a:r>
            <a:r>
              <a:rPr lang="uk-UA" sz="2800" b="1" dirty="0" err="1" smtClean="0">
                <a:solidFill>
                  <a:schemeClr val="bg1"/>
                </a:solidFill>
              </a:rPr>
              <a:t>ол</a:t>
            </a:r>
            <a:r>
              <a:rPr lang="uk-UA" sz="2800" b="1" dirty="0" smtClean="0">
                <a:solidFill>
                  <a:schemeClr val="bg1"/>
                </a:solidFill>
              </a:rPr>
              <a:t>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34436" y="3754520"/>
            <a:ext cx="202242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30 + 15 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34437" y="4359992"/>
            <a:ext cx="185843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6 ∙ 5 + 15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992869" y="4347212"/>
            <a:ext cx="135842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45 (</a:t>
            </a:r>
            <a:r>
              <a:rPr lang="uk-UA" sz="2800" b="1" dirty="0" err="1" smtClean="0">
                <a:solidFill>
                  <a:schemeClr val="bg1"/>
                </a:solidFill>
              </a:rPr>
              <a:t>ол</a:t>
            </a:r>
            <a:r>
              <a:rPr lang="uk-UA" sz="2800" b="1" dirty="0" smtClean="0">
                <a:solidFill>
                  <a:schemeClr val="bg1"/>
                </a:solidFill>
              </a:rPr>
              <a:t>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E4CE27D-7746-4A89-8027-FB5FF93B0514}"/>
              </a:ext>
            </a:extLst>
          </p:cNvPr>
          <p:cNvSpPr txBox="1"/>
          <p:nvPr/>
        </p:nvSpPr>
        <p:spPr>
          <a:xfrm>
            <a:off x="3932872" y="3202184"/>
            <a:ext cx="35891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– поклали у 5 пеналів. </a:t>
            </a:r>
            <a:endParaRPr lang="uk-UA" sz="2800" dirty="0"/>
          </a:p>
        </p:txBody>
      </p:sp>
      <p:sp>
        <p:nvSpPr>
          <p:cNvPr id="16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054100" y="1301315"/>
            <a:ext cx="3768271" cy="161261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Було – ? </a:t>
            </a:r>
            <a:r>
              <a:rPr lang="uk-UA" sz="2800" b="1" dirty="0" err="1" smtClean="0">
                <a:solidFill>
                  <a:schemeClr val="accent2">
                    <a:lumMod val="50000"/>
                  </a:schemeClr>
                </a:solidFill>
              </a:rPr>
              <a:t>ол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Поклали – 5 п. по 6 </a:t>
            </a:r>
            <a:r>
              <a:rPr lang="uk-UA" sz="2800" b="1" dirty="0" err="1" smtClean="0">
                <a:solidFill>
                  <a:schemeClr val="accent2">
                    <a:lumMod val="50000"/>
                  </a:schemeClr>
                </a:solidFill>
              </a:rPr>
              <a:t>ол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. Залишилось – 15 </a:t>
            </a:r>
            <a:r>
              <a:rPr lang="uk-UA" sz="2800" b="1" dirty="0" err="1" smtClean="0">
                <a:solidFill>
                  <a:schemeClr val="accent2">
                    <a:lumMod val="50000"/>
                  </a:schemeClr>
                </a:solidFill>
              </a:rPr>
              <a:t>ол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" name="Picture 2" descr="Pencil case with colored pencils for drawing">
            <a:extLst>
              <a:ext uri="{FF2B5EF4-FFF2-40B4-BE49-F238E27FC236}">
                <a16:creationId xmlns:a16="http://schemas.microsoft.com/office/drawing/2014/main" xmlns="" id="{D60F6B0D-CDEC-4CBF-83CD-558656C94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3" t="4906" r="8953" b="9343"/>
          <a:stretch/>
        </p:blipFill>
        <p:spPr bwMode="auto">
          <a:xfrm>
            <a:off x="8617914" y="3004599"/>
            <a:ext cx="2608886" cy="28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16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27" grpId="0" animBg="1"/>
      <p:bldP spid="19" grpId="0" animBg="1"/>
      <p:bldP spid="20" grpId="0" animBg="1"/>
      <p:bldP spid="31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4920343" y="1301314"/>
            <a:ext cx="6306457" cy="21635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Туристи під час походу щодня </a:t>
            </a:r>
            <a:r>
              <a:rPr lang="uk-UA" sz="2800" dirty="0">
                <a:solidFill>
                  <a:srgbClr val="FFFF00"/>
                </a:solidFill>
              </a:rPr>
              <a:t>витрачали</a:t>
            </a:r>
            <a:r>
              <a:rPr lang="uk-UA" sz="2800" dirty="0"/>
              <a:t> на обід по 8 банок консервів. Через 5 днів походу в них </a:t>
            </a:r>
            <a:r>
              <a:rPr lang="uk-UA" sz="2800" dirty="0">
                <a:solidFill>
                  <a:srgbClr val="FFFF00"/>
                </a:solidFill>
              </a:rPr>
              <a:t>залишилось</a:t>
            </a:r>
            <a:r>
              <a:rPr lang="uk-UA" sz="2800" dirty="0"/>
              <a:t> ще 15 банок. Скільки банок консервів туристи </a:t>
            </a:r>
            <a:r>
              <a:rPr lang="uk-UA" sz="2800" dirty="0">
                <a:solidFill>
                  <a:srgbClr val="FFFF00"/>
                </a:solidFill>
              </a:rPr>
              <a:t>взяли</a:t>
            </a:r>
            <a:r>
              <a:rPr lang="uk-UA" sz="2800" dirty="0"/>
              <a:t> в похід?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</a:t>
            </a:r>
            <a:r>
              <a:rPr lang="uk-UA" sz="4000" b="1" dirty="0" smtClean="0">
                <a:solidFill>
                  <a:schemeClr val="bg1"/>
                </a:solidFill>
              </a:rPr>
              <a:t>931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894945" y="5295927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2753376" y="5295927"/>
            <a:ext cx="543268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55 банок консервів узяли в </a:t>
            </a:r>
            <a:r>
              <a:rPr lang="uk-UA" sz="2800" dirty="0" smtClean="0"/>
              <a:t>похід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94945" y="3497157"/>
            <a:ext cx="155433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8</a:t>
            </a:r>
            <a:r>
              <a:rPr lang="en-US" sz="2800" b="1" dirty="0" smtClean="0">
                <a:solidFill>
                  <a:schemeClr val="bg1"/>
                </a:solidFill>
              </a:rPr>
              <a:t> ∙ </a:t>
            </a:r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449279" y="3497157"/>
            <a:ext cx="140425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40 (б.)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917365" y="4048442"/>
            <a:ext cx="138248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55 (б.)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94944" y="4048442"/>
            <a:ext cx="202242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40 + 15 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94945" y="4653914"/>
            <a:ext cx="185843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8 ∙ 5 + 15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753377" y="4641134"/>
            <a:ext cx="135842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55 </a:t>
            </a:r>
            <a:r>
              <a:rPr lang="uk-UA" sz="2800" b="1" dirty="0" smtClean="0">
                <a:solidFill>
                  <a:schemeClr val="bg1"/>
                </a:solidFill>
              </a:rPr>
              <a:t>(б.)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E4CE27D-7746-4A89-8027-FB5FF93B0514}"/>
              </a:ext>
            </a:extLst>
          </p:cNvPr>
          <p:cNvSpPr txBox="1"/>
          <p:nvPr/>
        </p:nvSpPr>
        <p:spPr>
          <a:xfrm>
            <a:off x="3853537" y="3492910"/>
            <a:ext cx="35891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– витратили за 5 днів. </a:t>
            </a:r>
            <a:endParaRPr lang="uk-UA" sz="2800" dirty="0"/>
          </a:p>
        </p:txBody>
      </p:sp>
      <p:sp>
        <p:nvSpPr>
          <p:cNvPr id="16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881744" y="1330534"/>
            <a:ext cx="3951513" cy="16126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Взяли – ? б. </a:t>
            </a:r>
          </a:p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Витрачали – 5дн. по 8 б. Залишилось – 15 б.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Picture 2" descr="boy-scout roasting bread on campfire">
            <a:extLst>
              <a:ext uri="{FF2B5EF4-FFF2-40B4-BE49-F238E27FC236}">
                <a16:creationId xmlns:a16="http://schemas.microsoft.com/office/drawing/2014/main" xmlns="" id="{7E4222F7-376C-44F8-B1FB-387166439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045" y="3544150"/>
            <a:ext cx="2775755" cy="291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4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27" grpId="0" animBg="1"/>
      <p:bldP spid="19" grpId="0" animBg="1"/>
      <p:bldP spid="20" grpId="0" animBg="1"/>
      <p:bldP spid="31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397" y="595553"/>
            <a:ext cx="2939146" cy="1178818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408" y="2054309"/>
            <a:ext cx="2315935" cy="1752673"/>
          </a:xfrm>
          <a:prstGeom prst="rect">
            <a:avLst/>
          </a:prstGeom>
        </p:spPr>
      </p:pic>
      <p:pic>
        <p:nvPicPr>
          <p:cNvPr id="2050" name="Picture 2" descr="D:\2 клас\3 Математика\1 Листопад\09 Таблиці множення на 6_9\№120 - Знаходження невідомого діленого\2025-04-23_1539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22064"/>
            <a:ext cx="7816227" cy="549773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80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8413" y="513465"/>
            <a:ext cx="8732067" cy="82547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</a:t>
            </a:r>
            <a:r>
              <a:rPr lang="uk-UA" sz="40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свій </a:t>
            </a:r>
            <a:r>
              <a:rPr lang="uk-UA" sz="4000" b="1" dirty="0" smtClean="0">
                <a:solidFill>
                  <a:schemeClr val="bg1"/>
                </a:solidFill>
              </a:rPr>
              <a:t>олівець.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49989" r="52778"/>
          <a:stretch/>
        </p:blipFill>
        <p:spPr bwMode="auto">
          <a:xfrm>
            <a:off x="926132" y="2449167"/>
            <a:ext cx="1930885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1" r="52145" b="50011"/>
          <a:stretch/>
        </p:blipFill>
        <p:spPr bwMode="auto">
          <a:xfrm>
            <a:off x="9474868" y="2431580"/>
            <a:ext cx="1991227" cy="27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1" r="14078" b="50579"/>
          <a:stretch/>
        </p:blipFill>
        <p:spPr bwMode="auto">
          <a:xfrm>
            <a:off x="6509967" y="2408975"/>
            <a:ext cx="2036480" cy="26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49989" r="11616"/>
          <a:stretch/>
        </p:blipFill>
        <p:spPr bwMode="auto">
          <a:xfrm>
            <a:off x="3521943" y="2449167"/>
            <a:ext cx="2323096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b="27395"/>
          <a:stretch/>
        </p:blipFill>
        <p:spPr bwMode="auto">
          <a:xfrm rot="21248882">
            <a:off x="1734841" y="1539646"/>
            <a:ext cx="436764" cy="17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1" b="23299"/>
          <a:stretch/>
        </p:blipFill>
        <p:spPr bwMode="auto">
          <a:xfrm rot="268393">
            <a:off x="4481158" y="1475219"/>
            <a:ext cx="426439" cy="18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7029" b="22248"/>
          <a:stretch/>
        </p:blipFill>
        <p:spPr bwMode="auto">
          <a:xfrm rot="294658">
            <a:off x="7206060" y="1477588"/>
            <a:ext cx="402649" cy="18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4524" b="21304"/>
          <a:stretch/>
        </p:blipFill>
        <p:spPr bwMode="auto">
          <a:xfrm rot="162794">
            <a:off x="10269544" y="1496600"/>
            <a:ext cx="398763" cy="18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8725" y="3539069"/>
            <a:ext cx="1818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Було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дуже просто!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63367" y="3539069"/>
            <a:ext cx="1614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Можу краще!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9470" y="3572317"/>
            <a:ext cx="1696172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цікаво!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93418" y="3539069"/>
            <a:ext cx="1656425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важко!</a:t>
            </a:r>
          </a:p>
        </p:txBody>
      </p:sp>
      <p:pic>
        <p:nvPicPr>
          <p:cNvPr id="25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r="-630" b="587"/>
          <a:stretch/>
        </p:blipFill>
        <p:spPr bwMode="auto">
          <a:xfrm rot="6985696">
            <a:off x="7681154" y="4586304"/>
            <a:ext cx="497722" cy="26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716" b="435"/>
          <a:stretch/>
        </p:blipFill>
        <p:spPr bwMode="auto">
          <a:xfrm rot="7135075">
            <a:off x="10105764" y="4569805"/>
            <a:ext cx="477451" cy="26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5092" b="-1024"/>
          <a:stretch/>
        </p:blipFill>
        <p:spPr bwMode="auto">
          <a:xfrm rot="14685160">
            <a:off x="4446693" y="4553280"/>
            <a:ext cx="490771" cy="27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1457" b="-833"/>
          <a:stretch/>
        </p:blipFill>
        <p:spPr bwMode="auto">
          <a:xfrm rot="14670016">
            <a:off x="1717707" y="4440284"/>
            <a:ext cx="513064" cy="27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64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0853" y="603386"/>
            <a:ext cx="9609289" cy="7029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5100411" y="1622889"/>
            <a:ext cx="5262790" cy="282630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Вас вітає Математика!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Ігри, приклади, задачі – все для вас!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Побажаю вам кмітливості, За роботу, в добрий час!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F21A84C-61D8-47A5-A051-9AD7B143F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27" y="1622889"/>
            <a:ext cx="3362365" cy="353189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2262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430965" y="1461394"/>
            <a:ext cx="6936059" cy="4739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свій </a:t>
            </a:r>
            <a:r>
              <a:rPr lang="uk-UA" sz="2400" b="1" dirty="0" smtClean="0">
                <a:solidFill>
                  <a:srgbClr val="7030A0"/>
                </a:solidFill>
              </a:rPr>
              <a:t>олівець очікувань від уроку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8413" y="513465"/>
            <a:ext cx="8732067" cy="94792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49989" r="52778"/>
          <a:stretch/>
        </p:blipFill>
        <p:spPr bwMode="auto">
          <a:xfrm>
            <a:off x="937019" y="2754570"/>
            <a:ext cx="1930885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1" r="52145" b="50011"/>
          <a:stretch/>
        </p:blipFill>
        <p:spPr bwMode="auto">
          <a:xfrm>
            <a:off x="9485755" y="2736981"/>
            <a:ext cx="1991227" cy="27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1" r="14078" b="50579"/>
          <a:stretch/>
        </p:blipFill>
        <p:spPr bwMode="auto">
          <a:xfrm>
            <a:off x="6520853" y="2714378"/>
            <a:ext cx="2036480" cy="26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Стакан для ручек и карандашей - MYSH6882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5" t="49989" r="11616"/>
          <a:stretch/>
        </p:blipFill>
        <p:spPr bwMode="auto">
          <a:xfrm>
            <a:off x="3532829" y="2754570"/>
            <a:ext cx="2323096" cy="270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b="27395"/>
          <a:stretch/>
        </p:blipFill>
        <p:spPr bwMode="auto">
          <a:xfrm rot="21248882">
            <a:off x="1684079" y="1865551"/>
            <a:ext cx="436764" cy="17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1" b="23299"/>
          <a:stretch/>
        </p:blipFill>
        <p:spPr bwMode="auto">
          <a:xfrm rot="268393">
            <a:off x="4489722" y="1793788"/>
            <a:ext cx="426439" cy="18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7029" b="22248"/>
          <a:stretch/>
        </p:blipFill>
        <p:spPr bwMode="auto">
          <a:xfrm rot="294658">
            <a:off x="7448217" y="1821363"/>
            <a:ext cx="402649" cy="18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4524" b="21304"/>
          <a:stretch/>
        </p:blipFill>
        <p:spPr bwMode="auto">
          <a:xfrm rot="162794">
            <a:off x="10246973" y="1810038"/>
            <a:ext cx="398763" cy="18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9612" y="3844472"/>
            <a:ext cx="1818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Буде все просто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01200" y="3844472"/>
            <a:ext cx="1875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успішно!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357" y="3877719"/>
            <a:ext cx="1696172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</a:t>
            </a:r>
            <a:r>
              <a:rPr lang="uk-UA" sz="2800" b="1" dirty="0">
                <a:solidFill>
                  <a:schemeClr val="bg1"/>
                </a:solidFill>
              </a:rPr>
              <a:t>цікаво!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04305" y="3844471"/>
            <a:ext cx="1656425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</a:t>
            </a:r>
            <a:r>
              <a:rPr lang="uk-UA" sz="2800" b="1" dirty="0">
                <a:solidFill>
                  <a:schemeClr val="bg1"/>
                </a:solidFill>
              </a:rPr>
              <a:t>важко!</a:t>
            </a:r>
          </a:p>
        </p:txBody>
      </p:sp>
      <p:pic>
        <p:nvPicPr>
          <p:cNvPr id="25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6" r="-630" b="587"/>
          <a:stretch/>
        </p:blipFill>
        <p:spPr bwMode="auto">
          <a:xfrm rot="6985696">
            <a:off x="7681154" y="4586304"/>
            <a:ext cx="497722" cy="26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716" b="435"/>
          <a:stretch/>
        </p:blipFill>
        <p:spPr bwMode="auto">
          <a:xfrm rot="7135075">
            <a:off x="10105765" y="4569805"/>
            <a:ext cx="477451" cy="26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0" r="25092" b="-1024"/>
          <a:stretch/>
        </p:blipFill>
        <p:spPr bwMode="auto">
          <a:xfrm rot="14685160">
            <a:off x="4446695" y="4553282"/>
            <a:ext cx="490771" cy="27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r="51457" b="-833"/>
          <a:stretch/>
        </p:blipFill>
        <p:spPr bwMode="auto">
          <a:xfrm rot="14670016">
            <a:off x="1717707" y="4440285"/>
            <a:ext cx="513064" cy="271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9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70510519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226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39557" y="487780"/>
            <a:ext cx="10250957" cy="66627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віршовані 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4BDECD90-A3BB-441E-B1E0-3E0E4529435C}"/>
              </a:ext>
            </a:extLst>
          </p:cNvPr>
          <p:cNvSpPr/>
          <p:nvPr/>
        </p:nvSpPr>
        <p:spPr>
          <a:xfrm>
            <a:off x="939557" y="1222044"/>
            <a:ext cx="5013806" cy="22322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Вісімнадцять слив у брата,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У сестри шістнадцять слив.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Треба </a:t>
            </a:r>
            <a:r>
              <a:rPr lang="uk-UA" sz="2800" b="1" dirty="0">
                <a:solidFill>
                  <a:schemeClr val="bg1"/>
                </a:solidFill>
              </a:rPr>
              <a:t>вам порахувати,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На скільки більше в брата слив.</a:t>
            </a:r>
          </a:p>
        </p:txBody>
      </p:sp>
      <p:pic>
        <p:nvPicPr>
          <p:cNvPr id="3074" name="Picture 2" descr="children 2 2">
            <a:extLst>
              <a:ext uri="{FF2B5EF4-FFF2-40B4-BE49-F238E27FC236}">
                <a16:creationId xmlns:a16="http://schemas.microsoft.com/office/drawing/2014/main" xmlns="" id="{35B91AA1-240A-4187-8385-08C0B2B73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5" t="16526" r="16455" b="3375"/>
          <a:stretch/>
        </p:blipFill>
        <p:spPr bwMode="auto">
          <a:xfrm>
            <a:off x="939557" y="3685011"/>
            <a:ext cx="1848383" cy="24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663905" y="3708545"/>
            <a:ext cx="15415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18 – 16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4205452" y="3685011"/>
            <a:ext cx="17168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на 2 (</a:t>
            </a:r>
            <a:r>
              <a:rPr lang="uk-UA" sz="2800" b="1" dirty="0" err="1" smtClean="0">
                <a:solidFill>
                  <a:schemeClr val="bg1"/>
                </a:solidFill>
              </a:rPr>
              <a:t>сл</a:t>
            </a:r>
            <a:r>
              <a:rPr lang="uk-UA" sz="2800" b="1" dirty="0" smtClean="0">
                <a:solidFill>
                  <a:schemeClr val="bg1"/>
                </a:solidFill>
              </a:rPr>
              <a:t>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: скругленные углы 5">
            <a:extLst>
              <a:ext uri="{FF2B5EF4-FFF2-40B4-BE49-F238E27FC236}">
                <a16:creationId xmlns:a16="http://schemas.microsoft.com/office/drawing/2014/main" xmlns="" id="{4BDECD90-A3BB-441E-B1E0-3E0E4529435C}"/>
              </a:ext>
            </a:extLst>
          </p:cNvPr>
          <p:cNvSpPr/>
          <p:nvPr/>
        </p:nvSpPr>
        <p:spPr>
          <a:xfrm>
            <a:off x="6242563" y="1204857"/>
            <a:ext cx="4947952" cy="22494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Є чотири книжки в мене.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На п’ять більше в </a:t>
            </a:r>
            <a:r>
              <a:rPr lang="uk-UA" sz="2800" b="1" dirty="0" err="1">
                <a:solidFill>
                  <a:schemeClr val="bg1"/>
                </a:solidFill>
              </a:rPr>
              <a:t>Гната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Скільки разом всіх книжечок,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У веселих діточок?</a:t>
            </a:r>
          </a:p>
        </p:txBody>
      </p:sp>
      <p:pic>
        <p:nvPicPr>
          <p:cNvPr id="40" name="Picture 2" descr="kids with books">
            <a:extLst>
              <a:ext uri="{FF2B5EF4-FFF2-40B4-BE49-F238E27FC236}">
                <a16:creationId xmlns:a16="http://schemas.microsoft.com/office/drawing/2014/main" xmlns="" id="{7F38090C-810A-4E5E-B113-3BE1603C3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63" y="3552267"/>
            <a:ext cx="2409223" cy="253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8077698" y="3545611"/>
            <a:ext cx="170125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4 + 5 + 4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9778951" y="3545611"/>
            <a:ext cx="14115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13 (</a:t>
            </a:r>
            <a:r>
              <a:rPr lang="uk-UA" sz="2800" b="1" dirty="0" err="1" smtClean="0">
                <a:solidFill>
                  <a:schemeClr val="bg1"/>
                </a:solidFill>
              </a:rPr>
              <a:t>кн</a:t>
            </a:r>
            <a:r>
              <a:rPr lang="uk-UA" sz="2800" b="1" dirty="0" smtClean="0">
                <a:solidFill>
                  <a:schemeClr val="bg1"/>
                </a:solidFill>
              </a:rPr>
              <a:t>.)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7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39" grpId="0" animBg="1"/>
      <p:bldP spid="41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urkey icon">
            <a:extLst>
              <a:ext uri="{FF2B5EF4-FFF2-40B4-BE49-F238E27FC236}">
                <a16:creationId xmlns:a16="http://schemas.microsoft.com/office/drawing/2014/main" xmlns="" id="{B78BC214-EFE4-416F-8E22-426158CC6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56" y="3246135"/>
            <a:ext cx="1950819" cy="20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39557" y="487780"/>
            <a:ext cx="10250957" cy="66627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віршовані 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4BDECD90-A3BB-441E-B1E0-3E0E4529435C}"/>
              </a:ext>
            </a:extLst>
          </p:cNvPr>
          <p:cNvSpPr/>
          <p:nvPr/>
        </p:nvSpPr>
        <p:spPr>
          <a:xfrm>
            <a:off x="939557" y="1222044"/>
            <a:ext cx="4222746" cy="19348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Чотири індики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Пішли на музики: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Танцювали, гупали…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Скільки ніжок тупали?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805423" y="3309680"/>
            <a:ext cx="114609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 ∙ 4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3951518" y="3312775"/>
            <a:ext cx="112854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8 (н.)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: скругленные углы 5">
            <a:extLst>
              <a:ext uri="{FF2B5EF4-FFF2-40B4-BE49-F238E27FC236}">
                <a16:creationId xmlns:a16="http://schemas.microsoft.com/office/drawing/2014/main" xmlns="" id="{4BDECD90-A3BB-441E-B1E0-3E0E4529435C}"/>
              </a:ext>
            </a:extLst>
          </p:cNvPr>
          <p:cNvSpPr/>
          <p:nvPr/>
        </p:nvSpPr>
        <p:spPr>
          <a:xfrm>
            <a:off x="5953361" y="1204857"/>
            <a:ext cx="5237153" cy="1952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Двоє веселих їжаків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Несли на спинах по 6 буряків.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Рахувало все село,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Скільки буряків було!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6065035" y="3295706"/>
            <a:ext cx="114609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6 ∙ 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7211130" y="3298801"/>
            <a:ext cx="147248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12 (б.)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4" name="Picture 2" descr="Hedgehog vector">
            <a:extLst>
              <a:ext uri="{FF2B5EF4-FFF2-40B4-BE49-F238E27FC236}">
                <a16:creationId xmlns:a16="http://schemas.microsoft.com/office/drawing/2014/main" xmlns="" id="{AE844905-269A-4501-9AB8-98AFA10D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518" y="3036769"/>
            <a:ext cx="1757996" cy="184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: скругленные углы 5">
            <a:extLst>
              <a:ext uri="{FF2B5EF4-FFF2-40B4-BE49-F238E27FC236}">
                <a16:creationId xmlns:a16="http://schemas.microsoft.com/office/drawing/2014/main" xmlns="" id="{4BDECD90-A3BB-441E-B1E0-3E0E4529435C}"/>
              </a:ext>
            </a:extLst>
          </p:cNvPr>
          <p:cNvSpPr/>
          <p:nvPr/>
        </p:nvSpPr>
        <p:spPr>
          <a:xfrm>
            <a:off x="2963807" y="3907404"/>
            <a:ext cx="5619827" cy="1952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живім куточку в школі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Двадцять рибок у воді.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Ще дванадцять принесе Микола,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Скільки буде риб тоді?</a:t>
            </a:r>
          </a:p>
        </p:txBody>
      </p:sp>
      <p:pic>
        <p:nvPicPr>
          <p:cNvPr id="26" name="Picture 2" descr="fish aquarium">
            <a:extLst>
              <a:ext uri="{FF2B5EF4-FFF2-40B4-BE49-F238E27FC236}">
                <a16:creationId xmlns:a16="http://schemas.microsoft.com/office/drawing/2014/main" xmlns="" id="{2DBDB4F2-FA5D-4984-8BF5-DBC0AF182E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725"/>
          <a:stretch/>
        </p:blipFill>
        <p:spPr bwMode="auto">
          <a:xfrm>
            <a:off x="8386879" y="4685610"/>
            <a:ext cx="1784298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4103915" y="5859404"/>
            <a:ext cx="158494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20 + 12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5688860" y="5862499"/>
            <a:ext cx="147248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32 (р.)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39" grpId="0" animBg="1"/>
      <p:bldP spid="22" grpId="0" animBg="1"/>
      <p:bldP spid="23" grpId="0" animBg="1"/>
      <p:bldP spid="25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9971" y="524068"/>
            <a:ext cx="4169229" cy="19905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Результати змагання з метання дротиків хлопці відобразили на діаграмі.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09 Таблиці множення на 6_9\№119 - Ділення на 9\2025-04-22_202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09" y="408894"/>
            <a:ext cx="6470872" cy="595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59970" y="2645229"/>
            <a:ext cx="4169229" cy="99526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Розглянь діаграму та дай відповіді на запитання.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851" y="433128"/>
            <a:ext cx="9963847" cy="6881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Повторення множення і ділення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96230" y="-634745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91707" y="1590525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77831" y="-66568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900266" y="-634745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124748" y="-695770"/>
            <a:ext cx="455016" cy="56766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555876" y="2782553"/>
            <a:ext cx="74479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9   18   27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80623" y="2227906"/>
            <a:ext cx="7354083" cy="54795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Знайди закономірність </a:t>
            </a:r>
            <a:r>
              <a:rPr lang="uk-UA" sz="2800" b="1" dirty="0" smtClean="0">
                <a:solidFill>
                  <a:schemeClr val="bg1"/>
                </a:solidFill>
              </a:rPr>
              <a:t>і закінчи рядки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78" name="Picture 2" descr="D:\2 клас\1 Українська мова\1 Пономарьова\Квітн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98" y="1330934"/>
            <a:ext cx="2020947" cy="10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560673" y="3428884"/>
            <a:ext cx="74308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80  72  64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560672" y="4805027"/>
            <a:ext cx="2302272" cy="584775"/>
          </a:xfrm>
          <a:prstGeom prst="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56 : 7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580624" y="5566341"/>
            <a:ext cx="2282320" cy="584775"/>
          </a:xfrm>
          <a:prstGeom prst="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48 : 8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3933690" y="4811179"/>
            <a:ext cx="2271167" cy="584775"/>
          </a:xfrm>
          <a:prstGeom prst="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63 : 9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3922012" y="5566341"/>
            <a:ext cx="2282846" cy="584775"/>
          </a:xfrm>
          <a:prstGeom prst="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36 : 9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52256" y="1590526"/>
            <a:ext cx="455016" cy="567661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560672" y="4131858"/>
            <a:ext cx="7297831" cy="61831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Обчисли частку та склади добуток і </a:t>
            </a:r>
            <a:r>
              <a:rPr lang="uk-UA" sz="2800" b="1" dirty="0">
                <a:solidFill>
                  <a:schemeClr val="bg1"/>
                </a:solidFill>
              </a:rPr>
              <a:t>ч</a:t>
            </a:r>
            <a:r>
              <a:rPr lang="uk-UA" sz="2800" b="1" dirty="0" smtClean="0">
                <a:solidFill>
                  <a:schemeClr val="bg1"/>
                </a:solidFill>
              </a:rPr>
              <a:t>астку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47" name="Picture 2" descr="cartoon giraffe holding pencil">
            <a:extLst>
              <a:ext uri="{FF2B5EF4-FFF2-40B4-BE49-F238E27FC236}">
                <a16:creationId xmlns="" xmlns:a16="http://schemas.microsoft.com/office/drawing/2014/main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10047636" y="1355143"/>
            <a:ext cx="1742248" cy="308908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569110" y="2801949"/>
            <a:ext cx="54224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36   </a:t>
            </a:r>
            <a:r>
              <a:rPr lang="uk-UA" sz="3600" b="1" dirty="0" smtClean="0">
                <a:solidFill>
                  <a:schemeClr val="bg1"/>
                </a:solidFill>
              </a:rPr>
              <a:t>45   54   </a:t>
            </a:r>
            <a:r>
              <a:rPr lang="uk-UA" sz="3600" b="1" smtClean="0">
                <a:solidFill>
                  <a:schemeClr val="bg1"/>
                </a:solidFill>
              </a:rPr>
              <a:t>63   </a:t>
            </a:r>
            <a:r>
              <a:rPr lang="uk-UA" sz="3600" b="1" smtClean="0">
                <a:solidFill>
                  <a:schemeClr val="bg1"/>
                </a:solidFill>
              </a:rPr>
              <a:t>72   </a:t>
            </a:r>
            <a:r>
              <a:rPr lang="uk-UA" sz="3600" b="1" dirty="0" smtClean="0">
                <a:solidFill>
                  <a:schemeClr val="bg1"/>
                </a:solidFill>
              </a:rPr>
              <a:t>81   90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569110" y="3448280"/>
            <a:ext cx="54346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56   48   40   32   24   16   8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180804" y="4802767"/>
            <a:ext cx="450038" cy="584775"/>
          </a:xfrm>
          <a:prstGeom prst="rect">
            <a:avLst/>
          </a:prstGeom>
          <a:solidFill>
            <a:srgbClr val="FF313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8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180804" y="5539942"/>
            <a:ext cx="450038" cy="584775"/>
          </a:xfrm>
          <a:prstGeom prst="rect">
            <a:avLst/>
          </a:prstGeom>
          <a:solidFill>
            <a:srgbClr val="FF313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5531658" y="4811179"/>
            <a:ext cx="450038" cy="584775"/>
          </a:xfrm>
          <a:prstGeom prst="rect">
            <a:avLst/>
          </a:prstGeom>
          <a:solidFill>
            <a:srgbClr val="FF313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5480811" y="5552096"/>
            <a:ext cx="450038" cy="584775"/>
          </a:xfrm>
          <a:prstGeom prst="rect">
            <a:avLst/>
          </a:prstGeom>
          <a:solidFill>
            <a:srgbClr val="FF313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7266492" y="4841162"/>
            <a:ext cx="2271167" cy="584775"/>
          </a:xfrm>
          <a:prstGeom prst="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40 : 5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7254814" y="5596324"/>
            <a:ext cx="2282846" cy="584775"/>
          </a:xfrm>
          <a:prstGeom prst="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36 : 6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8864460" y="4841162"/>
            <a:ext cx="450038" cy="584775"/>
          </a:xfrm>
          <a:prstGeom prst="rect">
            <a:avLst/>
          </a:prstGeom>
          <a:solidFill>
            <a:srgbClr val="FF313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8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8813613" y="5582079"/>
            <a:ext cx="450038" cy="584775"/>
          </a:xfrm>
          <a:prstGeom prst="rect">
            <a:avLst/>
          </a:prstGeom>
          <a:solidFill>
            <a:srgbClr val="FF313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45" grpId="0" animBg="1"/>
      <p:bldP spid="33" grpId="0" animBg="1"/>
      <p:bldP spid="34" grpId="0" animBg="1"/>
      <p:bldP spid="35" grpId="0" animBg="1"/>
      <p:bldP spid="36" grpId="0" animBg="1"/>
      <p:bldP spid="46" grpId="0" animBg="1"/>
      <p:bldP spid="48" grpId="0" animBg="1"/>
      <p:bldP spid="49" grpId="0" animBg="1"/>
      <p:bldP spid="32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6582" y="364489"/>
            <a:ext cx="10504715" cy="102888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Назви числа, пропущені в таблиці.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 </a:t>
            </a:r>
            <a:r>
              <a:rPr lang="uk-UA" sz="3200" b="1" dirty="0">
                <a:solidFill>
                  <a:schemeClr val="bg1"/>
                </a:solidFill>
              </a:rPr>
              <a:t>знайти невідоме ділене?</a:t>
            </a: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xmlns="" id="{5D6993EA-C15C-4B93-99AF-3B8FB4C7F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571145"/>
              </p:ext>
            </p:extLst>
          </p:nvPr>
        </p:nvGraphicFramePr>
        <p:xfrm>
          <a:off x="1054100" y="1441969"/>
          <a:ext cx="10593872" cy="27025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625112">
                  <a:extLst>
                    <a:ext uri="{9D8B030D-6E8A-4147-A177-3AD203B41FA5}">
                      <a16:colId xmlns:a16="http://schemas.microsoft.com/office/drawing/2014/main" xmlns="" val="297054438"/>
                    </a:ext>
                  </a:extLst>
                </a:gridCol>
                <a:gridCol w="996095">
                  <a:extLst>
                    <a:ext uri="{9D8B030D-6E8A-4147-A177-3AD203B41FA5}">
                      <a16:colId xmlns:a16="http://schemas.microsoft.com/office/drawing/2014/main" xmlns="" val="3282447598"/>
                    </a:ext>
                  </a:extLst>
                </a:gridCol>
                <a:gridCol w="996095">
                  <a:extLst>
                    <a:ext uri="{9D8B030D-6E8A-4147-A177-3AD203B41FA5}">
                      <a16:colId xmlns:a16="http://schemas.microsoft.com/office/drawing/2014/main" xmlns="" val="1721083636"/>
                    </a:ext>
                  </a:extLst>
                </a:gridCol>
                <a:gridCol w="996095">
                  <a:extLst>
                    <a:ext uri="{9D8B030D-6E8A-4147-A177-3AD203B41FA5}">
                      <a16:colId xmlns:a16="http://schemas.microsoft.com/office/drawing/2014/main" xmlns="" val="1798792500"/>
                    </a:ext>
                  </a:extLst>
                </a:gridCol>
                <a:gridCol w="996095">
                  <a:extLst>
                    <a:ext uri="{9D8B030D-6E8A-4147-A177-3AD203B41FA5}">
                      <a16:colId xmlns:a16="http://schemas.microsoft.com/office/drawing/2014/main" xmlns="" val="947337114"/>
                    </a:ext>
                  </a:extLst>
                </a:gridCol>
                <a:gridCol w="996095">
                  <a:extLst>
                    <a:ext uri="{9D8B030D-6E8A-4147-A177-3AD203B41FA5}">
                      <a16:colId xmlns:a16="http://schemas.microsoft.com/office/drawing/2014/main" xmlns="" val="548161090"/>
                    </a:ext>
                  </a:extLst>
                </a:gridCol>
                <a:gridCol w="996095">
                  <a:extLst>
                    <a:ext uri="{9D8B030D-6E8A-4147-A177-3AD203B41FA5}">
                      <a16:colId xmlns:a16="http://schemas.microsoft.com/office/drawing/2014/main" xmlns="" val="2806723100"/>
                    </a:ext>
                  </a:extLst>
                </a:gridCol>
                <a:gridCol w="996095">
                  <a:extLst>
                    <a:ext uri="{9D8B030D-6E8A-4147-A177-3AD203B41FA5}">
                      <a16:colId xmlns:a16="http://schemas.microsoft.com/office/drawing/2014/main" xmlns="" val="947768504"/>
                    </a:ext>
                  </a:extLst>
                </a:gridCol>
                <a:gridCol w="996095">
                  <a:extLst>
                    <a:ext uri="{9D8B030D-6E8A-4147-A177-3AD203B41FA5}">
                      <a16:colId xmlns:a16="http://schemas.microsoft.com/office/drawing/2014/main" xmlns="" val="3630526013"/>
                    </a:ext>
                  </a:extLst>
                </a:gridCol>
              </a:tblGrid>
              <a:tr h="90086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Ділене</a:t>
                      </a:r>
                      <a:endParaRPr lang="uk-UA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</a:t>
                      </a:r>
                      <a:endParaRPr kumimoji="0" lang="uk-UA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40</a:t>
                      </a:r>
                      <a:endParaRPr kumimoji="0" lang="uk-UA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2447398"/>
                  </a:ext>
                </a:extLst>
              </a:tr>
              <a:tr h="90086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Дільник</a:t>
                      </a:r>
                      <a:endParaRPr lang="uk-UA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556264"/>
                  </a:ext>
                </a:extLst>
              </a:tr>
              <a:tr h="90086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Частка</a:t>
                      </a:r>
                      <a:endParaRPr lang="uk-UA" sz="3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8395003"/>
                  </a:ext>
                </a:extLst>
              </a:tr>
            </a:tbl>
          </a:graphicData>
        </a:graphic>
      </p:graphicFrame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91C6D98E-26DF-4EA8-BBF1-1C79BABA5056}"/>
              </a:ext>
            </a:extLst>
          </p:cNvPr>
          <p:cNvSpPr/>
          <p:nvPr/>
        </p:nvSpPr>
        <p:spPr>
          <a:xfrm>
            <a:off x="1231679" y="4296623"/>
            <a:ext cx="7150321" cy="14728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Щоб знайти невідоме ділене, треба частку помножити на дільник.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42B23ABC-304C-44DB-B2A9-CB6C1FD94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86" y="4227052"/>
            <a:ext cx="1583987" cy="2351664"/>
          </a:xfrm>
          <a:prstGeom prst="rect">
            <a:avLst/>
          </a:prstGeom>
        </p:spPr>
      </p:pic>
      <p:pic>
        <p:nvPicPr>
          <p:cNvPr id="8194" name="Picture 2" descr="smartphone show thumb up">
            <a:extLst>
              <a:ext uri="{FF2B5EF4-FFF2-40B4-BE49-F238E27FC236}">
                <a16:creationId xmlns:a16="http://schemas.microsoft.com/office/drawing/2014/main" xmlns="" id="{6C5032F4-1162-4DB1-80A6-50BA407D0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16076" b="15333"/>
          <a:stretch/>
        </p:blipFill>
        <p:spPr bwMode="auto">
          <a:xfrm>
            <a:off x="3823768" y="1573514"/>
            <a:ext cx="738706" cy="6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martphone show thumb up">
            <a:extLst>
              <a:ext uri="{FF2B5EF4-FFF2-40B4-BE49-F238E27FC236}">
                <a16:creationId xmlns:a16="http://schemas.microsoft.com/office/drawing/2014/main" xmlns="" id="{801AC347-C095-4F2D-B409-EB80AEAD0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16076" b="15333"/>
          <a:stretch/>
        </p:blipFill>
        <p:spPr bwMode="auto">
          <a:xfrm>
            <a:off x="4827068" y="1573513"/>
            <a:ext cx="738706" cy="6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martphone show thumb up">
            <a:extLst>
              <a:ext uri="{FF2B5EF4-FFF2-40B4-BE49-F238E27FC236}">
                <a16:creationId xmlns:a16="http://schemas.microsoft.com/office/drawing/2014/main" xmlns="" id="{8BCD5EE8-237A-4649-B71C-9D91550CF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16076" b="15333"/>
          <a:stretch/>
        </p:blipFill>
        <p:spPr bwMode="auto">
          <a:xfrm>
            <a:off x="5806040" y="1573512"/>
            <a:ext cx="738706" cy="6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martphone show thumb up">
            <a:extLst>
              <a:ext uri="{FF2B5EF4-FFF2-40B4-BE49-F238E27FC236}">
                <a16:creationId xmlns:a16="http://schemas.microsoft.com/office/drawing/2014/main" xmlns="" id="{922BC1E0-3967-4CB2-B1AB-04631F574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16076" b="15333"/>
          <a:stretch/>
        </p:blipFill>
        <p:spPr bwMode="auto">
          <a:xfrm>
            <a:off x="6785012" y="1573511"/>
            <a:ext cx="738706" cy="6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martphone show thumb up">
            <a:extLst>
              <a:ext uri="{FF2B5EF4-FFF2-40B4-BE49-F238E27FC236}">
                <a16:creationId xmlns:a16="http://schemas.microsoft.com/office/drawing/2014/main" xmlns="" id="{1D7B5802-586C-40A6-98E6-6BB014C9D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16076" b="15333"/>
          <a:stretch/>
        </p:blipFill>
        <p:spPr bwMode="auto">
          <a:xfrm>
            <a:off x="7790433" y="1574615"/>
            <a:ext cx="738706" cy="6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martphone show thumb up">
            <a:extLst>
              <a:ext uri="{FF2B5EF4-FFF2-40B4-BE49-F238E27FC236}">
                <a16:creationId xmlns:a16="http://schemas.microsoft.com/office/drawing/2014/main" xmlns="" id="{21F2753A-13A2-4AE0-8DF9-8736A13FD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16076" b="15333"/>
          <a:stretch/>
        </p:blipFill>
        <p:spPr bwMode="auto">
          <a:xfrm>
            <a:off x="8793733" y="1573510"/>
            <a:ext cx="738706" cy="6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smartphone show thumb up">
            <a:extLst>
              <a:ext uri="{FF2B5EF4-FFF2-40B4-BE49-F238E27FC236}">
                <a16:creationId xmlns:a16="http://schemas.microsoft.com/office/drawing/2014/main" xmlns="" id="{3476199A-94E4-451D-802A-2657017BB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16076" b="15333"/>
          <a:stretch/>
        </p:blipFill>
        <p:spPr bwMode="auto">
          <a:xfrm>
            <a:off x="9797033" y="1573510"/>
            <a:ext cx="738706" cy="6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smartphone show thumb up">
            <a:extLst>
              <a:ext uri="{FF2B5EF4-FFF2-40B4-BE49-F238E27FC236}">
                <a16:creationId xmlns:a16="http://schemas.microsoft.com/office/drawing/2014/main" xmlns="" id="{32631DE9-F179-47E6-8B11-96D2A6A2A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16076" b="15333"/>
          <a:stretch/>
        </p:blipFill>
        <p:spPr bwMode="auto">
          <a:xfrm>
            <a:off x="10776005" y="1572990"/>
            <a:ext cx="738706" cy="64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12787</TotalTime>
  <Words>684</Words>
  <Application>Microsoft Office PowerPoint</Application>
  <PresentationFormat>Произвольный</PresentationFormat>
  <Paragraphs>181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1289</cp:revision>
  <dcterms:created xsi:type="dcterms:W3CDTF">2018-01-05T16:38:53Z</dcterms:created>
  <dcterms:modified xsi:type="dcterms:W3CDTF">2025-04-24T08:59:11Z</dcterms:modified>
</cp:coreProperties>
</file>