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917" r:id="rId3"/>
    <p:sldId id="913" r:id="rId4"/>
    <p:sldId id="746" r:id="rId5"/>
    <p:sldId id="914" r:id="rId6"/>
    <p:sldId id="817" r:id="rId7"/>
    <p:sldId id="888" r:id="rId8"/>
    <p:sldId id="609" r:id="rId9"/>
    <p:sldId id="869" r:id="rId10"/>
    <p:sldId id="911" r:id="rId11"/>
    <p:sldId id="916" r:id="rId12"/>
    <p:sldId id="881" r:id="rId13"/>
    <p:sldId id="915" r:id="rId14"/>
    <p:sldId id="91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917"/>
            <p14:sldId id="913"/>
            <p14:sldId id="746"/>
            <p14:sldId id="914"/>
            <p14:sldId id="817"/>
            <p14:sldId id="888"/>
            <p14:sldId id="609"/>
            <p14:sldId id="869"/>
            <p14:sldId id="911"/>
            <p14:sldId id="916"/>
            <p14:sldId id="881"/>
            <p14:sldId id="915"/>
            <p14:sldId id="91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FECEF1"/>
    <a:srgbClr val="0D0D0D"/>
    <a:srgbClr val="295FFF"/>
    <a:srgbClr val="9E0000"/>
    <a:srgbClr val="00B050"/>
    <a:srgbClr val="FFFF00"/>
    <a:srgbClr val="2F3242"/>
    <a:srgbClr val="BA1CBA"/>
    <a:srgbClr val="C61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59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Обчисле-ння</a:t>
          </a:r>
          <a:r>
            <a:rPr lang="uk-UA" sz="3200" b="1" dirty="0" smtClean="0">
              <a:solidFill>
                <a:schemeClr val="bg1"/>
              </a:solidFill>
            </a:rPr>
            <a:t> </a:t>
          </a:r>
          <a:r>
            <a:rPr lang="uk-UA" sz="3200" b="1" dirty="0" err="1" smtClean="0">
              <a:solidFill>
                <a:schemeClr val="bg1"/>
              </a:solidFill>
            </a:rPr>
            <a:t>периме-тра</a:t>
          </a:r>
          <a:r>
            <a:rPr lang="uk-UA" sz="3200" b="1" dirty="0" smtClean="0">
              <a:solidFill>
                <a:schemeClr val="bg1"/>
              </a:solidFill>
            </a:rPr>
            <a:t> прямо-кутника 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Заміна </a:t>
          </a:r>
          <a:r>
            <a:rPr lang="uk-UA" sz="3200" b="1" dirty="0" err="1" smtClean="0">
              <a:solidFill>
                <a:schemeClr val="bg1"/>
              </a:solidFill>
            </a:rPr>
            <a:t>множе-ння</a:t>
          </a:r>
          <a:r>
            <a:rPr lang="uk-UA" sz="3200" b="1" dirty="0" smtClean="0">
              <a:solidFill>
                <a:schemeClr val="bg1"/>
              </a:solidFill>
            </a:rPr>
            <a:t> </a:t>
          </a:r>
          <a:r>
            <a:rPr lang="uk-UA" sz="3200" b="1" dirty="0" err="1" smtClean="0">
              <a:solidFill>
                <a:schemeClr val="bg1"/>
              </a:solidFill>
            </a:rPr>
            <a:t>додава-нням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Множе-ння</a:t>
          </a:r>
          <a:r>
            <a:rPr lang="uk-UA" sz="3200" b="1" dirty="0" smtClean="0">
              <a:solidFill>
                <a:schemeClr val="bg1"/>
              </a:solidFill>
            </a:rPr>
            <a:t> з числами 1 і 0.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/>
      <dgm:spPr>
        <a:solidFill>
          <a:srgbClr val="7030A0"/>
        </a:solidFill>
      </dgm:spPr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задач на знаходження суми </a:t>
          </a:r>
          <a:endParaRPr lang="ru-RU" sz="3200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5" custScaleX="129434" custLinFactX="338448" custLinFactNeighborX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5" custScaleX="109665" custLinFactX="100000" custLinFactNeighborX="15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5" custScaleX="109607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3" presStyleCnt="5" custScaleX="136673" custLinFactX="155191" custLinFactNeighborX="200000" custLinFactNeighborY="-1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D2B473EA-0294-46C9-BEB1-B63C89DB6F91}" type="pres">
      <dgm:prSet presAssocID="{BC7931E8-86A7-44AD-A246-C659A84EF1D0}" presName="node" presStyleLbl="node1" presStyleIdx="4" presStyleCnt="5" custScaleX="126305" custLinFactX="-370299" custLinFactNeighborX="-4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A84D59-622D-496D-B6C5-FEDC302DB64E}" type="presOf" srcId="{1A16E29F-4735-4462-97C4-9BCD9C4C486C}" destId="{5224CAA1-3EC9-4CF6-8381-99180C56B6A8}" srcOrd="0" destOrd="0" presId="urn:microsoft.com/office/officeart/2005/8/layout/hList6"/>
    <dgm:cxn modelId="{4D6393D1-23D9-49CA-876E-0500FB21F6A0}" srcId="{289AA968-9F58-4A6E-B11C-582CA574AD65}" destId="{1A16E29F-4735-4462-97C4-9BCD9C4C486C}" srcOrd="3" destOrd="0" parTransId="{73E3B522-476C-406F-A210-531690AED282}" sibTransId="{F2D33BF4-615F-4128-B58D-C20892E7A4B8}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50999B3B-B4FF-4F5E-A016-60CCFCB9CD5C}" type="presOf" srcId="{17FCBCD0-5166-44EF-A995-697AB50FC98B}" destId="{8C93B566-6306-40C5-A3D5-B84E788E517B}" srcOrd="0" destOrd="0" presId="urn:microsoft.com/office/officeart/2005/8/layout/hList6"/>
    <dgm:cxn modelId="{1256F933-2110-4277-86C1-A231C153A6C9}" srcId="{289AA968-9F58-4A6E-B11C-582CA574AD65}" destId="{BC7931E8-86A7-44AD-A246-C659A84EF1D0}" srcOrd="4" destOrd="0" parTransId="{F78F4AAA-2F15-475F-922E-F959D1C7547E}" sibTransId="{46BA457C-7EE8-4DE0-8B1E-DA724D446462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0F5B9A81-D09C-4182-9577-4FAA928A0349}" type="presOf" srcId="{B8BDD424-9492-4512-80FF-938BF7CFE1AC}" destId="{D128CD1A-1E54-41AB-ABBF-267B83BF69D9}" srcOrd="0" destOrd="0" presId="urn:microsoft.com/office/officeart/2005/8/layout/hList6"/>
    <dgm:cxn modelId="{3415F7A1-A07A-4B0D-ADDD-3D42AEE0F77A}" type="presOf" srcId="{289AA968-9F58-4A6E-B11C-582CA574AD65}" destId="{6408D3F1-0C0E-4F5D-B5D5-053E6D4B4C50}" srcOrd="0" destOrd="0" presId="urn:microsoft.com/office/officeart/2005/8/layout/hList6"/>
    <dgm:cxn modelId="{1FF51539-D169-4D55-A28C-DA1A359BBC14}" type="presOf" srcId="{BC7931E8-86A7-44AD-A246-C659A84EF1D0}" destId="{D2B473EA-0294-46C9-BEB1-B63C89DB6F91}" srcOrd="0" destOrd="0" presId="urn:microsoft.com/office/officeart/2005/8/layout/hList6"/>
    <dgm:cxn modelId="{D61C76DC-CFED-41EC-B152-8E4719615F0D}" type="presOf" srcId="{6115EC9A-5D0A-49BC-89B0-C823DAA39B65}" destId="{00E23834-4C97-4BAD-9028-AA93134EBB29}" srcOrd="0" destOrd="0" presId="urn:microsoft.com/office/officeart/2005/8/layout/hList6"/>
    <dgm:cxn modelId="{0BBC94B8-A067-450D-BB5E-9BE6841EEE8E}" type="presParOf" srcId="{6408D3F1-0C0E-4F5D-B5D5-053E6D4B4C50}" destId="{D128CD1A-1E54-41AB-ABBF-267B83BF69D9}" srcOrd="0" destOrd="0" presId="urn:microsoft.com/office/officeart/2005/8/layout/hList6"/>
    <dgm:cxn modelId="{A55364DF-188F-4B5C-8582-F40D14C2E0D5}" type="presParOf" srcId="{6408D3F1-0C0E-4F5D-B5D5-053E6D4B4C50}" destId="{ECBD397D-046F-40AA-B079-23418C3C10A6}" srcOrd="1" destOrd="0" presId="urn:microsoft.com/office/officeart/2005/8/layout/hList6"/>
    <dgm:cxn modelId="{75CCD7AC-E44E-4C72-A593-62D3CC1DE9DD}" type="presParOf" srcId="{6408D3F1-0C0E-4F5D-B5D5-053E6D4B4C50}" destId="{00E23834-4C97-4BAD-9028-AA93134EBB29}" srcOrd="2" destOrd="0" presId="urn:microsoft.com/office/officeart/2005/8/layout/hList6"/>
    <dgm:cxn modelId="{ABCCE719-D53D-49D5-8066-C58FCD49478A}" type="presParOf" srcId="{6408D3F1-0C0E-4F5D-B5D5-053E6D4B4C50}" destId="{8876FB75-3E41-41EA-914C-4542E25630F3}" srcOrd="3" destOrd="0" presId="urn:microsoft.com/office/officeart/2005/8/layout/hList6"/>
    <dgm:cxn modelId="{E185ACC7-9659-4E1D-9D57-5C27F22E7793}" type="presParOf" srcId="{6408D3F1-0C0E-4F5D-B5D5-053E6D4B4C50}" destId="{8C93B566-6306-40C5-A3D5-B84E788E517B}" srcOrd="4" destOrd="0" presId="urn:microsoft.com/office/officeart/2005/8/layout/hList6"/>
    <dgm:cxn modelId="{DDFDDA04-F57C-467C-AD28-5D7A334A6D8E}" type="presParOf" srcId="{6408D3F1-0C0E-4F5D-B5D5-053E6D4B4C50}" destId="{B4E8D5E2-E5AE-41CC-80D3-5A0016AFADCC}" srcOrd="5" destOrd="0" presId="urn:microsoft.com/office/officeart/2005/8/layout/hList6"/>
    <dgm:cxn modelId="{F137D9B3-4D71-441A-8209-30AA7CA7587B}" type="presParOf" srcId="{6408D3F1-0C0E-4F5D-B5D5-053E6D4B4C50}" destId="{5224CAA1-3EC9-4CF6-8381-99180C56B6A8}" srcOrd="6" destOrd="0" presId="urn:microsoft.com/office/officeart/2005/8/layout/hList6"/>
    <dgm:cxn modelId="{586C9373-1B73-453C-93E9-B2752A14D5AB}" type="presParOf" srcId="{6408D3F1-0C0E-4F5D-B5D5-053E6D4B4C50}" destId="{2EE084EB-38FB-44EB-B050-492531D297D1}" srcOrd="7" destOrd="0" presId="urn:microsoft.com/office/officeart/2005/8/layout/hList6"/>
    <dgm:cxn modelId="{7DFEC20E-B927-439E-976B-AE87B80E31A6}" type="presParOf" srcId="{6408D3F1-0C0E-4F5D-B5D5-053E6D4B4C50}" destId="{D2B473EA-0294-46C9-BEB1-B63C89DB6F9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5143500" y="1049022"/>
          <a:ext cx="4272497" cy="2174452"/>
        </a:xfrm>
        <a:prstGeom prst="flowChartManualOperati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 на знаходження суми </a:t>
          </a:r>
          <a:endParaRPr lang="ru-RU" sz="3200" kern="1200" dirty="0"/>
        </a:p>
      </dsp:txBody>
      <dsp:txXfrm rot="5400000">
        <a:off x="6192522" y="854499"/>
        <a:ext cx="2174452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2958723" y="1215078"/>
          <a:ext cx="4272497" cy="1842339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Множе-ння</a:t>
          </a:r>
          <a:r>
            <a:rPr lang="uk-UA" sz="3200" b="1" kern="1200" dirty="0" smtClean="0">
              <a:solidFill>
                <a:schemeClr val="bg1"/>
              </a:solidFill>
            </a:rPr>
            <a:t> з числами 1 і 0.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173802" y="854498"/>
        <a:ext cx="1842339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215566" y="1215566"/>
          <a:ext cx="4272497" cy="1841364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1841364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7501231" y="988215"/>
          <a:ext cx="4272497" cy="229606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Обчисле-ння</a:t>
          </a:r>
          <a:r>
            <a:rPr lang="uk-UA" sz="3200" b="1" kern="1200" dirty="0" smtClean="0">
              <a:solidFill>
                <a:schemeClr val="bg1"/>
              </a:solidFill>
            </a:rPr>
            <a:t> </a:t>
          </a:r>
          <a:r>
            <a:rPr lang="uk-UA" sz="3200" b="1" kern="1200" dirty="0" err="1" smtClean="0">
              <a:solidFill>
                <a:schemeClr val="bg1"/>
              </a:solidFill>
            </a:rPr>
            <a:t>периме-тра</a:t>
          </a:r>
          <a:r>
            <a:rPr lang="uk-UA" sz="3200" b="1" kern="1200" dirty="0" smtClean="0">
              <a:solidFill>
                <a:schemeClr val="bg1"/>
              </a:solidFill>
            </a:rPr>
            <a:t> прямо-кутника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489447" y="854498"/>
        <a:ext cx="2296065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860711" y="1075305"/>
          <a:ext cx="4272497" cy="2121886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Заміна </a:t>
          </a:r>
          <a:r>
            <a:rPr lang="uk-UA" sz="3200" b="1" kern="1200" dirty="0" err="1" smtClean="0">
              <a:solidFill>
                <a:schemeClr val="bg1"/>
              </a:solidFill>
            </a:rPr>
            <a:t>множе-ння</a:t>
          </a:r>
          <a:r>
            <a:rPr lang="uk-UA" sz="3200" b="1" kern="1200" dirty="0" smtClean="0">
              <a:solidFill>
                <a:schemeClr val="bg1"/>
              </a:solidFill>
            </a:rPr>
            <a:t> </a:t>
          </a:r>
          <a:r>
            <a:rPr lang="uk-UA" sz="3200" b="1" kern="1200" dirty="0" err="1" smtClean="0">
              <a:solidFill>
                <a:schemeClr val="bg1"/>
              </a:solidFill>
            </a:rPr>
            <a:t>додава-нням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1936016" y="854499"/>
        <a:ext cx="2121886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9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9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9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5951" y="4475519"/>
            <a:ext cx="9545594" cy="85129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Множення з числами 1 і </a:t>
            </a:r>
            <a:r>
              <a:rPr lang="uk-UA" sz="4400" b="1" dirty="0" smtClean="0">
                <a:solidFill>
                  <a:srgbClr val="7030A0"/>
                </a:solidFill>
              </a:rPr>
              <a:t>0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Cute and funny colorful 0 number characters">
            <a:extLst>
              <a:ext uri="{FF2B5EF4-FFF2-40B4-BE49-F238E27FC236}">
                <a16:creationId xmlns:a16="http://schemas.microsoft.com/office/drawing/2014/main" xmlns="" id="{94B6957B-A37A-46A4-A704-551FA6E6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51" y="976517"/>
            <a:ext cx="2535082" cy="266290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15952" y="1235334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9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12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73" y="1418869"/>
            <a:ext cx="2205212" cy="373189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06485" y="2424300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12269" y="3170947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07600" y="3927392"/>
            <a:ext cx="394062" cy="355057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14786" y="2439194"/>
            <a:ext cx="394062" cy="35505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261B5860-9A63-4C65-B00C-F3C4B6C84A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90829" y="3081347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98114" y="3170945"/>
            <a:ext cx="394062" cy="355057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13195C35-320D-4D35-A378-F90B28B8FF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35973" y="2405094"/>
            <a:ext cx="394062" cy="355057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F924B157-8060-444E-85E3-CAEDE37CC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4458" y="3152084"/>
            <a:ext cx="394062" cy="403674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54B6223A-66D9-4F06-8665-8347E57A58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1198" y="2411875"/>
            <a:ext cx="394062" cy="403674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A3AF049C-832A-40EE-ADAD-481607CC12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7251" y="3899558"/>
            <a:ext cx="394062" cy="403674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38D0A8DE-305D-4CE1-90F2-F5C4787B4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7767" y="3151371"/>
            <a:ext cx="394062" cy="403674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8FF029D4-0FCC-448C-BE7F-33ADD43413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0942" y="2424263"/>
            <a:ext cx="394062" cy="403674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1563FBCE-1AD7-4381-AB82-0C0335D74F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3697" y="2430762"/>
            <a:ext cx="394062" cy="403674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DEEB92C8-5852-41D4-9823-74EF6EFAF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48333" y="3070100"/>
            <a:ext cx="455016" cy="567661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A201212C-C07E-4C6A-BF53-371679366A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2374" y="2349679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6927C3C8-689D-4FEE-8565-6430942A50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020975" y="3100999"/>
            <a:ext cx="420821" cy="53459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2B0DA28-76C6-44B6-A28B-5C1A75A3CDEB}"/>
              </a:ext>
            </a:extLst>
          </p:cNvPr>
          <p:cNvSpPr txBox="1"/>
          <p:nvPr/>
        </p:nvSpPr>
        <p:spPr>
          <a:xfrm>
            <a:off x="2253930" y="3025309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9354D059-9862-4F17-97E3-7C85EF3923CC}"/>
              </a:ext>
            </a:extLst>
          </p:cNvPr>
          <p:cNvSpPr txBox="1"/>
          <p:nvPr/>
        </p:nvSpPr>
        <p:spPr>
          <a:xfrm>
            <a:off x="431205" y="3035563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F92F161A-6E66-4B69-8A29-E2F22EEE5E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86780" y="2332388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F746BE1F-36C4-46CF-AC78-A2E717255B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74926" y="3095184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48998422-6B4F-404F-9693-005A2D82C4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47444" y="2336361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A22BF8C-0E92-4E37-A143-B0D0D530F8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83235" y="2334418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C0EFB98C-9DD9-4F2C-8AAD-000EF784D2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16976" y="2338739"/>
            <a:ext cx="455016" cy="5676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6686912D-B88E-4C75-9062-63DDB8BDA4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88433" y="2351800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72272ADE-1B7E-4A77-B194-34C568F0DA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084123" y="3072235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71AFAD5E-2794-4E7D-B767-C6B991EE08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41039" y="2333176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1CC9350E-3F1F-4B1F-8E67-D7F1ABACD1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874221" y="3070100"/>
            <a:ext cx="455016" cy="567661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0E17A6B8-A6ED-4411-B4E4-54B5C662A993}"/>
              </a:ext>
            </a:extLst>
          </p:cNvPr>
          <p:cNvGrpSpPr/>
          <p:nvPr/>
        </p:nvGrpSpPr>
        <p:grpSpPr>
          <a:xfrm>
            <a:off x="6212190" y="3082980"/>
            <a:ext cx="401369" cy="564394"/>
            <a:chOff x="963782" y="2336701"/>
            <a:chExt cx="401369" cy="564394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xmlns="" id="{1181B929-F5F8-40C0-8A57-03C9A16C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E04DEA01-04D3-4D86-8FC5-2350BAF54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541B7E14-FC5B-4E91-BD22-B224932508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17119" y="3832360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D29B044-2ED9-42D6-84B9-FB94D7DE7A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65651" y="3230551"/>
            <a:ext cx="440143" cy="28893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FA110797-8C06-4F28-B160-B5DE5BEDAC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69662" y="3088557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3F06CD40-3A1E-45B2-8C18-D1E4DC3910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10246" y="3072234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48661E50-8C1E-4A60-8D4C-92AFF74423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44479" y="3817566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9FE82FA6-B679-404D-BDA1-70CCA5B41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80767" y="3817565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EB627303-09A6-47FA-B2DD-8376853793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92428" y="3790981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17BFEA21-10C3-474E-AE59-F7A13CEFD9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98857" y="3790551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6AF47124-6C1C-4B6B-9683-C69BD8EC1A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18466" y="3790550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2B2F1ABF-3954-42A5-8347-A00FC6AE9D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29492" y="3963364"/>
            <a:ext cx="440143" cy="28893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F57A8902-E62C-44B4-8DA4-E89135F5A5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36728" y="3824000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E7633398-0937-42C1-9255-441C961C21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46407" y="2330223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8B26CAD6-3E9D-4C93-8BB0-2194FE4868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56562" y="2321778"/>
            <a:ext cx="455016" cy="56766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9BD8A718-B757-4594-8E13-521E0C4DB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10468" y="2301021"/>
            <a:ext cx="455016" cy="56766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B0A05140-736A-4733-A703-B2941BE1E2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69829" y="2304383"/>
            <a:ext cx="455016" cy="56766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AC0E6D8A-1917-43B7-BA22-B100097037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71120" y="3079210"/>
            <a:ext cx="455016" cy="567661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ADA24CCC-23FF-4B38-B575-2DC6BA1F65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404203" y="3072233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0BDD5292-6990-407B-A38A-CC99B6D31E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143209" y="3090580"/>
            <a:ext cx="455016" cy="567661"/>
          </a:xfrm>
          <a:prstGeom prst="rect">
            <a:avLst/>
          </a:prstGeom>
        </p:spPr>
      </p:pic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467213" y="423577"/>
            <a:ext cx="9660680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</p:spTree>
    <p:extLst>
      <p:ext uri="{BB962C8B-B14F-4D97-AF65-F5344CB8AC3E}">
        <p14:creationId xmlns:p14="http://schemas.microsoft.com/office/powerpoint/2010/main" val="18158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724605" y="1254430"/>
            <a:ext cx="5499350" cy="17391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У </a:t>
            </a:r>
            <a:r>
              <a:rPr lang="uk-UA" sz="2800" b="1" dirty="0">
                <a:solidFill>
                  <a:srgbClr val="FFFF00"/>
                </a:solidFill>
              </a:rPr>
              <a:t>2-А</a:t>
            </a:r>
            <a:r>
              <a:rPr lang="uk-UA" sz="2800" b="1" dirty="0"/>
              <a:t> навчається 27 учнів, у </a:t>
            </a:r>
            <a:r>
              <a:rPr lang="uk-UA" sz="2800" b="1" dirty="0">
                <a:solidFill>
                  <a:srgbClr val="FFFF00"/>
                </a:solidFill>
              </a:rPr>
              <a:t>2-Б</a:t>
            </a:r>
            <a:r>
              <a:rPr lang="uk-UA" sz="2800" b="1" dirty="0"/>
              <a:t> – 30 учнів, у </a:t>
            </a:r>
            <a:r>
              <a:rPr lang="uk-UA" sz="2800" b="1" dirty="0">
                <a:solidFill>
                  <a:srgbClr val="FFFF00"/>
                </a:solidFill>
              </a:rPr>
              <a:t>2-В </a:t>
            </a:r>
            <a:r>
              <a:rPr lang="uk-UA" sz="2800" b="1" dirty="0"/>
              <a:t>– на 5 учнів менше, ніж у 2-Б. Скільки </a:t>
            </a:r>
            <a:r>
              <a:rPr lang="uk-UA" sz="2800" b="1" dirty="0">
                <a:solidFill>
                  <a:srgbClr val="FFFF00"/>
                </a:solidFill>
              </a:rPr>
              <a:t>всього учнів </a:t>
            </a:r>
            <a:r>
              <a:rPr lang="uk-UA" sz="2800" b="1" dirty="0"/>
              <a:t>навчається у цих </a:t>
            </a:r>
            <a:r>
              <a:rPr lang="uk-UA" sz="2800" b="1" dirty="0" smtClean="0"/>
              <a:t>класах?</a:t>
            </a:r>
            <a:endParaRPr lang="uk-UA" sz="28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№9</a:t>
            </a:r>
            <a:r>
              <a:rPr lang="en-US" sz="4000" b="1" dirty="0" smtClean="0">
                <a:solidFill>
                  <a:schemeClr val="bg1"/>
                </a:solidFill>
              </a:rPr>
              <a:t>4</a:t>
            </a:r>
            <a:r>
              <a:rPr lang="uk-UA" sz="4000" b="1" dirty="0" smtClean="0">
                <a:solidFill>
                  <a:schemeClr val="bg1"/>
                </a:solidFill>
              </a:rPr>
              <a:t>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1134437" y="5002005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2992869" y="5002005"/>
            <a:ext cx="45291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82 учня всього у цих класах.</a:t>
            </a:r>
            <a:endParaRPr lang="uk-UA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134436" y="3203235"/>
            <a:ext cx="175027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30 – 5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872473" y="3205725"/>
            <a:ext cx="140425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25 (уч.)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864429" y="3754520"/>
            <a:ext cx="138248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82 (уч.)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134436" y="3754520"/>
            <a:ext cx="272999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30 + 27 + 25 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134437" y="4359992"/>
            <a:ext cx="302390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30 + 27 + (30 – 5)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4155974" y="4359992"/>
            <a:ext cx="135842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82 (уч.)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4CE27D-7746-4A89-8027-FB5FF93B0514}"/>
              </a:ext>
            </a:extLst>
          </p:cNvPr>
          <p:cNvSpPr txBox="1"/>
          <p:nvPr/>
        </p:nvSpPr>
        <p:spPr>
          <a:xfrm>
            <a:off x="4276732" y="3202184"/>
            <a:ext cx="22220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– у 2-В класі. </a:t>
            </a:r>
            <a:endParaRPr lang="uk-UA" sz="2800" dirty="0"/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1054100" y="1301315"/>
            <a:ext cx="4432300" cy="169225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2-А – 27 уч. 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2-Б – 30 уч. 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2-В – ?уч., на 5 уч. &lt;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2" descr="school blackboard with children">
            <a:extLst>
              <a:ext uri="{FF2B5EF4-FFF2-40B4-BE49-F238E27FC236}">
                <a16:creationId xmlns:a16="http://schemas.microsoft.com/office/drawing/2014/main" xmlns="" id="{EC9F0E27-F537-4D99-8444-9A6FCA4CA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2" b="12888"/>
          <a:stretch/>
        </p:blipFill>
        <p:spPr bwMode="auto">
          <a:xfrm>
            <a:off x="7761514" y="3077604"/>
            <a:ext cx="3465286" cy="25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4329525" y="2107624"/>
            <a:ext cx="0" cy="406976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156857" y="2107624"/>
            <a:ext cx="1194440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авая фигурная скобка 6"/>
          <p:cNvSpPr/>
          <p:nvPr/>
        </p:nvSpPr>
        <p:spPr>
          <a:xfrm>
            <a:off x="4351297" y="1447800"/>
            <a:ext cx="272763" cy="1225881"/>
          </a:xfrm>
          <a:prstGeom prst="rightBrac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5481" y="1787892"/>
            <a:ext cx="696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?уч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19" grpId="0" animBg="1"/>
      <p:bldP spid="20" grpId="0" animBg="1"/>
      <p:bldP spid="31" grpId="0" animBg="1"/>
      <p:bldP spid="1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309327" y="624890"/>
            <a:ext cx="9739986" cy="73582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Обчисли периметр прямокутника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843ED55-4449-4E43-B390-86DAD98EC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810" y="3653047"/>
            <a:ext cx="2653503" cy="278729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8A74BCE-63F0-4390-AF61-A4BE362355D0}"/>
              </a:ext>
            </a:extLst>
          </p:cNvPr>
          <p:cNvSpPr/>
          <p:nvPr/>
        </p:nvSpPr>
        <p:spPr>
          <a:xfrm>
            <a:off x="1275804" y="2091494"/>
            <a:ext cx="5310054" cy="18621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132776" y="1568274"/>
            <a:ext cx="88718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7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585858" y="2605206"/>
            <a:ext cx="88411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647014" y="4191731"/>
            <a:ext cx="257664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7 ∙ 2 + 3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4223657" y="4191731"/>
            <a:ext cx="142979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14 + 6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664161" y="4191731"/>
            <a:ext cx="117415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20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647013" y="4785084"/>
            <a:ext cx="257664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(7 + 3)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4223656" y="4785084"/>
            <a:ext cx="142979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10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664160" y="4785084"/>
            <a:ext cx="117415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20 см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80408" y="581506"/>
            <a:ext cx="10077449" cy="78693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436" y="1601814"/>
            <a:ext cx="3046783" cy="2305770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09 Таблиці множення на 6_9\№121 - Множення з числами 1 і 0\2025-04-23_1604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19" y="1490181"/>
            <a:ext cx="7509638" cy="48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6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2036" y="1239040"/>
            <a:ext cx="9270456" cy="9194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7030A0"/>
                </a:solidFill>
              </a:rPr>
              <a:t>Оціни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свою </a:t>
            </a:r>
            <a:r>
              <a:rPr lang="ru-RU" sz="2400" b="1" dirty="0" smtClean="0">
                <a:solidFill>
                  <a:srgbClr val="7030A0"/>
                </a:solidFill>
              </a:rPr>
              <a:t>діяльність </a:t>
            </a:r>
            <a:r>
              <a:rPr lang="ru-RU" sz="2400" dirty="0">
                <a:solidFill>
                  <a:srgbClr val="7030A0"/>
                </a:solidFill>
              </a:rPr>
              <a:t>на </a:t>
            </a:r>
            <a:r>
              <a:rPr lang="ru-RU" sz="2400" dirty="0" smtClean="0">
                <a:solidFill>
                  <a:srgbClr val="7030A0"/>
                </a:solidFill>
              </a:rPr>
              <a:t>уроці і </a:t>
            </a:r>
            <a:r>
              <a:rPr lang="ru-RU" sz="2400" dirty="0" smtClean="0">
                <a:solidFill>
                  <a:srgbClr val="7030A0"/>
                </a:solidFill>
              </a:rPr>
              <a:t>намалюй смайл на </a:t>
            </a:r>
            <a:r>
              <a:rPr lang="ru-RU" sz="2400" dirty="0" err="1" smtClean="0">
                <a:solidFill>
                  <a:srgbClr val="7030A0"/>
                </a:solidFill>
              </a:rPr>
              <a:t>потрібному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кольоровому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крузі</a:t>
            </a:r>
            <a:r>
              <a:rPr lang="ru-RU" sz="2400" dirty="0" smtClean="0">
                <a:solidFill>
                  <a:srgbClr val="7030A0"/>
                </a:solidFill>
              </a:rPr>
              <a:t>. Може бути </a:t>
            </a:r>
            <a:r>
              <a:rPr lang="ru-RU" sz="2400" dirty="0" err="1" smtClean="0">
                <a:solidFill>
                  <a:srgbClr val="7030A0"/>
                </a:solidFill>
              </a:rPr>
              <a:t>кілька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смайлів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7977" y="399824"/>
            <a:ext cx="10126966" cy="72008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Рефлексія. Вправа «Мішень»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27464" y="2058422"/>
            <a:ext cx="4517954" cy="447117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360855" y="2475832"/>
            <a:ext cx="3517271" cy="35550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86206" y="3009585"/>
            <a:ext cx="2466570" cy="24875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38712" y="3360672"/>
            <a:ext cx="1761557" cy="17853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89271" y="3726982"/>
            <a:ext cx="1060439" cy="105277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117977" y="3953723"/>
            <a:ext cx="3932999" cy="954107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Зрозумів/ла множення на 1 і 0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55347" y="2312546"/>
            <a:ext cx="3747022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Активна участь в обчисленні виразів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084944" y="2312547"/>
            <a:ext cx="4244674" cy="954107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Цікаво замінювати множення додавання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200704" y="4622847"/>
            <a:ext cx="5128914" cy="5232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Швидке розв’язування задачі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701007" y="3560427"/>
            <a:ext cx="5128914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Легке знаходження периметру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7436" y="545821"/>
            <a:ext cx="9958054" cy="7864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43472" y="1761971"/>
            <a:ext cx="3669204" cy="337113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— </a:t>
            </a:r>
            <a:r>
              <a:rPr lang="ru-RU" sz="3200" b="1" dirty="0" err="1">
                <a:solidFill>
                  <a:srgbClr val="7030A0"/>
                </a:solidFill>
              </a:rPr>
              <a:t>Настрій</a:t>
            </a:r>
            <a:r>
              <a:rPr lang="ru-RU" sz="3200" b="1" dirty="0">
                <a:solidFill>
                  <a:srgbClr val="7030A0"/>
                </a:solidFill>
              </a:rPr>
              <a:t>?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   - Супер!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— </a:t>
            </a:r>
            <a:r>
              <a:rPr lang="ru-RU" sz="3200" b="1" dirty="0">
                <a:solidFill>
                  <a:srgbClr val="7030A0"/>
                </a:solidFill>
              </a:rPr>
              <a:t>Погода?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   - </a:t>
            </a:r>
            <a:r>
              <a:rPr lang="ru-RU" sz="3200" b="1" dirty="0" err="1" smtClean="0">
                <a:solidFill>
                  <a:srgbClr val="7030A0"/>
                </a:solidFill>
              </a:rPr>
              <a:t>Клас</a:t>
            </a:r>
            <a:r>
              <a:rPr lang="ru-RU" sz="3200" b="1" dirty="0" smtClean="0">
                <a:solidFill>
                  <a:srgbClr val="7030A0"/>
                </a:solidFill>
              </a:rPr>
              <a:t>!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— </a:t>
            </a:r>
            <a:r>
              <a:rPr lang="ru-RU" sz="3200" b="1" dirty="0">
                <a:solidFill>
                  <a:srgbClr val="7030A0"/>
                </a:solidFill>
              </a:rPr>
              <a:t>До </a:t>
            </a:r>
            <a:r>
              <a:rPr lang="ru-RU" sz="3200" b="1" dirty="0" err="1" smtClean="0">
                <a:solidFill>
                  <a:srgbClr val="7030A0"/>
                </a:solidFill>
              </a:rPr>
              <a:t>роботи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всі</a:t>
            </a:r>
            <a:r>
              <a:rPr lang="ru-RU" sz="3200" b="1" dirty="0" smtClean="0">
                <a:solidFill>
                  <a:srgbClr val="7030A0"/>
                </a:solidFill>
              </a:rPr>
              <a:t>! 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  - </a:t>
            </a:r>
            <a:r>
              <a:rPr lang="ru-RU" sz="3200" b="1" dirty="0" err="1" smtClean="0">
                <a:solidFill>
                  <a:srgbClr val="7030A0"/>
                </a:solidFill>
              </a:rPr>
              <a:t>Гаразд</a:t>
            </a:r>
            <a:r>
              <a:rPr lang="ru-RU" sz="3200" b="1" dirty="0">
                <a:solidFill>
                  <a:srgbClr val="7030A0"/>
                </a:solidFill>
              </a:rPr>
              <a:t>!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93214" y="1572675"/>
            <a:ext cx="5541485" cy="447117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3200" b="1" u="sng" dirty="0" err="1" smtClean="0">
                <a:solidFill>
                  <a:srgbClr val="7030A0"/>
                </a:solidFill>
              </a:rPr>
              <a:t>Влучи</a:t>
            </a:r>
            <a:r>
              <a:rPr lang="uk-UA" sz="3200" b="1" u="sng" dirty="0" smtClean="0">
                <a:solidFill>
                  <a:srgbClr val="7030A0"/>
                </a:solidFill>
              </a:rPr>
              <a:t> </a:t>
            </a:r>
            <a:r>
              <a:rPr lang="uk-UA" sz="3200" b="1" u="sng" dirty="0">
                <a:solidFill>
                  <a:srgbClr val="7030A0"/>
                </a:solidFill>
              </a:rPr>
              <a:t>у мішень. </a:t>
            </a:r>
            <a:endParaRPr lang="uk-UA" sz="3200" b="1" u="sng" dirty="0" smtClean="0">
              <a:solidFill>
                <a:srgbClr val="7030A0"/>
              </a:solidFill>
            </a:endParaRPr>
          </a:p>
          <a:p>
            <a:pPr lvl="0"/>
            <a:r>
              <a:rPr lang="uk-UA" sz="3200" b="1" dirty="0" smtClean="0">
                <a:solidFill>
                  <a:srgbClr val="7030A0"/>
                </a:solidFill>
              </a:rPr>
              <a:t>Намалюй </a:t>
            </a:r>
            <a:r>
              <a:rPr lang="uk-UA" sz="3200" b="1" dirty="0" smtClean="0">
                <a:solidFill>
                  <a:srgbClr val="7030A0"/>
                </a:solidFill>
              </a:rPr>
              <a:t>п’ять кругів і один із них</a:t>
            </a:r>
            <a:r>
              <a:rPr lang="uk-UA" sz="3200" b="1" dirty="0">
                <a:solidFill>
                  <a:srgbClr val="7030A0"/>
                </a:solidFill>
              </a:rPr>
              <a:t>, який тобі найбільше </a:t>
            </a:r>
            <a:r>
              <a:rPr lang="uk-UA" sz="3200" b="1" dirty="0" smtClean="0">
                <a:solidFill>
                  <a:srgbClr val="7030A0"/>
                </a:solidFill>
              </a:rPr>
              <a:t>сподобався, </a:t>
            </a:r>
            <a:r>
              <a:rPr lang="uk-UA" sz="3200" b="1" dirty="0" smtClean="0">
                <a:solidFill>
                  <a:srgbClr val="7030A0"/>
                </a:solidFill>
              </a:rPr>
              <a:t>розфарбуй обраним кольором. </a:t>
            </a:r>
            <a:r>
              <a:rPr lang="uk-UA" sz="3200" b="1" dirty="0">
                <a:solidFill>
                  <a:srgbClr val="7030A0"/>
                </a:solidFill>
              </a:rPr>
              <a:t>Я впевнена, що цей колір принесе </a:t>
            </a:r>
            <a:r>
              <a:rPr lang="uk-UA" sz="3200" b="1" dirty="0" smtClean="0">
                <a:solidFill>
                  <a:srgbClr val="7030A0"/>
                </a:solidFill>
              </a:rPr>
              <a:t>тобі </a:t>
            </a:r>
            <a:r>
              <a:rPr lang="uk-UA" sz="3200" b="1" dirty="0">
                <a:solidFill>
                  <a:srgbClr val="7030A0"/>
                </a:solidFill>
              </a:rPr>
              <a:t>удачу на сьогоднішньому </a:t>
            </a:r>
            <a:r>
              <a:rPr lang="uk-UA" sz="3200" b="1" dirty="0" err="1">
                <a:solidFill>
                  <a:srgbClr val="7030A0"/>
                </a:solidFill>
              </a:rPr>
              <a:t>уроці</a:t>
            </a:r>
            <a:r>
              <a:rPr lang="uk-UA" sz="3200" b="1" dirty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66903" y="1572674"/>
            <a:ext cx="4517954" cy="4471171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000294" y="1990084"/>
            <a:ext cx="3517271" cy="35550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25645" y="2523837"/>
            <a:ext cx="2466570" cy="24875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78151" y="2874924"/>
            <a:ext cx="1761557" cy="17853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228710" y="3241234"/>
            <a:ext cx="1060439" cy="105277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8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24035285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5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328056" y="592500"/>
            <a:ext cx="9808029" cy="8339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449049" y="1557107"/>
            <a:ext cx="237183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2 ∙ 6 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2628B2E-C9B3-4D02-AB4A-0F265EA54F93}"/>
              </a:ext>
            </a:extLst>
          </p:cNvPr>
          <p:cNvSpPr txBox="1"/>
          <p:nvPr/>
        </p:nvSpPr>
        <p:spPr>
          <a:xfrm>
            <a:off x="1449049" y="2369108"/>
            <a:ext cx="237183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8 ∙ 4 =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C20F188-4D0C-4861-A3DC-EAA3D6535686}"/>
              </a:ext>
            </a:extLst>
          </p:cNvPr>
          <p:cNvSpPr txBox="1"/>
          <p:nvPr/>
        </p:nvSpPr>
        <p:spPr>
          <a:xfrm>
            <a:off x="1449049" y="3200105"/>
            <a:ext cx="237183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4 ∙ 4 =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0898F93-6549-42B7-8524-EAE56EA3A06C}"/>
              </a:ext>
            </a:extLst>
          </p:cNvPr>
          <p:cNvSpPr txBox="1"/>
          <p:nvPr/>
        </p:nvSpPr>
        <p:spPr>
          <a:xfrm>
            <a:off x="4616137" y="1557107"/>
            <a:ext cx="221147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8 ∙ 3 =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4701BCE-7592-4C53-8170-B3095264A720}"/>
              </a:ext>
            </a:extLst>
          </p:cNvPr>
          <p:cNvSpPr txBox="1"/>
          <p:nvPr/>
        </p:nvSpPr>
        <p:spPr>
          <a:xfrm>
            <a:off x="4583901" y="2369108"/>
            <a:ext cx="221147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7 ∙ 3 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444E139-FB89-4F50-B744-56ECE6593F85}"/>
              </a:ext>
            </a:extLst>
          </p:cNvPr>
          <p:cNvSpPr txBox="1"/>
          <p:nvPr/>
        </p:nvSpPr>
        <p:spPr>
          <a:xfrm>
            <a:off x="4583900" y="3200105"/>
            <a:ext cx="221147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6 ∙ 3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982469" y="1557107"/>
            <a:ext cx="8728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982469" y="2369108"/>
            <a:ext cx="8728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982468" y="3197932"/>
            <a:ext cx="8728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6056474" y="1557106"/>
            <a:ext cx="8728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6027539" y="2390918"/>
            <a:ext cx="8728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21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6056473" y="3200105"/>
            <a:ext cx="8728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586386" y="1557108"/>
            <a:ext cx="237183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24 : 4 </a:t>
            </a:r>
            <a:r>
              <a:rPr lang="uk-UA" sz="4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2628B2E-C9B3-4D02-AB4A-0F265EA54F93}"/>
              </a:ext>
            </a:extLst>
          </p:cNvPr>
          <p:cNvSpPr txBox="1"/>
          <p:nvPr/>
        </p:nvSpPr>
        <p:spPr>
          <a:xfrm>
            <a:off x="7586386" y="2369109"/>
            <a:ext cx="237183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18 : 2 </a:t>
            </a:r>
            <a:r>
              <a:rPr lang="uk-UA" sz="4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C20F188-4D0C-4861-A3DC-EAA3D6535686}"/>
              </a:ext>
            </a:extLst>
          </p:cNvPr>
          <p:cNvSpPr txBox="1"/>
          <p:nvPr/>
        </p:nvSpPr>
        <p:spPr>
          <a:xfrm>
            <a:off x="7586386" y="3200106"/>
            <a:ext cx="237183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35 : 5 </a:t>
            </a:r>
            <a:r>
              <a:rPr lang="uk-UA" sz="4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279952" y="1557107"/>
            <a:ext cx="8728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251017" y="2390919"/>
            <a:ext cx="8728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9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279951" y="3200106"/>
            <a:ext cx="8728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C20F188-4D0C-4861-A3DC-EAA3D6535686}"/>
              </a:ext>
            </a:extLst>
          </p:cNvPr>
          <p:cNvSpPr txBox="1"/>
          <p:nvPr/>
        </p:nvSpPr>
        <p:spPr>
          <a:xfrm>
            <a:off x="1414640" y="4060391"/>
            <a:ext cx="237183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5 </a:t>
            </a:r>
            <a:r>
              <a:rPr lang="uk-UA" sz="4000" b="1" dirty="0">
                <a:solidFill>
                  <a:schemeClr val="bg1"/>
                </a:solidFill>
              </a:rPr>
              <a:t>∙ </a:t>
            </a:r>
            <a:r>
              <a:rPr lang="uk-UA" sz="4000" b="1" dirty="0" smtClean="0">
                <a:solidFill>
                  <a:schemeClr val="bg1"/>
                </a:solidFill>
              </a:rPr>
              <a:t>5 </a:t>
            </a:r>
            <a:r>
              <a:rPr lang="uk-UA" sz="4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444E139-FB89-4F50-B744-56ECE6593F85}"/>
              </a:ext>
            </a:extLst>
          </p:cNvPr>
          <p:cNvSpPr txBox="1"/>
          <p:nvPr/>
        </p:nvSpPr>
        <p:spPr>
          <a:xfrm>
            <a:off x="4549491" y="4060391"/>
            <a:ext cx="221147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6 </a:t>
            </a:r>
            <a:r>
              <a:rPr lang="uk-UA" sz="4000" b="1" dirty="0">
                <a:solidFill>
                  <a:schemeClr val="bg1"/>
                </a:solidFill>
              </a:rPr>
              <a:t>∙ </a:t>
            </a:r>
            <a:r>
              <a:rPr lang="uk-UA" sz="4000" b="1" dirty="0" smtClean="0">
                <a:solidFill>
                  <a:schemeClr val="bg1"/>
                </a:solidFill>
              </a:rPr>
              <a:t>6 </a:t>
            </a:r>
            <a:r>
              <a:rPr lang="uk-UA" sz="4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948059" y="4058218"/>
            <a:ext cx="8728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6022064" y="4060391"/>
            <a:ext cx="8728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C20F188-4D0C-4861-A3DC-EAA3D6535686}"/>
              </a:ext>
            </a:extLst>
          </p:cNvPr>
          <p:cNvSpPr txBox="1"/>
          <p:nvPr/>
        </p:nvSpPr>
        <p:spPr>
          <a:xfrm>
            <a:off x="7551977" y="4060392"/>
            <a:ext cx="237183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49 : 7 </a:t>
            </a:r>
            <a:r>
              <a:rPr lang="uk-UA" sz="4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245542" y="4060392"/>
            <a:ext cx="8728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7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60" grpId="0" animBg="1"/>
      <p:bldP spid="61" grpId="0" animBg="1"/>
      <p:bldP spid="65" grpId="0" animBg="1"/>
      <p:bldP spid="66" grpId="0" animBg="1"/>
      <p:bldP spid="67" grpId="0" animBg="1"/>
      <p:bldP spid="70" grpId="0" animBg="1"/>
      <p:bldP spid="71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Повторення множення і ділення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6230" y="-634745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63435" y="-628444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77831" y="-66568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807272" y="1590525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900266" y="-634745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124748" y="-695770"/>
            <a:ext cx="455016" cy="56766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55875" y="3043342"/>
            <a:ext cx="70423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9   18   27   36   48   </a:t>
            </a:r>
            <a:r>
              <a:rPr lang="uk-UA" sz="3200" b="1" dirty="0">
                <a:solidFill>
                  <a:schemeClr val="bg1"/>
                </a:solidFill>
              </a:rPr>
              <a:t>54   63   </a:t>
            </a:r>
            <a:r>
              <a:rPr lang="uk-UA" sz="3200" b="1" dirty="0" smtClean="0">
                <a:solidFill>
                  <a:schemeClr val="bg1"/>
                </a:solidFill>
              </a:rPr>
              <a:t>75   </a:t>
            </a:r>
            <a:r>
              <a:rPr lang="uk-UA" sz="3200" b="1" dirty="0">
                <a:solidFill>
                  <a:schemeClr val="bg1"/>
                </a:solidFill>
              </a:rPr>
              <a:t>81   </a:t>
            </a:r>
            <a:r>
              <a:rPr lang="uk-UA" sz="3200" b="1" dirty="0" smtClean="0">
                <a:solidFill>
                  <a:schemeClr val="bg1"/>
                </a:solidFill>
              </a:rPr>
              <a:t>90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00426" y="2057400"/>
            <a:ext cx="6039860" cy="4898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Знайди закономірність </a:t>
            </a:r>
            <a:r>
              <a:rPr lang="uk-UA" sz="2400" b="1" dirty="0" smtClean="0">
                <a:solidFill>
                  <a:schemeClr val="bg1"/>
                </a:solidFill>
              </a:rPr>
              <a:t>і закінчи рядки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78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98" y="1330934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80623" y="3997726"/>
            <a:ext cx="70176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80  </a:t>
            </a:r>
            <a:r>
              <a:rPr lang="uk-UA" sz="3200" b="1" dirty="0">
                <a:solidFill>
                  <a:schemeClr val="bg1"/>
                </a:solidFill>
              </a:rPr>
              <a:t>72  64   </a:t>
            </a:r>
            <a:r>
              <a:rPr lang="uk-UA" sz="3200" b="1" dirty="0" smtClean="0">
                <a:solidFill>
                  <a:schemeClr val="bg1"/>
                </a:solidFill>
              </a:rPr>
              <a:t>52   </a:t>
            </a:r>
            <a:r>
              <a:rPr lang="uk-UA" sz="3200" b="1" dirty="0">
                <a:solidFill>
                  <a:schemeClr val="bg1"/>
                </a:solidFill>
              </a:rPr>
              <a:t>48   40   32   24   </a:t>
            </a:r>
            <a:r>
              <a:rPr lang="uk-UA" sz="3200" b="1" dirty="0" smtClean="0">
                <a:solidFill>
                  <a:schemeClr val="bg1"/>
                </a:solidFill>
              </a:rPr>
              <a:t>17   </a:t>
            </a:r>
            <a:r>
              <a:rPr lang="uk-UA" sz="3200" b="1" dirty="0" smtClean="0">
                <a:solidFill>
                  <a:schemeClr val="bg1"/>
                </a:solidFill>
              </a:rPr>
              <a:t>8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55876" y="5596324"/>
            <a:ext cx="2302272" cy="584775"/>
          </a:xfrm>
          <a:prstGeom prst="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9 ∙ 7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915662" y="5610227"/>
            <a:ext cx="2271167" cy="584775"/>
          </a:xfrm>
          <a:prstGeom prst="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 ∙ 4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52256" y="1590526"/>
            <a:ext cx="455016" cy="567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60672" y="4775940"/>
            <a:ext cx="7527414" cy="6183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Обчисли добуток  </a:t>
            </a:r>
            <a:r>
              <a:rPr lang="uk-UA" sz="2800" b="1" dirty="0">
                <a:solidFill>
                  <a:schemeClr val="bg1"/>
                </a:solidFill>
              </a:rPr>
              <a:t>та склади </a:t>
            </a:r>
            <a:r>
              <a:rPr lang="uk-UA" sz="2800" b="1" dirty="0" smtClean="0">
                <a:solidFill>
                  <a:schemeClr val="bg1"/>
                </a:solidFill>
              </a:rPr>
              <a:t>частки та добуток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7" name="Picture 2" descr="cartoon giraffe holding pencil">
            <a:extLst>
              <a:ext uri="{FF2B5EF4-FFF2-40B4-BE49-F238E27FC236}">
                <a16:creationId xmlns:a16="http://schemas.microsoft.com/office/drawing/2014/main" xmlns="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10047636" y="1355143"/>
            <a:ext cx="1742248" cy="308908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021101" y="5580929"/>
            <a:ext cx="739076" cy="584775"/>
          </a:xfrm>
          <a:prstGeom prst="rect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389480" y="5610227"/>
            <a:ext cx="679976" cy="584775"/>
          </a:xfrm>
          <a:prstGeom prst="rect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348164" y="5596323"/>
            <a:ext cx="2271167" cy="584775"/>
          </a:xfrm>
          <a:prstGeom prst="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 ∙ 6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8797249" y="5610227"/>
            <a:ext cx="680567" cy="584775"/>
          </a:xfrm>
          <a:prstGeom prst="rect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30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3250818" y="3103175"/>
            <a:ext cx="369538" cy="5193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220984" y="2510841"/>
            <a:ext cx="6864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45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5277359" y="3150045"/>
            <a:ext cx="369538" cy="5193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416965" y="3426632"/>
            <a:ext cx="6864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56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2575408" y="4029420"/>
            <a:ext cx="369538" cy="5193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929728" y="3437518"/>
            <a:ext cx="6864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16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6088171" y="4040306"/>
            <a:ext cx="369538" cy="5193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213843" y="2510841"/>
            <a:ext cx="6864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72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45" grpId="0" animBg="1"/>
      <p:bldP spid="33" grpId="0" animBg="1"/>
      <p:bldP spid="35" grpId="0" animBg="1"/>
      <p:bldP spid="46" grpId="0" animBg="1"/>
      <p:bldP spid="32" grpId="0" animBg="1"/>
      <p:bldP spid="51" grpId="0" animBg="1"/>
      <p:bldP spid="53" grpId="0" animBg="1"/>
      <p:bldP spid="55" grpId="0" animBg="1"/>
      <p:bldP spid="38" grpId="0" animBg="1"/>
      <p:bldP spid="40" grpId="0" animBg="1"/>
      <p:bldP spid="42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57130" y="494529"/>
            <a:ext cx="9960808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Заміни множення додаванням. Обчисли.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17" y="2649052"/>
            <a:ext cx="2005821" cy="3394468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561E0420-8138-4B5B-8689-229A4C859D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52926" y="1584589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FA14CF5B-1C75-4E02-B0F2-A74113175B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7121" y="2420682"/>
            <a:ext cx="394062" cy="35505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C61A8CAC-E529-46DB-B52E-D0D385004A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2227" y="1686950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E7862467-A373-4699-82C1-9BC31D69AB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34202" y="2456523"/>
            <a:ext cx="394062" cy="35505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567930" y="1661977"/>
            <a:ext cx="394062" cy="355057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2EF4A7EA-C06C-43CE-85E1-724A06F30B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400073" y="1739539"/>
            <a:ext cx="440143" cy="28893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53275" y="1739655"/>
            <a:ext cx="440143" cy="28893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2B0327F1-AAB8-4BDD-B7F1-89A465B88D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07510" y="4541498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DFE0068D-555B-4673-89D2-0D0770580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9709" y="2314379"/>
            <a:ext cx="455016" cy="567661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:a16="http://schemas.microsoft.com/office/drawing/2014/main" xmlns="" id="{D9A0B433-BAA8-4B91-8359-288F6FC82B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866947" y="3058352"/>
            <a:ext cx="455016" cy="567661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:a16="http://schemas.microsoft.com/office/drawing/2014/main" xmlns="" id="{EF7F6BF3-5764-4344-BF8E-04858C14A0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63502" y="1739655"/>
            <a:ext cx="440143" cy="288932"/>
          </a:xfrm>
          <a:prstGeom prst="rect">
            <a:avLst/>
          </a:prstGeom>
        </p:spPr>
      </p:pic>
      <p:pic>
        <p:nvPicPr>
          <p:cNvPr id="200" name="Рисунок 199">
            <a:extLst>
              <a:ext uri="{FF2B5EF4-FFF2-40B4-BE49-F238E27FC236}">
                <a16:creationId xmlns:a16="http://schemas.microsoft.com/office/drawing/2014/main" xmlns="" id="{38006EE0-3861-460D-B362-26EE7A3888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01103" y="3800397"/>
            <a:ext cx="455016" cy="567661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:a16="http://schemas.microsoft.com/office/drawing/2014/main" xmlns="" id="{D2956F36-674D-41D7-9945-AD83FA0A6B9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54524" y="3787957"/>
            <a:ext cx="452207" cy="564157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A90CFD75-EFBD-4971-9247-FFA39505B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084662" y="4553617"/>
            <a:ext cx="455016" cy="56766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7ACEE5CB-FF63-46EF-B200-B3E4AB48F2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634545" y="3790537"/>
            <a:ext cx="455016" cy="567661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:a16="http://schemas.microsoft.com/office/drawing/2014/main" xmlns="" id="{42EC131F-BA1A-4C19-84D4-0CE222E2EF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8993" y="2438823"/>
            <a:ext cx="394062" cy="403674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:a16="http://schemas.microsoft.com/office/drawing/2014/main" xmlns="" id="{1C2AC448-A3F5-4E7F-8CD0-30AE4A385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5841" y="1682285"/>
            <a:ext cx="394062" cy="403674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:a16="http://schemas.microsoft.com/office/drawing/2014/main" xmlns="" id="{5114096C-1B6D-4A71-8327-B4C8851CA9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2052" y="3123484"/>
            <a:ext cx="394062" cy="40367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4C8462B5-13C5-4022-82D5-46CAD63C27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39958" y="2365221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2494BB9E-AF76-4036-9214-EAF8E90FC5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236112" y="3056778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968DA78F-B44D-4B38-970C-A2B7DEA5E4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45457" y="4690378"/>
            <a:ext cx="440143" cy="28893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17753D4F-2AF1-400D-B05C-B6338DF7D4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384611" y="4705782"/>
            <a:ext cx="440143" cy="288932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609D5C46-C2D9-4EE5-831E-654609642D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394344" y="5460848"/>
            <a:ext cx="440143" cy="28893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C2B68B32-0EE8-40FB-AA8F-25DA4C4109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11091" y="2371469"/>
            <a:ext cx="420821" cy="534599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63D4A67D-0850-4CAB-B27B-DDFE7F6830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873646" y="2373361"/>
            <a:ext cx="420821" cy="534599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57257A88-CEB1-4BAD-AFAF-A171E6F214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015824" y="2384411"/>
            <a:ext cx="420821" cy="53459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B1595D83-6E5E-439B-8E8D-C7ED0DC369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52987" y="2350223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727F94B3-73A4-4376-9FFC-B4D9F947E4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88587" y="3975058"/>
            <a:ext cx="440143" cy="28893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D31B3C65-187E-48DE-85F7-8A4BB045C2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29054" y="4693915"/>
            <a:ext cx="440143" cy="288932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0A79417-89BE-47D9-8F70-95C25D89A1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32574" y="3216062"/>
            <a:ext cx="440143" cy="28893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3441740-813C-4798-B09F-1C74161D01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44830" y="2516348"/>
            <a:ext cx="440143" cy="28893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BA69BA13-290C-494C-B875-202547E8D4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83395" y="5460848"/>
            <a:ext cx="440143" cy="28893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19123B4F-BEF5-44A2-9822-BA8476316F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73348" y="4547481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3E63481B-3BBE-4B9A-9676-31E98F0533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66911" y="4547479"/>
            <a:ext cx="455016" cy="5676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BEFF7CF8-FEB1-42A5-880C-CD85161492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5657" y="3805655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C94AD9D-B324-4730-A6C7-85313BD38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523337" y="3809937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A0942A8F-32DE-41D9-B271-3E2A627256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38071" y="4546138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04DFBBA9-6387-41EC-AE38-08377C4BA9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27587" y="4547478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CEB89404-9890-44EF-93B9-CFB198DE0F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0962" y="3150402"/>
            <a:ext cx="394062" cy="355057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8428D3A0-3C47-4AFA-A4E1-600C80CDF1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31781" y="3140435"/>
            <a:ext cx="394062" cy="355057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9E61435F-2C0A-486D-998E-9169D4B664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63502" y="5465966"/>
            <a:ext cx="440143" cy="28893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9DBC323E-AB26-4554-8EC1-BE19D4EFE7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79309" y="3231842"/>
            <a:ext cx="440143" cy="288932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FF195BBE-D4B8-4654-829F-35B525608371}"/>
              </a:ext>
            </a:extLst>
          </p:cNvPr>
          <p:cNvGrpSpPr/>
          <p:nvPr/>
        </p:nvGrpSpPr>
        <p:grpSpPr>
          <a:xfrm>
            <a:off x="654401" y="1589598"/>
            <a:ext cx="796861" cy="578354"/>
            <a:chOff x="654401" y="2340712"/>
            <a:chExt cx="796861" cy="578354"/>
          </a:xfrm>
        </p:grpSpPr>
        <p:pic>
          <p:nvPicPr>
            <p:cNvPr id="180" name="Рисунок 179">
              <a:extLst>
                <a:ext uri="{FF2B5EF4-FFF2-40B4-BE49-F238E27FC236}">
                  <a16:creationId xmlns:a16="http://schemas.microsoft.com/office/drawing/2014/main" xmlns="" id="{3BDA5E99-4FCD-4DFE-B61F-DD239E3B2D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54401" y="2351405"/>
              <a:ext cx="455016" cy="567661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xmlns="" id="{A163091B-5EF5-4F4F-B6E5-0E8B8A3D9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96246" y="2340712"/>
              <a:ext cx="455016" cy="567661"/>
            </a:xfrm>
            <a:prstGeom prst="rect">
              <a:avLst/>
            </a:prstGeom>
          </p:spPr>
        </p:pic>
      </p:grp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AD2D29F6-B4CE-4FB4-9916-CDD60EBCFC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698006" y="1584589"/>
            <a:ext cx="455016" cy="567661"/>
          </a:xfrm>
          <a:prstGeom prst="rect">
            <a:avLst/>
          </a:prstGeom>
        </p:spPr>
      </p:pic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xmlns="" id="{30535E01-8E98-4CA7-AB33-0AAB6FBDB3A8}"/>
              </a:ext>
            </a:extLst>
          </p:cNvPr>
          <p:cNvGrpSpPr/>
          <p:nvPr/>
        </p:nvGrpSpPr>
        <p:grpSpPr>
          <a:xfrm>
            <a:off x="2522142" y="1589598"/>
            <a:ext cx="796861" cy="578354"/>
            <a:chOff x="654401" y="2340712"/>
            <a:chExt cx="796861" cy="578354"/>
          </a:xfrm>
        </p:grpSpPr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1349D37A-C1C7-40E9-94DB-4E4B068CF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54401" y="2351405"/>
              <a:ext cx="455016" cy="567661"/>
            </a:xfrm>
            <a:prstGeom prst="rect">
              <a:avLst/>
            </a:prstGeom>
          </p:spPr>
        </p:pic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xmlns="" id="{9B153203-5934-4ACB-91E1-0F36F3B9B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96246" y="2340712"/>
              <a:ext cx="455016" cy="567661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xmlns="" id="{F194B334-B6CD-4B91-BEEA-C1DF1171A7F9}"/>
              </a:ext>
            </a:extLst>
          </p:cNvPr>
          <p:cNvGrpSpPr/>
          <p:nvPr/>
        </p:nvGrpSpPr>
        <p:grpSpPr>
          <a:xfrm>
            <a:off x="3638551" y="1576632"/>
            <a:ext cx="796861" cy="578354"/>
            <a:chOff x="654401" y="2340712"/>
            <a:chExt cx="796861" cy="578354"/>
          </a:xfrm>
        </p:grpSpPr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xmlns="" id="{1C084499-9A9B-4C1E-B651-30D97F02D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54401" y="2351405"/>
              <a:ext cx="455016" cy="567661"/>
            </a:xfrm>
            <a:prstGeom prst="rect">
              <a:avLst/>
            </a:prstGeom>
          </p:spPr>
        </p:pic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xmlns="" id="{CCA66B19-6EF6-488D-B540-022296506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96246" y="2340712"/>
              <a:ext cx="455016" cy="567661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xmlns="" id="{3EFDAE23-EA31-46DD-9414-9B3B9B86A432}"/>
              </a:ext>
            </a:extLst>
          </p:cNvPr>
          <p:cNvGrpSpPr/>
          <p:nvPr/>
        </p:nvGrpSpPr>
        <p:grpSpPr>
          <a:xfrm>
            <a:off x="4769626" y="1589598"/>
            <a:ext cx="796861" cy="578354"/>
            <a:chOff x="654401" y="2340712"/>
            <a:chExt cx="796861" cy="578354"/>
          </a:xfrm>
        </p:grpSpPr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xmlns="" id="{C6D34978-6182-4C0C-8873-DD834CB48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54401" y="2351405"/>
              <a:ext cx="455016" cy="567661"/>
            </a:xfrm>
            <a:prstGeom prst="rect">
              <a:avLst/>
            </a:prstGeom>
          </p:spPr>
        </p:pic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xmlns="" id="{B2CE0573-E56B-465D-A443-FFDD6E953B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96246" y="2340712"/>
              <a:ext cx="455016" cy="567661"/>
            </a:xfrm>
            <a:prstGeom prst="rect">
              <a:avLst/>
            </a:prstGeom>
          </p:spPr>
        </p:pic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xmlns="" id="{1313DCB7-514A-4C88-A8F6-1D00167F8B5C}"/>
              </a:ext>
            </a:extLst>
          </p:cNvPr>
          <p:cNvGrpSpPr/>
          <p:nvPr/>
        </p:nvGrpSpPr>
        <p:grpSpPr>
          <a:xfrm>
            <a:off x="5886443" y="1576632"/>
            <a:ext cx="796861" cy="578354"/>
            <a:chOff x="654401" y="2340712"/>
            <a:chExt cx="796861" cy="578354"/>
          </a:xfrm>
        </p:grpSpPr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xmlns="" id="{84E6CBB0-2B48-40A0-8B2E-A78DC4D1F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54401" y="2351405"/>
              <a:ext cx="455016" cy="567661"/>
            </a:xfrm>
            <a:prstGeom prst="rect">
              <a:avLst/>
            </a:prstGeom>
          </p:spPr>
        </p:pic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xmlns="" id="{E7E54596-44BF-421E-B1C8-3D6C6B9F2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96246" y="2340712"/>
              <a:ext cx="455016" cy="567661"/>
            </a:xfrm>
            <a:prstGeom prst="rect">
              <a:avLst/>
            </a:prstGeom>
          </p:spPr>
        </p:pic>
      </p:grp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E6FE12E1-0AAA-46D9-A7BC-20ACA0E5AC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65271" y="1589865"/>
            <a:ext cx="455016" cy="56766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D0880D9B-22F6-49C1-939E-30A11C0EE6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41929" y="2350223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BBDAD0B1-DE51-43FC-A6B4-AF077A9CC8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84973" y="2350222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9B13B0E5-0206-4BBA-A938-15B7CF4EC0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677247" y="4546138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DC5EFA3A-CD56-4D96-8D42-A7893A90C5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57299" y="2355247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498FF51F-D102-49A4-8701-FA7B2A9AFB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35341" y="3056130"/>
            <a:ext cx="455016" cy="567661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CFF9358F-9DFC-4BC7-AFDE-3F238CB647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18784" y="3056129"/>
            <a:ext cx="455016" cy="56766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5BE1189E-D670-40C1-8E03-07F7B8D602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60301" y="3054344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8505DF16-5ED4-4933-A42B-DAC31D19A9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05747" y="3056129"/>
            <a:ext cx="455016" cy="56766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6107022C-A4E5-4B29-B016-C2FDEC4DC3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97568" y="3056129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70EE115B-9CB1-4AAD-B094-B5BD19A2FC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35237" y="3064832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BA8D04D6-9D90-4945-AB4C-37B46B9C1C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18680" y="3066301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7E1F8565-A854-4FEE-B68F-CFD7CC9DA1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7695" y="3056128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F7DED80C-9CA9-4807-AA57-44D9EDA32E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31218" y="3056127"/>
            <a:ext cx="455016" cy="56766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DFA7029B-2F3C-46AB-84AD-25B475F7EE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8258" y="3887648"/>
            <a:ext cx="394062" cy="403674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10D1A51E-E1C1-4104-B68E-079326C7A8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7310" y="4622365"/>
            <a:ext cx="394062" cy="403674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06F62991-6C2C-4D49-906B-3550027448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50803" y="3800397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34A2DBC8-CD2E-46C7-865E-E5839EB5F5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3189" y="3908933"/>
            <a:ext cx="394062" cy="355057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EDD3D86D-4640-43C3-918D-DDEB45BD78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42742" y="3896232"/>
            <a:ext cx="394062" cy="355057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CA8332F9-4CC2-41BB-BC00-005522D873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5335" y="5380104"/>
            <a:ext cx="394062" cy="355057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5406A85C-D5B5-427B-A43C-A7EC839EE1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574773" y="5381322"/>
            <a:ext cx="394062" cy="355057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1620CA83-5718-420B-A210-A2A88B0D44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43320" y="4653782"/>
            <a:ext cx="394062" cy="355057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3F193F2D-E8E5-406B-B006-F6583C54323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551875" y="4617431"/>
            <a:ext cx="394062" cy="355057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1E8645D6-1D98-443E-8A25-F17418FF76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6497" y="3774521"/>
            <a:ext cx="452207" cy="564157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xmlns="" id="{0AB37C62-96D8-418E-8A5C-F9B02CD42F6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64571" y="3775846"/>
            <a:ext cx="452207" cy="564157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:a16="http://schemas.microsoft.com/office/drawing/2014/main" xmlns="" id="{4B0C5418-6DBD-4847-B932-31A435C475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107446" y="3774521"/>
            <a:ext cx="452207" cy="564157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17C7671D-6F59-49D6-91D5-0048A1B119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462830" y="3774521"/>
            <a:ext cx="452207" cy="564157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:a16="http://schemas.microsoft.com/office/drawing/2014/main" xmlns="" id="{F41ACC09-4BF4-44A2-B00D-2B31678651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289579" y="4521686"/>
            <a:ext cx="452207" cy="564157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5AE9895A-A9A0-489A-BAF8-A998D13C14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681307" y="4511327"/>
            <a:ext cx="452207" cy="564157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xmlns="" id="{1E556BEC-74D5-4D66-9466-267BC5A85B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9216" y="4547477"/>
            <a:ext cx="455016" cy="567661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6FBF266E-F35A-4D91-9787-A97612A063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72622" y="4550613"/>
            <a:ext cx="455016" cy="567661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:a16="http://schemas.microsoft.com/office/drawing/2014/main" xmlns="" id="{B9C1A91C-7D16-4097-873D-B7D47C1E2B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89025" y="4548245"/>
            <a:ext cx="455016" cy="567661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FE237DBC-36C3-4805-B08D-72076CFA59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19402" y="4548033"/>
            <a:ext cx="455016" cy="567661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:a16="http://schemas.microsoft.com/office/drawing/2014/main" xmlns="" id="{FE6375DB-37A1-47BC-9665-A3E41D2657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48595" y="4548033"/>
            <a:ext cx="455016" cy="56766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13475889-22F7-499C-AF08-4AB83FDE215B}"/>
              </a:ext>
            </a:extLst>
          </p:cNvPr>
          <p:cNvGrpSpPr/>
          <p:nvPr/>
        </p:nvGrpSpPr>
        <p:grpSpPr>
          <a:xfrm>
            <a:off x="648301" y="5275094"/>
            <a:ext cx="751864" cy="577564"/>
            <a:chOff x="648301" y="6027992"/>
            <a:chExt cx="751864" cy="577564"/>
          </a:xfrm>
        </p:grpSpPr>
        <p:pic>
          <p:nvPicPr>
            <p:cNvPr id="191" name="Рисунок 190">
              <a:extLst>
                <a:ext uri="{FF2B5EF4-FFF2-40B4-BE49-F238E27FC236}">
                  <a16:creationId xmlns:a16="http://schemas.microsoft.com/office/drawing/2014/main" xmlns="" id="{AABF57E4-9811-4C37-98D1-4CF319297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48301" y="6037895"/>
              <a:ext cx="455016" cy="567661"/>
            </a:xfrm>
            <a:prstGeom prst="rect">
              <a:avLst/>
            </a:prstGeom>
          </p:spPr>
        </p:pic>
        <p:pic>
          <p:nvPicPr>
            <p:cNvPr id="193" name="Рисунок 192">
              <a:extLst>
                <a:ext uri="{FF2B5EF4-FFF2-40B4-BE49-F238E27FC236}">
                  <a16:creationId xmlns:a16="http://schemas.microsoft.com/office/drawing/2014/main" xmlns="" id="{07D3849F-EB5A-4816-9357-F88304631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947958" y="6027992"/>
              <a:ext cx="452207" cy="564157"/>
            </a:xfrm>
            <a:prstGeom prst="rect">
              <a:avLst/>
            </a:prstGeom>
          </p:spPr>
        </p:pic>
      </p:grpSp>
      <p:pic>
        <p:nvPicPr>
          <p:cNvPr id="194" name="Рисунок 193">
            <a:extLst>
              <a:ext uri="{FF2B5EF4-FFF2-40B4-BE49-F238E27FC236}">
                <a16:creationId xmlns:a16="http://schemas.microsoft.com/office/drawing/2014/main" xmlns="" id="{52F79BDF-AA6C-4CAC-B439-A445F5D476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14774" y="5264137"/>
            <a:ext cx="452207" cy="564157"/>
          </a:xfrm>
          <a:prstGeom prst="rect">
            <a:avLst/>
          </a:prstGeom>
        </p:spPr>
      </p:pic>
      <p:grpSp>
        <p:nvGrpSpPr>
          <p:cNvPr id="195" name="Группа 194">
            <a:extLst>
              <a:ext uri="{FF2B5EF4-FFF2-40B4-BE49-F238E27FC236}">
                <a16:creationId xmlns:a16="http://schemas.microsoft.com/office/drawing/2014/main" xmlns="" id="{6A278B39-1BB5-44B6-BFDE-D4D906AD8112}"/>
              </a:ext>
            </a:extLst>
          </p:cNvPr>
          <p:cNvGrpSpPr/>
          <p:nvPr/>
        </p:nvGrpSpPr>
        <p:grpSpPr>
          <a:xfrm>
            <a:off x="2515940" y="5284997"/>
            <a:ext cx="751864" cy="577564"/>
            <a:chOff x="648301" y="6027992"/>
            <a:chExt cx="751864" cy="577564"/>
          </a:xfrm>
        </p:grpSpPr>
        <p:pic>
          <p:nvPicPr>
            <p:cNvPr id="197" name="Рисунок 196">
              <a:extLst>
                <a:ext uri="{FF2B5EF4-FFF2-40B4-BE49-F238E27FC236}">
                  <a16:creationId xmlns:a16="http://schemas.microsoft.com/office/drawing/2014/main" xmlns="" id="{52996E1F-5BAB-4DB4-B25A-B9EBBD9CA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48301" y="6037895"/>
              <a:ext cx="455016" cy="567661"/>
            </a:xfrm>
            <a:prstGeom prst="rect">
              <a:avLst/>
            </a:prstGeom>
          </p:spPr>
        </p:pic>
        <p:pic>
          <p:nvPicPr>
            <p:cNvPr id="198" name="Рисунок 197">
              <a:extLst>
                <a:ext uri="{FF2B5EF4-FFF2-40B4-BE49-F238E27FC236}">
                  <a16:creationId xmlns:a16="http://schemas.microsoft.com/office/drawing/2014/main" xmlns="" id="{2388ECF9-3D45-481A-BD58-7F15EAB59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947958" y="6027992"/>
              <a:ext cx="452207" cy="564157"/>
            </a:xfrm>
            <a:prstGeom prst="rect">
              <a:avLst/>
            </a:prstGeom>
          </p:spPr>
        </p:pic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xmlns="" id="{42991BD7-9B62-4825-B08E-DA845342EE72}"/>
              </a:ext>
            </a:extLst>
          </p:cNvPr>
          <p:cNvGrpSpPr/>
          <p:nvPr/>
        </p:nvGrpSpPr>
        <p:grpSpPr>
          <a:xfrm>
            <a:off x="3638551" y="5274483"/>
            <a:ext cx="751864" cy="577564"/>
            <a:chOff x="648301" y="6027992"/>
            <a:chExt cx="751864" cy="577564"/>
          </a:xfrm>
        </p:grpSpPr>
        <p:pic>
          <p:nvPicPr>
            <p:cNvPr id="201" name="Рисунок 200">
              <a:extLst>
                <a:ext uri="{FF2B5EF4-FFF2-40B4-BE49-F238E27FC236}">
                  <a16:creationId xmlns:a16="http://schemas.microsoft.com/office/drawing/2014/main" xmlns="" id="{2F5B3DEB-52F7-4259-9DE2-0A82F0998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48301" y="6037895"/>
              <a:ext cx="455016" cy="567661"/>
            </a:xfrm>
            <a:prstGeom prst="rect">
              <a:avLst/>
            </a:prstGeom>
          </p:spPr>
        </p:pic>
        <p:pic>
          <p:nvPicPr>
            <p:cNvPr id="202" name="Рисунок 201">
              <a:extLst>
                <a:ext uri="{FF2B5EF4-FFF2-40B4-BE49-F238E27FC236}">
                  <a16:creationId xmlns:a16="http://schemas.microsoft.com/office/drawing/2014/main" xmlns="" id="{313BA81C-DA5B-4F23-AA27-0753798DF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947958" y="6027992"/>
              <a:ext cx="452207" cy="564157"/>
            </a:xfrm>
            <a:prstGeom prst="rect">
              <a:avLst/>
            </a:prstGeom>
          </p:spPr>
        </p:pic>
      </p:grpSp>
      <p:grpSp>
        <p:nvGrpSpPr>
          <p:cNvPr id="204" name="Группа 203">
            <a:extLst>
              <a:ext uri="{FF2B5EF4-FFF2-40B4-BE49-F238E27FC236}">
                <a16:creationId xmlns:a16="http://schemas.microsoft.com/office/drawing/2014/main" xmlns="" id="{D204C504-E13C-4A47-A389-DF9FD1D1DC10}"/>
              </a:ext>
            </a:extLst>
          </p:cNvPr>
          <p:cNvGrpSpPr/>
          <p:nvPr/>
        </p:nvGrpSpPr>
        <p:grpSpPr>
          <a:xfrm>
            <a:off x="4779073" y="5284997"/>
            <a:ext cx="751864" cy="577564"/>
            <a:chOff x="648301" y="6027992"/>
            <a:chExt cx="751864" cy="577564"/>
          </a:xfrm>
        </p:grpSpPr>
        <p:pic>
          <p:nvPicPr>
            <p:cNvPr id="206" name="Рисунок 205">
              <a:extLst>
                <a:ext uri="{FF2B5EF4-FFF2-40B4-BE49-F238E27FC236}">
                  <a16:creationId xmlns:a16="http://schemas.microsoft.com/office/drawing/2014/main" xmlns="" id="{BE7F8670-812E-4B57-88F4-09563D5668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48301" y="6037895"/>
              <a:ext cx="455016" cy="567661"/>
            </a:xfrm>
            <a:prstGeom prst="rect">
              <a:avLst/>
            </a:prstGeom>
          </p:spPr>
        </p:pic>
        <p:pic>
          <p:nvPicPr>
            <p:cNvPr id="207" name="Рисунок 206">
              <a:extLst>
                <a:ext uri="{FF2B5EF4-FFF2-40B4-BE49-F238E27FC236}">
                  <a16:creationId xmlns:a16="http://schemas.microsoft.com/office/drawing/2014/main" xmlns="" id="{AC0BE21E-9CB8-4591-8BCE-4D6B056A51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947958" y="6027992"/>
              <a:ext cx="452207" cy="564157"/>
            </a:xfrm>
            <a:prstGeom prst="rect">
              <a:avLst/>
            </a:prstGeom>
          </p:spPr>
        </p:pic>
      </p:grpSp>
      <p:grpSp>
        <p:nvGrpSpPr>
          <p:cNvPr id="208" name="Группа 207">
            <a:extLst>
              <a:ext uri="{FF2B5EF4-FFF2-40B4-BE49-F238E27FC236}">
                <a16:creationId xmlns:a16="http://schemas.microsoft.com/office/drawing/2014/main" xmlns="" id="{B625B2A1-9565-488D-A17C-B81B238EB230}"/>
              </a:ext>
            </a:extLst>
          </p:cNvPr>
          <p:cNvGrpSpPr/>
          <p:nvPr/>
        </p:nvGrpSpPr>
        <p:grpSpPr>
          <a:xfrm>
            <a:off x="5868498" y="5284386"/>
            <a:ext cx="751864" cy="577564"/>
            <a:chOff x="648301" y="6027992"/>
            <a:chExt cx="751864" cy="577564"/>
          </a:xfrm>
        </p:grpSpPr>
        <p:pic>
          <p:nvPicPr>
            <p:cNvPr id="209" name="Рисунок 208">
              <a:extLst>
                <a:ext uri="{FF2B5EF4-FFF2-40B4-BE49-F238E27FC236}">
                  <a16:creationId xmlns:a16="http://schemas.microsoft.com/office/drawing/2014/main" xmlns="" id="{5CEE01D0-3135-4CFE-86D3-7A7E10D8D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48301" y="6037895"/>
              <a:ext cx="455016" cy="567661"/>
            </a:xfrm>
            <a:prstGeom prst="rect">
              <a:avLst/>
            </a:prstGeom>
          </p:spPr>
        </p:pic>
        <p:pic>
          <p:nvPicPr>
            <p:cNvPr id="210" name="Рисунок 209">
              <a:extLst>
                <a:ext uri="{FF2B5EF4-FFF2-40B4-BE49-F238E27FC236}">
                  <a16:creationId xmlns:a16="http://schemas.microsoft.com/office/drawing/2014/main" xmlns="" id="{5F6B9BA6-DB28-4130-B852-F73139B91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947958" y="6027992"/>
              <a:ext cx="452207" cy="564157"/>
            </a:xfrm>
            <a:prstGeom prst="rect">
              <a:avLst/>
            </a:prstGeom>
          </p:spPr>
        </p:pic>
      </p:grpSp>
      <p:pic>
        <p:nvPicPr>
          <p:cNvPr id="211" name="Рисунок 210">
            <a:extLst>
              <a:ext uri="{FF2B5EF4-FFF2-40B4-BE49-F238E27FC236}">
                <a16:creationId xmlns:a16="http://schemas.microsoft.com/office/drawing/2014/main" xmlns="" id="{80E3E312-5A80-4A0B-9A1C-6A1F4DC311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09549" y="5288783"/>
            <a:ext cx="455016" cy="567661"/>
          </a:xfrm>
          <a:prstGeom prst="rect">
            <a:avLst/>
          </a:prstGeom>
        </p:spPr>
      </p:pic>
      <p:pic>
        <p:nvPicPr>
          <p:cNvPr id="212" name="Рисунок 211">
            <a:extLst>
              <a:ext uri="{FF2B5EF4-FFF2-40B4-BE49-F238E27FC236}">
                <a16:creationId xmlns:a16="http://schemas.microsoft.com/office/drawing/2014/main" xmlns="" id="{51849F98-4F1C-481E-9B13-B1A0318FA6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68835" y="5288783"/>
            <a:ext cx="455016" cy="567661"/>
          </a:xfrm>
          <a:prstGeom prst="rect">
            <a:avLst/>
          </a:prstGeom>
        </p:spPr>
      </p:pic>
      <p:pic>
        <p:nvPicPr>
          <p:cNvPr id="213" name="Рисунок 212">
            <a:extLst>
              <a:ext uri="{FF2B5EF4-FFF2-40B4-BE49-F238E27FC236}">
                <a16:creationId xmlns:a16="http://schemas.microsoft.com/office/drawing/2014/main" xmlns="" id="{303D1F1E-AEB0-4F4B-8010-2DDEAC8220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469" y="5410497"/>
            <a:ext cx="394062" cy="403674"/>
          </a:xfrm>
          <a:prstGeom prst="rect">
            <a:avLst/>
          </a:prstGeom>
        </p:spPr>
      </p:pic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3 Математика\1 Листопад\09 Таблиці множення на 6_9\№121 - Множення з числами 1 і 0\2025-04-23_1622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29569" b="1601"/>
          <a:stretch/>
        </p:blipFill>
        <p:spPr bwMode="auto">
          <a:xfrm>
            <a:off x="827314" y="1975799"/>
            <a:ext cx="10515600" cy="20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7130" y="494529"/>
            <a:ext cx="9960808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Заміни множення додаванням. Обчисли.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1209202"/>
            <a:ext cx="9960808" cy="6035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Який висновок можна зробити про такі випадки множення?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905832" y="1975799"/>
            <a:ext cx="6196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=5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244774" y="1975798"/>
            <a:ext cx="68496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=3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4932057" y="1936213"/>
            <a:ext cx="7285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=10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6423400" y="1936213"/>
            <a:ext cx="6305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=0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849429" y="1996831"/>
            <a:ext cx="6305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=0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329886" y="1936213"/>
            <a:ext cx="6305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=0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143" y="493581"/>
            <a:ext cx="10080171" cy="11799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Добутки 5∙1 та 3∙0 не можна замінити сумою. Застосуємо переставний закон множення: 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91C6D98E-26DF-4EA8-BBF1-1C79BABA5056}"/>
              </a:ext>
            </a:extLst>
          </p:cNvPr>
          <p:cNvSpPr/>
          <p:nvPr/>
        </p:nvSpPr>
        <p:spPr>
          <a:xfrm>
            <a:off x="3306464" y="2387562"/>
            <a:ext cx="7807849" cy="13171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600" dirty="0">
                <a:solidFill>
                  <a:schemeClr val="bg1"/>
                </a:solidFill>
              </a:rPr>
              <a:t>При </a:t>
            </a:r>
            <a:r>
              <a:rPr lang="uk-UA" sz="3600" dirty="0" smtClean="0">
                <a:solidFill>
                  <a:schemeClr val="bg1"/>
                </a:solidFill>
              </a:rPr>
              <a:t>множенні </a:t>
            </a:r>
            <a:r>
              <a:rPr lang="uk-UA" sz="3600" dirty="0">
                <a:solidFill>
                  <a:schemeClr val="bg1"/>
                </a:solidFill>
              </a:rPr>
              <a:t>будь-якого числа на 1 в добутку дістанемо те саме число.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42B23ABC-304C-44DB-B2A9-CB6C1FD94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09" y="1708222"/>
            <a:ext cx="1346068" cy="19984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2487D82-C67F-47FC-9CC2-C7730517E52C}"/>
              </a:ext>
            </a:extLst>
          </p:cNvPr>
          <p:cNvSpPr txBox="1"/>
          <p:nvPr/>
        </p:nvSpPr>
        <p:spPr>
          <a:xfrm>
            <a:off x="2212332" y="1740101"/>
            <a:ext cx="312655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5 ∙ 1 = 1 ∙ 5 =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E692ED-9546-451B-B543-2927FACB6B5D}"/>
              </a:ext>
            </a:extLst>
          </p:cNvPr>
          <p:cNvSpPr txBox="1"/>
          <p:nvPr/>
        </p:nvSpPr>
        <p:spPr>
          <a:xfrm>
            <a:off x="6490131" y="1740101"/>
            <a:ext cx="312655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3 ∙ 0 = 0 ∙ 3 = 0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D33642E7-645E-4BC2-90B4-FEF34B897770}"/>
              </a:ext>
            </a:extLst>
          </p:cNvPr>
          <p:cNvSpPr/>
          <p:nvPr/>
        </p:nvSpPr>
        <p:spPr>
          <a:xfrm>
            <a:off x="1428298" y="3046148"/>
            <a:ext cx="1801966" cy="653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600" dirty="0">
                <a:solidFill>
                  <a:schemeClr val="bg1"/>
                </a:solidFill>
              </a:rPr>
              <a:t>а ∙ 1 = а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4AC22A41-AC0B-48B3-B4F1-649598159F51}"/>
              </a:ext>
            </a:extLst>
          </p:cNvPr>
          <p:cNvSpPr/>
          <p:nvPr/>
        </p:nvSpPr>
        <p:spPr>
          <a:xfrm>
            <a:off x="3594010" y="3942638"/>
            <a:ext cx="7678660" cy="13695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600" dirty="0">
                <a:solidFill>
                  <a:schemeClr val="bg1"/>
                </a:solidFill>
              </a:rPr>
              <a:t>При </a:t>
            </a:r>
            <a:r>
              <a:rPr lang="uk-UA" sz="3600" dirty="0" smtClean="0">
                <a:solidFill>
                  <a:schemeClr val="bg1"/>
                </a:solidFill>
              </a:rPr>
              <a:t>множенні </a:t>
            </a:r>
            <a:r>
              <a:rPr lang="uk-UA" sz="3600" dirty="0">
                <a:solidFill>
                  <a:schemeClr val="bg1"/>
                </a:solidFill>
              </a:rPr>
              <a:t>будь-якого числа на 0 в добутку дістанемо 0.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57A28C60-0019-4738-B289-DFE3C3628EFC}"/>
              </a:ext>
            </a:extLst>
          </p:cNvPr>
          <p:cNvSpPr/>
          <p:nvPr/>
        </p:nvSpPr>
        <p:spPr>
          <a:xfrm>
            <a:off x="1504498" y="4514462"/>
            <a:ext cx="1932030" cy="6453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600" dirty="0">
                <a:solidFill>
                  <a:schemeClr val="bg1"/>
                </a:solidFill>
              </a:rPr>
              <a:t>0 ∙ а = 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467213" y="423577"/>
            <a:ext cx="9660680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63" y="2525166"/>
            <a:ext cx="2205212" cy="3731896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13101" y="2424300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58753" y="3176403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2299" y="3904280"/>
            <a:ext cx="394062" cy="355057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40141" y="3902068"/>
            <a:ext cx="394062" cy="35505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261B5860-9A63-4C65-B00C-F3C4B6C84A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8083" y="3819310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33246" y="2426763"/>
            <a:ext cx="394062" cy="35505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4979" y="2338739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AF106944-CD61-416F-872A-F41D26A84D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61521" y="2342006"/>
            <a:ext cx="455016" cy="56766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F924B157-8060-444E-85E3-CAEDE37CC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397" y="3155658"/>
            <a:ext cx="394062" cy="403674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54B6223A-66D9-4F06-8665-8347E57A58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267" y="2415335"/>
            <a:ext cx="394062" cy="403674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38D0A8DE-305D-4CE1-90F2-F5C4787B4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3802" y="2420732"/>
            <a:ext cx="394062" cy="403674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F92F161A-6E66-4B69-8A29-E2F22EEE5E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91269" y="3815743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A22BF8C-0E92-4E37-A143-B0D0D530F8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8347" y="3074303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C0EFB98C-9DD9-4F2C-8AAD-000EF784D2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78931" y="2329548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79553A08-AC52-4F0E-A72B-7C2EA712F3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43000" r="85726" b="43158"/>
          <a:stretch/>
        </p:blipFill>
        <p:spPr>
          <a:xfrm>
            <a:off x="1705794" y="3819172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BDA160AB-AB1A-4DDE-BE82-5F1A19C880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482674" y="3823453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20566D6E-EEB2-459B-A729-E61BE1D4D7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68492" y="3084148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80FA2A60-2D31-4CE3-943F-5A338036D2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731872" y="2342907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1181B929-F5F8-40C0-8A57-03C9A16C33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907" y="4651921"/>
            <a:ext cx="394062" cy="40367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E04DEA01-04D3-4D86-8FC5-2350BAF549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2833" y="3889522"/>
            <a:ext cx="394062" cy="403674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949F5C06-6E48-44D2-9529-4EF38D0D22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9587" y="3167792"/>
            <a:ext cx="394062" cy="403674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2F473D57-49F9-43A8-B7B3-C03B19825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612" y="3897736"/>
            <a:ext cx="394062" cy="403674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DCB8FDB4-285B-4BCD-AEA3-2040B9EBA8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04552" y="3174134"/>
            <a:ext cx="394062" cy="35505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9F81F8D1-3492-4887-A4F3-9F497DA8DA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51736" y="3046785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C76A8BDD-F4FC-479D-AF91-DD2C53B596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75896" y="3081346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104DE762-030D-47DD-9330-4672C3D1C4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21225" y="3081063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F49CB3FB-0374-4B36-AE40-127ACE851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00576" y="3053591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CCC3538D-39E8-46A7-BD59-EBC4EAF368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44785" y="3795260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33A90E8-6F21-475F-8E90-64499B8D5D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14221" y="3795260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506C8D47-E136-43B1-B75E-BC316054DA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435996" y="2311327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4A1C8396-FF16-49A4-8466-CE6F200CF8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74075" y="2311327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794BBB44-DB51-45C1-861F-34C3CFF394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83118" y="3053591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C12CB8C6-4036-4642-BFA2-E358C78297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83118" y="3795732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1C646458-E2EA-4747-8C18-15FB70781A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66797" y="3795260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110808D3-48DF-44BB-B24D-099C40847B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68102" y="3053293"/>
            <a:ext cx="455016" cy="56766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721F0CFE-8F18-4839-AAB5-A624AFA8F4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687614" y="4669550"/>
            <a:ext cx="394062" cy="355057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2259FAD8-6C14-4ED3-B2F5-AD07938E24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7308" y="4571783"/>
            <a:ext cx="455016" cy="56766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8151C5D8-BFFD-470A-8121-984B84A09C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98176" y="4557504"/>
            <a:ext cx="455016" cy="567661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C123F7E5-BE1F-4280-BC84-684F042741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66149" y="4570687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1FABD20F-4891-4CA3-9282-8E72B215B9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47115" y="3074303"/>
            <a:ext cx="455016" cy="567661"/>
          </a:xfrm>
          <a:prstGeom prst="rect">
            <a:avLst/>
          </a:prstGeom>
        </p:spPr>
      </p:pic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12924</TotalTime>
  <Words>561</Words>
  <Application>Microsoft Office PowerPoint</Application>
  <PresentationFormat>Произвольный</PresentationFormat>
  <Paragraphs>141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1305</cp:revision>
  <dcterms:created xsi:type="dcterms:W3CDTF">2018-01-05T16:38:53Z</dcterms:created>
  <dcterms:modified xsi:type="dcterms:W3CDTF">2025-04-28T09:30:54Z</dcterms:modified>
</cp:coreProperties>
</file>