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1198" r:id="rId3"/>
    <p:sldId id="1196" r:id="rId4"/>
    <p:sldId id="970" r:id="rId5"/>
    <p:sldId id="1195" r:id="rId6"/>
    <p:sldId id="1203" r:id="rId7"/>
    <p:sldId id="275" r:id="rId8"/>
    <p:sldId id="1142" r:id="rId9"/>
    <p:sldId id="1201" r:id="rId10"/>
    <p:sldId id="1187" r:id="rId11"/>
    <p:sldId id="1204" r:id="rId12"/>
    <p:sldId id="1202" r:id="rId13"/>
    <p:sldId id="1199" r:id="rId14"/>
    <p:sldId id="120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асиль Цупа" initials="ВЦ" lastIdx="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5500"/>
    <a:srgbClr val="9751CB"/>
    <a:srgbClr val="FF4343"/>
    <a:srgbClr val="2F3242"/>
    <a:srgbClr val="3C4272"/>
    <a:srgbClr val="DAEBF1"/>
    <a:srgbClr val="1E688F"/>
    <a:srgbClr val="DAF1FF"/>
    <a:srgbClr val="A6D724"/>
    <a:srgbClr val="D5F3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36" autoAdjust="0"/>
    <p:restoredTop sz="89708" autoAdjust="0"/>
  </p:normalViewPr>
  <p:slideViewPr>
    <p:cSldViewPr snapToGrid="0">
      <p:cViewPr varScale="1">
        <p:scale>
          <a:sx n="88" d="100"/>
          <a:sy n="88" d="100"/>
        </p:scale>
        <p:origin x="-63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11.04.2025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11.04.2025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11.04.2025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11.04.2025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11.04.2025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11.04.2025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11.04.2025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11.04.2025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youtube.com/shorts/3vyzc50RinM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63041" y="3946768"/>
            <a:ext cx="9292589" cy="1736646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chemeClr val="accent2">
                    <a:lumMod val="75000"/>
                  </a:schemeClr>
                </a:solidFill>
              </a:rPr>
              <a:t>Галина </a:t>
            </a:r>
            <a:r>
              <a:rPr lang="uk-UA" sz="4800" b="1" dirty="0">
                <a:solidFill>
                  <a:schemeClr val="accent2">
                    <a:lumMod val="75000"/>
                  </a:schemeClr>
                </a:solidFill>
              </a:rPr>
              <a:t>Малик </a:t>
            </a:r>
            <a:endParaRPr lang="uk-UA" sz="4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4800" b="1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uk-UA" sz="4800" b="1" dirty="0">
                <a:solidFill>
                  <a:schemeClr val="accent2">
                    <a:lumMod val="75000"/>
                  </a:schemeClr>
                </a:solidFill>
              </a:rPr>
              <a:t>Чому Равлик ховається?»</a:t>
            </a:r>
            <a:endParaRPr lang="uk-UA" sz="3333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88352" y="1455182"/>
            <a:ext cx="3269742" cy="214526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Літературне читання</a:t>
            </a:r>
          </a:p>
          <a:p>
            <a:pPr algn="ctr"/>
            <a:r>
              <a:rPr lang="en-US" sz="2400" b="1" i="1" dirty="0" smtClean="0">
                <a:solidFill>
                  <a:schemeClr val="accent2">
                    <a:lumMod val="75000"/>
                  </a:schemeClr>
                </a:solidFill>
              </a:rPr>
              <a:t>2 </a:t>
            </a:r>
            <a:r>
              <a:rPr lang="uk-UA" sz="2400" b="1" i="1" dirty="0" smtClean="0">
                <a:solidFill>
                  <a:schemeClr val="accent2">
                    <a:lumMod val="75000"/>
                  </a:schemeClr>
                </a:solidFill>
              </a:rPr>
              <a:t>клас </a:t>
            </a: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У колі літературних казок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Урок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82</a:t>
            </a:r>
          </a:p>
        </p:txBody>
      </p:sp>
      <p:pic>
        <p:nvPicPr>
          <p:cNvPr id="4098" name="Picture 2" descr="D:\Картинки до тестів\!!!_Проект_Равлик_1_01_2025_!!!\001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041" y="1094994"/>
            <a:ext cx="2505456" cy="2505456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85088" y="576943"/>
            <a:ext cx="9948671" cy="68460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Порівняй риси характеру героїв казки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7" name="Прямокутник: округлені кути 7">
            <a:extLst>
              <a:ext uri="{FF2B5EF4-FFF2-40B4-BE49-F238E27FC236}">
                <a16:creationId xmlns="" xmlns:a16="http://schemas.microsoft.com/office/drawing/2014/main" id="{B9FD6724-8A45-48F7-8ED3-F4D359E9CDAA}"/>
              </a:ext>
            </a:extLst>
          </p:cNvPr>
          <p:cNvSpPr/>
          <p:nvPr/>
        </p:nvSpPr>
        <p:spPr>
          <a:xfrm>
            <a:off x="1739198" y="1368227"/>
            <a:ext cx="8429027" cy="919401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Які риси виявив Равлик у спілкуванні з непроханою гостею? А які —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</a:rPr>
              <a:t>Не-Дуже-Чемна-Жаба</a:t>
            </a:r>
            <a:r>
              <a:rPr lang="ru-RU" sz="2400" b="1" dirty="0">
                <a:solidFill>
                  <a:schemeClr val="accent2">
                    <a:lumMod val="75000"/>
                  </a:schemeClr>
                </a:solidFill>
              </a:rPr>
              <a:t>? 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="" xmlns:a16="http://schemas.microsoft.com/office/drawing/2014/main" id="{33E28B51-805A-4DEF-B372-DC1C3CF999E3}"/>
              </a:ext>
            </a:extLst>
          </p:cNvPr>
          <p:cNvSpPr/>
          <p:nvPr/>
        </p:nvSpPr>
        <p:spPr>
          <a:xfrm>
            <a:off x="1085088" y="2477635"/>
            <a:ext cx="2721664" cy="200906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Равлик: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гостинний чемний 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працелюбний</a:t>
            </a:r>
            <a:endParaRPr lang="uk-UA" sz="2800" b="1" dirty="0" smtClean="0">
              <a:solidFill>
                <a:schemeClr val="bg1"/>
              </a:solidFill>
            </a:endParaRPr>
          </a:p>
        </p:txBody>
      </p:sp>
      <p:pic>
        <p:nvPicPr>
          <p:cNvPr id="5122" name="Picture 2" descr="D:\Картинки до тестів\!!!_Проект_Равлик_1_01_2025_!!!\001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713" y="2420504"/>
            <a:ext cx="3334045" cy="3334045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кутник: округлені кути 7">
            <a:extLst>
              <a:ext uri="{FF2B5EF4-FFF2-40B4-BE49-F238E27FC236}">
                <a16:creationId xmlns="" xmlns:a16="http://schemas.microsoft.com/office/drawing/2014/main" id="{33E28B51-805A-4DEF-B372-DC1C3CF999E3}"/>
              </a:ext>
            </a:extLst>
          </p:cNvPr>
          <p:cNvSpPr/>
          <p:nvPr/>
        </p:nvSpPr>
        <p:spPr>
          <a:xfrm>
            <a:off x="1485383" y="4846059"/>
            <a:ext cx="5437931" cy="57888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Чи справедливим є </a:t>
            </a:r>
            <a:r>
              <a:rPr lang="ru-RU" sz="2800" b="1" dirty="0" smtClean="0">
                <a:solidFill>
                  <a:schemeClr val="bg1"/>
                </a:solidFill>
              </a:rPr>
              <a:t>ім’я жаби?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2" name="Прямокутник: округлені кути 7">
            <a:extLst>
              <a:ext uri="{FF2B5EF4-FFF2-40B4-BE49-F238E27FC236}">
                <a16:creationId xmlns="" xmlns:a16="http://schemas.microsoft.com/office/drawing/2014/main" id="{33E28B51-805A-4DEF-B372-DC1C3CF999E3}"/>
              </a:ext>
            </a:extLst>
          </p:cNvPr>
          <p:cNvSpPr/>
          <p:nvPr/>
        </p:nvSpPr>
        <p:spPr>
          <a:xfrm>
            <a:off x="4091049" y="2477634"/>
            <a:ext cx="3209716" cy="200906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Жаба: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уперта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нечемна</a:t>
            </a:r>
            <a:endParaRPr lang="ru-RU" sz="28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безвідповідальна 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58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85088" y="447727"/>
            <a:ext cx="9948671" cy="81382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Вислови свою думку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кутник: округлені кути 7">
            <a:extLst>
              <a:ext uri="{FF2B5EF4-FFF2-40B4-BE49-F238E27FC236}">
                <a16:creationId xmlns="" xmlns:a16="http://schemas.microsoft.com/office/drawing/2014/main" id="{5518F306-C7BD-4028-95AF-4DD260799490}"/>
              </a:ext>
            </a:extLst>
          </p:cNvPr>
          <p:cNvSpPr/>
          <p:nvPr/>
        </p:nvSpPr>
        <p:spPr>
          <a:xfrm>
            <a:off x="5744173" y="1575381"/>
            <a:ext cx="5289586" cy="119181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Чому Равлик не запрошує до себе нікого в гості?</a:t>
            </a:r>
            <a:endParaRPr lang="uk-UA" sz="3200" b="1" dirty="0">
              <a:solidFill>
                <a:schemeClr val="bg1"/>
              </a:solidFill>
            </a:endParaRPr>
          </a:p>
        </p:txBody>
      </p:sp>
      <p:sp>
        <p:nvSpPr>
          <p:cNvPr id="10" name="Прямокутник: округлені кути 7">
            <a:extLst>
              <a:ext uri="{FF2B5EF4-FFF2-40B4-BE49-F238E27FC236}">
                <a16:creationId xmlns="" xmlns:a16="http://schemas.microsoft.com/office/drawing/2014/main" id="{6A5D4CA5-1E52-4999-9108-86D9563CBB46}"/>
              </a:ext>
            </a:extLst>
          </p:cNvPr>
          <p:cNvSpPr/>
          <p:nvPr/>
        </p:nvSpPr>
        <p:spPr>
          <a:xfrm>
            <a:off x="5744173" y="3197581"/>
            <a:ext cx="5289586" cy="64698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У чому помилився Равлик? </a:t>
            </a:r>
            <a:endParaRPr lang="ru-RU" sz="3200" b="1" dirty="0" smtClean="0">
              <a:solidFill>
                <a:schemeClr val="bg1"/>
              </a:solidFill>
            </a:endParaRPr>
          </a:p>
        </p:txBody>
      </p:sp>
      <p:pic>
        <p:nvPicPr>
          <p:cNvPr id="13" name="Picture 6" descr="D:\2 клас\2 Читання\1 Савченко\06 Світ дитинства\№063 - Роб з дит книжкою  Г Малик Королівство Ану\2025-01-20_1542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598" y="1444753"/>
            <a:ext cx="4164014" cy="4172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кутник: округлені кути 7">
            <a:extLst>
              <a:ext uri="{FF2B5EF4-FFF2-40B4-BE49-F238E27FC236}">
                <a16:creationId xmlns="" xmlns:a16="http://schemas.microsoft.com/office/drawing/2014/main" id="{6A5D4CA5-1E52-4999-9108-86D9563CBB46}"/>
              </a:ext>
            </a:extLst>
          </p:cNvPr>
          <p:cNvSpPr/>
          <p:nvPr/>
        </p:nvSpPr>
        <p:spPr>
          <a:xfrm>
            <a:off x="5744173" y="4430117"/>
            <a:ext cx="5195970" cy="64698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Що </a:t>
            </a:r>
            <a:r>
              <a:rPr lang="ru-RU" sz="3200" b="1" dirty="0" smtClean="0">
                <a:solidFill>
                  <a:schemeClr val="bg1"/>
                </a:solidFill>
              </a:rPr>
              <a:t>ти йому порадиш?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09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85088" y="499872"/>
            <a:ext cx="9948671" cy="73729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Цікаво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2 клас\2 Читання\1 Савченко\07 У колі літературних казок\№082 - Чому Равлик ховається\2025-03-02_20033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" t="9747" r="686" b="1455"/>
          <a:stretch/>
        </p:blipFill>
        <p:spPr bwMode="auto">
          <a:xfrm>
            <a:off x="3240000" y="1362816"/>
            <a:ext cx="7740000" cy="27000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151061F-DF8F-464A-982E-B580374954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44"/>
          <a:stretch/>
        </p:blipFill>
        <p:spPr>
          <a:xfrm>
            <a:off x="595367" y="3811333"/>
            <a:ext cx="2786066" cy="2504123"/>
          </a:xfrm>
          <a:prstGeom prst="roundRect">
            <a:avLst/>
          </a:prstGeom>
          <a:ln w="38100" cap="sq">
            <a:solidFill>
              <a:schemeClr val="accent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735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4420" y="520439"/>
            <a:ext cx="9922131" cy="72053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Підсумок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19108" y="3528736"/>
            <a:ext cx="4388768" cy="138499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Вдома прочитай казку в особах, передаючи характер персонажів.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74420" y="1339702"/>
            <a:ext cx="9922131" cy="1938992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58775" indent="-358775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Які почуття, настрій у тебе після читання казки Галини Малик?</a:t>
            </a:r>
          </a:p>
          <a:p>
            <a:pPr marL="358775" indent="-358775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Що авторка хотіла повідомити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цим твором?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Чого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навчає ця історія?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358775" indent="-358775">
              <a:buFont typeface="Wingdings" panose="05000000000000000000" pitchFamily="2" charset="2"/>
              <a:buChar char="v"/>
            </a:pP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Що нового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ти взяв/взяла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для себе з уроку?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Чому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твір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Галини Малик «Чому равлик ховається?» розмістили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в розділі «Літературні казки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»?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Picture 6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076" b="10756"/>
          <a:stretch/>
        </p:blipFill>
        <p:spPr bwMode="auto">
          <a:xfrm>
            <a:off x="7057801" y="2963290"/>
            <a:ext cx="3811247" cy="297918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381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55010" y="494528"/>
            <a:ext cx="8732066" cy="91414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D:\Картинки до тестів\Емоції Овочі фрукти\Моркв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46"/>
          <a:stretch/>
        </p:blipFill>
        <p:spPr bwMode="auto">
          <a:xfrm>
            <a:off x="550408" y="1574602"/>
            <a:ext cx="2088000" cy="252436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550408" y="4162364"/>
            <a:ext cx="2096590" cy="86232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Корисна інформація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9" name="Picture 3" descr="D:\Картинки до тестів\Емоції Овочі фрукти\Полуниця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2" b="4966"/>
          <a:stretch/>
        </p:blipFill>
        <p:spPr bwMode="auto">
          <a:xfrm>
            <a:off x="2796689" y="2697743"/>
            <a:ext cx="1895309" cy="2371439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2796688" y="5148822"/>
            <a:ext cx="1895309" cy="797011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Не все зрозуміло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9620301" y="4291868"/>
            <a:ext cx="1907670" cy="124167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Час пролетів непомітно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691998" y="3936906"/>
            <a:ext cx="2403612" cy="86232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Працювалось легко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203316" y="5083507"/>
            <a:ext cx="2254872" cy="862327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2">
                    <a:lumMod val="75000"/>
                  </a:schemeClr>
                </a:solidFill>
              </a:rPr>
              <a:t>Непотрібна інформація</a:t>
            </a:r>
            <a:endParaRPr lang="ru-RU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100" name="Picture 4" descr="D:\Картинки до тестів\Емоції Овочі фрукти\Огірок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327" y="1574602"/>
            <a:ext cx="2246283" cy="2246283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Картинки до тестів\Емоції Овочі фрукти\Помідор злий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0"/>
          <a:stretch/>
        </p:blipFill>
        <p:spPr bwMode="auto">
          <a:xfrm>
            <a:off x="7247206" y="2697744"/>
            <a:ext cx="2225165" cy="230517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Картинки до тестів\Емоції Овочі фрукти\Груша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301" y="1574602"/>
            <a:ext cx="1831470" cy="26289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59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4576480" y="2045390"/>
            <a:ext cx="6040060" cy="2847575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Знову наш шкільний дзвінок</a:t>
            </a:r>
          </a:p>
          <a:p>
            <a:pPr algn="ctr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Кличе всіх нас на урок.</a:t>
            </a:r>
          </a:p>
          <a:p>
            <a:pPr algn="ctr"/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Тож швиденько ти сідай,</a:t>
            </a:r>
          </a:p>
          <a:p>
            <a:pPr algn="ctr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Новинки – цікавинки </a:t>
            </a:r>
          </a:p>
          <a:p>
            <a:pPr algn="ctr"/>
            <a:r>
              <a:rPr lang="uk-UA" sz="3200" b="1" dirty="0" smtClean="0">
                <a:solidFill>
                  <a:schemeClr val="accent2">
                    <a:lumMod val="75000"/>
                  </a:schemeClr>
                </a:solidFill>
              </a:rPr>
              <a:t>для </a:t>
            </a: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себе відкривай.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67566" y="647606"/>
            <a:ext cx="9576633" cy="7774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64FC4111-E6CB-4AE7-AC6B-FD91A111AD9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97" b="6631"/>
          <a:stretch/>
        </p:blipFill>
        <p:spPr>
          <a:xfrm>
            <a:off x="863708" y="1969221"/>
            <a:ext cx="3309757" cy="3535196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="" xmlns:a16="http://schemas.microsoft.com/office/drawing/2014/main" id="{81C3F2DE-F9BC-4F94-ADCC-C9ECF60065AE}"/>
              </a:ext>
            </a:extLst>
          </p:cNvPr>
          <p:cNvSpPr/>
          <p:nvPr/>
        </p:nvSpPr>
        <p:spPr>
          <a:xfrm>
            <a:off x="4517571" y="1714714"/>
            <a:ext cx="4542628" cy="6613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Голова – щоб думати.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84B4DDB1-19F2-4129-9355-47283EADBE36}"/>
              </a:ext>
            </a:extLst>
          </p:cNvPr>
          <p:cNvSpPr/>
          <p:nvPr/>
        </p:nvSpPr>
        <p:spPr>
          <a:xfrm>
            <a:off x="5841391" y="2510915"/>
            <a:ext cx="4542628" cy="66135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Очі – щоб бачити.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="" xmlns:a16="http://schemas.microsoft.com/office/drawing/2014/main" id="{98F80B7A-7092-4C05-8B8F-1C11320F7BBD}"/>
              </a:ext>
            </a:extLst>
          </p:cNvPr>
          <p:cNvSpPr/>
          <p:nvPr/>
        </p:nvSpPr>
        <p:spPr>
          <a:xfrm>
            <a:off x="6299988" y="3293856"/>
            <a:ext cx="4542628" cy="66135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Вуха – щоб чути.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="" xmlns:a16="http://schemas.microsoft.com/office/drawing/2014/main" id="{FA7D727B-C46D-42C1-8F2C-3E313849BCAD}"/>
              </a:ext>
            </a:extLst>
          </p:cNvPr>
          <p:cNvSpPr/>
          <p:nvPr/>
        </p:nvSpPr>
        <p:spPr>
          <a:xfrm>
            <a:off x="5732535" y="4079992"/>
            <a:ext cx="4542628" cy="750783"/>
          </a:xfrm>
          <a:prstGeom prst="roundRect">
            <a:avLst/>
          </a:prstGeom>
          <a:solidFill>
            <a:srgbClr val="FF4343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Руки – щоб працювати.</a:t>
            </a:r>
          </a:p>
        </p:txBody>
      </p:sp>
      <p:sp>
        <p:nvSpPr>
          <p:cNvPr id="15" name="Сердце 14">
            <a:extLst>
              <a:ext uri="{FF2B5EF4-FFF2-40B4-BE49-F238E27FC236}">
                <a16:creationId xmlns="" xmlns:a16="http://schemas.microsoft.com/office/drawing/2014/main" id="{622F9CDE-33A9-49E4-BCF5-E104680210B7}"/>
              </a:ext>
            </a:extLst>
          </p:cNvPr>
          <p:cNvSpPr/>
          <p:nvPr/>
        </p:nvSpPr>
        <p:spPr>
          <a:xfrm>
            <a:off x="9538745" y="5060153"/>
            <a:ext cx="580300" cy="622852"/>
          </a:xfrm>
          <a:prstGeom prst="hear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="" xmlns:a16="http://schemas.microsoft.com/office/drawing/2014/main" id="{408161AD-397B-4862-8B81-9BB1CF374784}"/>
              </a:ext>
            </a:extLst>
          </p:cNvPr>
          <p:cNvSpPr/>
          <p:nvPr/>
        </p:nvSpPr>
        <p:spPr>
          <a:xfrm>
            <a:off x="4731049" y="4932222"/>
            <a:ext cx="4542628" cy="750783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Серце – щоб відчувати.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167565" y="647606"/>
            <a:ext cx="9576633" cy="7774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Вправа </a:t>
            </a:r>
            <a:r>
              <a:rPr lang="uk-UA" sz="4000" b="1" dirty="0">
                <a:solidFill>
                  <a:schemeClr val="bg1"/>
                </a:solidFill>
              </a:rPr>
              <a:t>«Чи все взяли на урок?»</a:t>
            </a:r>
          </a:p>
        </p:txBody>
      </p:sp>
    </p:spTree>
    <p:extLst>
      <p:ext uri="{BB962C8B-B14F-4D97-AF65-F5344CB8AC3E}">
        <p14:creationId xmlns:p14="http://schemas.microsoft.com/office/powerpoint/2010/main" val="41621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8" grpId="0" animBg="1"/>
      <p:bldP spid="10" grpId="0" animBg="1"/>
      <p:bldP spid="12" grpId="0" animBg="1"/>
      <p:bldP spid="14" grpId="0" animBg="1"/>
      <p:bldP spid="15" grpId="0" animBg="1"/>
      <p:bldP spid="17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3823" y="512572"/>
            <a:ext cx="10285241" cy="7343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Вправи на дихання й артикуляцію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" name="Прямокутник: округлені кути 11">
            <a:extLst>
              <a:ext uri="{FF2B5EF4-FFF2-40B4-BE49-F238E27FC236}">
                <a16:creationId xmlns="" xmlns:a16="http://schemas.microsoft.com/office/drawing/2014/main" id="{D888C40D-FD34-4564-9E62-0116B8C1DD37}"/>
              </a:ext>
            </a:extLst>
          </p:cNvPr>
          <p:cNvSpPr/>
          <p:nvPr/>
        </p:nvSpPr>
        <p:spPr>
          <a:xfrm>
            <a:off x="973824" y="1413730"/>
            <a:ext cx="4941295" cy="1152686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Швидко і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глибоко вдихни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носом повітря, спокійно повільно видихаючи ротом, </a:t>
            </a:r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вимов </a:t>
            </a:r>
            <a:r>
              <a:rPr lang="uk-UA" sz="2400" b="1" dirty="0">
                <a:solidFill>
                  <a:schemeClr val="accent2">
                    <a:lumMod val="75000"/>
                  </a:schemeClr>
                </a:solidFill>
              </a:rPr>
              <a:t>звуки …</a:t>
            </a:r>
          </a:p>
        </p:txBody>
      </p:sp>
      <p:sp>
        <p:nvSpPr>
          <p:cNvPr id="7" name="Прямокутник: округлені кути 11">
            <a:extLst>
              <a:ext uri="{FF2B5EF4-FFF2-40B4-BE49-F238E27FC236}">
                <a16:creationId xmlns="" xmlns:a16="http://schemas.microsoft.com/office/drawing/2014/main" id="{EEEB75F5-3D4A-4A3F-860A-B16B5AF0B71D}"/>
              </a:ext>
            </a:extLst>
          </p:cNvPr>
          <p:cNvSpPr/>
          <p:nvPr/>
        </p:nvSpPr>
        <p:spPr>
          <a:xfrm>
            <a:off x="6363730" y="1456402"/>
            <a:ext cx="4596878" cy="10673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[</a:t>
            </a:r>
            <a:r>
              <a:rPr lang="uk-UA" sz="4000" b="1" dirty="0">
                <a:solidFill>
                  <a:schemeClr val="bg1"/>
                </a:solidFill>
              </a:rPr>
              <a:t>з</a:t>
            </a:r>
            <a:r>
              <a:rPr lang="en-US" sz="4000" b="1" dirty="0" smtClean="0">
                <a:solidFill>
                  <a:schemeClr val="bg1"/>
                </a:solidFill>
              </a:rPr>
              <a:t>],</a:t>
            </a:r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</a:rPr>
              <a:t>[</a:t>
            </a:r>
            <a:r>
              <a:rPr lang="uk-UA" sz="4000" b="1" dirty="0">
                <a:solidFill>
                  <a:schemeClr val="bg1"/>
                </a:solidFill>
              </a:rPr>
              <a:t>с</a:t>
            </a:r>
            <a:r>
              <a:rPr lang="en-US" sz="4000" b="1" dirty="0">
                <a:solidFill>
                  <a:schemeClr val="bg1"/>
                </a:solidFill>
              </a:rPr>
              <a:t>], </a:t>
            </a:r>
            <a:r>
              <a:rPr lang="en-US" sz="4000" b="1" dirty="0" smtClean="0">
                <a:solidFill>
                  <a:schemeClr val="bg1"/>
                </a:solidFill>
              </a:rPr>
              <a:t>[</a:t>
            </a:r>
            <a:r>
              <a:rPr lang="uk-UA" sz="4000" b="1" dirty="0" smtClean="0">
                <a:solidFill>
                  <a:schemeClr val="bg1"/>
                </a:solidFill>
              </a:rPr>
              <a:t>ж</a:t>
            </a:r>
            <a:r>
              <a:rPr lang="en-US" sz="4000" b="1" dirty="0" smtClean="0">
                <a:solidFill>
                  <a:schemeClr val="bg1"/>
                </a:solidFill>
              </a:rPr>
              <a:t>],</a:t>
            </a:r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</a:rPr>
              <a:t>[</a:t>
            </a:r>
            <a:r>
              <a:rPr lang="uk-UA" sz="4000" b="1" dirty="0">
                <a:solidFill>
                  <a:schemeClr val="bg1"/>
                </a:solidFill>
              </a:rPr>
              <a:t>ш</a:t>
            </a:r>
            <a:r>
              <a:rPr lang="en-US" sz="4000" b="1" dirty="0" smtClean="0">
                <a:solidFill>
                  <a:schemeClr val="bg1"/>
                </a:solidFill>
              </a:rPr>
              <a:t>],</a:t>
            </a:r>
            <a:r>
              <a:rPr lang="uk-UA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</a:rPr>
              <a:t>[</a:t>
            </a:r>
            <a:r>
              <a:rPr lang="uk-UA" sz="4000" b="1" dirty="0">
                <a:solidFill>
                  <a:schemeClr val="bg1"/>
                </a:solidFill>
              </a:rPr>
              <a:t>ч</a:t>
            </a:r>
            <a:r>
              <a:rPr lang="en-US" sz="4000" b="1" dirty="0">
                <a:solidFill>
                  <a:schemeClr val="bg1"/>
                </a:solidFill>
              </a:rPr>
              <a:t>].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9" name="Прямокутник: округлені кути 11">
            <a:extLst>
              <a:ext uri="{FF2B5EF4-FFF2-40B4-BE49-F238E27FC236}">
                <a16:creationId xmlns="" xmlns:a16="http://schemas.microsoft.com/office/drawing/2014/main" id="{D888C40D-FD34-4564-9E62-0116B8C1DD37}"/>
              </a:ext>
            </a:extLst>
          </p:cNvPr>
          <p:cNvSpPr/>
          <p:nvPr/>
        </p:nvSpPr>
        <p:spPr>
          <a:xfrm>
            <a:off x="961631" y="2818802"/>
            <a:ext cx="3880591" cy="546190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Прочитай чистомовки</a:t>
            </a:r>
            <a:endParaRPr lang="uk-UA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4" r="24566"/>
          <a:stretch/>
        </p:blipFill>
        <p:spPr bwMode="auto">
          <a:xfrm>
            <a:off x="961632" y="3629765"/>
            <a:ext cx="1620000" cy="2440623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Діти – ангелята, діти - квіти нашої землі !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5" r="18193"/>
          <a:stretch/>
        </p:blipFill>
        <p:spPr bwMode="auto">
          <a:xfrm>
            <a:off x="2718816" y="3629765"/>
            <a:ext cx="2401824" cy="2484160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кутник: округлені кути 11">
            <a:extLst>
              <a:ext uri="{FF2B5EF4-FFF2-40B4-BE49-F238E27FC236}">
                <a16:creationId xmlns="" xmlns:a16="http://schemas.microsoft.com/office/drawing/2014/main" id="{D888C40D-FD34-4564-9E62-0116B8C1DD37}"/>
              </a:ext>
            </a:extLst>
          </p:cNvPr>
          <p:cNvSpPr/>
          <p:nvPr/>
        </p:nvSpPr>
        <p:spPr>
          <a:xfrm>
            <a:off x="5187449" y="2818802"/>
            <a:ext cx="6071616" cy="3521037"/>
          </a:xfrm>
          <a:prstGeom prst="roundRect">
            <a:avLst/>
          </a:prstGeom>
          <a:solidFill>
            <a:srgbClr val="FF4343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err="1" smtClean="0">
                <a:solidFill>
                  <a:schemeClr val="bg1"/>
                </a:solidFill>
              </a:rPr>
              <a:t>Са</a:t>
            </a:r>
            <a:r>
              <a:rPr lang="uk-UA" sz="3600" b="1" dirty="0" smtClean="0">
                <a:solidFill>
                  <a:schemeClr val="bg1"/>
                </a:solidFill>
              </a:rPr>
              <a:t>, </a:t>
            </a:r>
            <a:r>
              <a:rPr lang="uk-UA" sz="3600" b="1" dirty="0" err="1" smtClean="0">
                <a:solidFill>
                  <a:schemeClr val="bg1"/>
                </a:solidFill>
              </a:rPr>
              <a:t>са</a:t>
            </a:r>
            <a:r>
              <a:rPr lang="uk-UA" sz="3600" b="1" dirty="0" smtClean="0">
                <a:solidFill>
                  <a:schemeClr val="bg1"/>
                </a:solidFill>
              </a:rPr>
              <a:t>, </a:t>
            </a:r>
            <a:r>
              <a:rPr lang="uk-UA" sz="3600" b="1" dirty="0" err="1" smtClean="0">
                <a:solidFill>
                  <a:schemeClr val="bg1"/>
                </a:solidFill>
              </a:rPr>
              <a:t>са</a:t>
            </a:r>
            <a:r>
              <a:rPr lang="uk-UA" sz="3600" b="1" dirty="0" smtClean="0">
                <a:solidFill>
                  <a:schemeClr val="bg1"/>
                </a:solidFill>
              </a:rPr>
              <a:t> – випала роса.</a:t>
            </a:r>
          </a:p>
          <a:p>
            <a:r>
              <a:rPr lang="uk-UA" sz="3600" b="1" dirty="0" err="1" smtClean="0">
                <a:solidFill>
                  <a:schemeClr val="bg1"/>
                </a:solidFill>
              </a:rPr>
              <a:t>Со</a:t>
            </a:r>
            <a:r>
              <a:rPr lang="uk-UA" sz="3600" b="1" dirty="0" smtClean="0">
                <a:solidFill>
                  <a:schemeClr val="bg1"/>
                </a:solidFill>
              </a:rPr>
              <a:t>, </a:t>
            </a:r>
            <a:r>
              <a:rPr lang="uk-UA" sz="3600" b="1" dirty="0" err="1" smtClean="0">
                <a:solidFill>
                  <a:schemeClr val="bg1"/>
                </a:solidFill>
              </a:rPr>
              <a:t>со</a:t>
            </a:r>
            <a:r>
              <a:rPr lang="uk-UA" sz="3600" b="1" dirty="0" smtClean="0">
                <a:solidFill>
                  <a:schemeClr val="bg1"/>
                </a:solidFill>
              </a:rPr>
              <a:t>, </a:t>
            </a:r>
            <a:r>
              <a:rPr lang="uk-UA" sz="3600" b="1" dirty="0" err="1" smtClean="0">
                <a:solidFill>
                  <a:schemeClr val="bg1"/>
                </a:solidFill>
              </a:rPr>
              <a:t>со</a:t>
            </a:r>
            <a:r>
              <a:rPr lang="uk-UA" sz="3600" b="1" dirty="0" smtClean="0">
                <a:solidFill>
                  <a:schemeClr val="bg1"/>
                </a:solidFill>
              </a:rPr>
              <a:t> – впало колесо.</a:t>
            </a:r>
          </a:p>
          <a:p>
            <a:r>
              <a:rPr lang="uk-UA" sz="3600" b="1" dirty="0" smtClean="0">
                <a:solidFill>
                  <a:schemeClr val="bg1"/>
                </a:solidFill>
              </a:rPr>
              <a:t>Су, су, су – квіти я несу.</a:t>
            </a:r>
          </a:p>
          <a:p>
            <a:r>
              <a:rPr lang="uk-UA" sz="3600" b="1" dirty="0" smtClean="0">
                <a:solidFill>
                  <a:schemeClr val="bg1"/>
                </a:solidFill>
              </a:rPr>
              <a:t>Се, се, се – хмара дощ несе. </a:t>
            </a:r>
          </a:p>
          <a:p>
            <a:r>
              <a:rPr lang="uk-UA" sz="3600" b="1" dirty="0" err="1" smtClean="0">
                <a:solidFill>
                  <a:schemeClr val="bg1"/>
                </a:solidFill>
              </a:rPr>
              <a:t>Си</a:t>
            </a:r>
            <a:r>
              <a:rPr lang="uk-UA" sz="3600" b="1" dirty="0" smtClean="0">
                <a:solidFill>
                  <a:schemeClr val="bg1"/>
                </a:solidFill>
              </a:rPr>
              <a:t>, </a:t>
            </a:r>
            <a:r>
              <a:rPr lang="uk-UA" sz="3600" b="1" dirty="0" err="1" smtClean="0">
                <a:solidFill>
                  <a:schemeClr val="bg1"/>
                </a:solidFill>
              </a:rPr>
              <a:t>си</a:t>
            </a:r>
            <a:r>
              <a:rPr lang="uk-UA" sz="3600" b="1" dirty="0" smtClean="0">
                <a:solidFill>
                  <a:schemeClr val="bg1"/>
                </a:solidFill>
              </a:rPr>
              <a:t>, </a:t>
            </a:r>
            <a:r>
              <a:rPr lang="uk-UA" sz="3600" b="1" dirty="0" err="1" smtClean="0">
                <a:solidFill>
                  <a:schemeClr val="bg1"/>
                </a:solidFill>
              </a:rPr>
              <a:t>си</a:t>
            </a:r>
            <a:r>
              <a:rPr lang="uk-UA" sz="3600" b="1" dirty="0" smtClean="0">
                <a:solidFill>
                  <a:schemeClr val="bg1"/>
                </a:solidFill>
              </a:rPr>
              <a:t> – кирпаті носи.</a:t>
            </a:r>
          </a:p>
          <a:p>
            <a:r>
              <a:rPr lang="uk-UA" sz="3600" b="1" dirty="0" smtClean="0">
                <a:solidFill>
                  <a:schemeClr val="bg1"/>
                </a:solidFill>
              </a:rPr>
              <a:t>Сі, сі, сі – стрічка у косі.</a:t>
            </a:r>
            <a:endParaRPr lang="uk-UA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58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4">
            <a:extLst>
              <a:ext uri="{FF2B5EF4-FFF2-40B4-BE49-F238E27FC236}">
                <a16:creationId xmlns="" xmlns:a16="http://schemas.microsoft.com/office/drawing/2014/main" id="{8D680240-E512-40DB-986F-C31A2046D1DC}"/>
              </a:ext>
            </a:extLst>
          </p:cNvPr>
          <p:cNvSpPr/>
          <p:nvPr/>
        </p:nvSpPr>
        <p:spPr>
          <a:xfrm>
            <a:off x="1087884" y="640833"/>
            <a:ext cx="9860532" cy="73686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uk-UA" sz="4000" b="1" dirty="0" smtClean="0">
                <a:solidFill>
                  <a:schemeClr val="bg1"/>
                </a:solidFill>
              </a:rPr>
              <a:t>Прочитай скоромовку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кутник: округлені кути 7">
            <a:extLst>
              <a:ext uri="{FF2B5EF4-FFF2-40B4-BE49-F238E27FC236}">
                <a16:creationId xmlns="" xmlns:a16="http://schemas.microsoft.com/office/drawing/2014/main" id="{21D1848A-2991-4EFE-90F4-610D3A1160E8}"/>
              </a:ext>
            </a:extLst>
          </p:cNvPr>
          <p:cNvSpPr/>
          <p:nvPr/>
        </p:nvSpPr>
        <p:spPr>
          <a:xfrm>
            <a:off x="1087884" y="1511555"/>
            <a:ext cx="5703060" cy="2281476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Запитала мишка мишку:</a:t>
            </a:r>
          </a:p>
          <a:p>
            <a:pPr marL="457200" indent="-457200">
              <a:buFontTx/>
              <a:buChar char="-"/>
            </a:pPr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Ти чого прогризла книжку?</a:t>
            </a:r>
          </a:p>
          <a:p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Мишка їй відповідала:</a:t>
            </a:r>
          </a:p>
          <a:p>
            <a:r>
              <a:rPr lang="uk-UA" sz="3200" b="1" dirty="0">
                <a:solidFill>
                  <a:schemeClr val="accent2">
                    <a:lumMod val="75000"/>
                  </a:schemeClr>
                </a:solidFill>
              </a:rPr>
              <a:t>- Їжі іншої не мала.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Прямокутник: округлені кути 11">
            <a:extLst>
              <a:ext uri="{FF2B5EF4-FFF2-40B4-BE49-F238E27FC236}">
                <a16:creationId xmlns="" xmlns:a16="http://schemas.microsoft.com/office/drawing/2014/main" id="{D888C40D-FD34-4564-9E62-0116B8C1DD37}"/>
              </a:ext>
            </a:extLst>
          </p:cNvPr>
          <p:cNvSpPr/>
          <p:nvPr/>
        </p:nvSpPr>
        <p:spPr>
          <a:xfrm>
            <a:off x="1087884" y="4292715"/>
            <a:ext cx="5703060" cy="1026881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800" b="1" dirty="0" smtClean="0">
                <a:solidFill>
                  <a:schemeClr val="bg1"/>
                </a:solidFill>
              </a:rPr>
              <a:t>Прочитай скоромовку швидко.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uk-UA" sz="2800" b="1" dirty="0" smtClean="0">
                <a:solidFill>
                  <a:schemeClr val="bg1"/>
                </a:solidFill>
              </a:rPr>
              <a:t>Спробуй розказати її напам’ять. 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Різдвяна наклейка з отвором на стіні з мишкою Мишка читає книгу на стіні  3D-наклейка з наклейкою Смішна чарівн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88" t="9534" r="19633" b="18625"/>
          <a:stretch/>
        </p:blipFill>
        <p:spPr bwMode="auto">
          <a:xfrm>
            <a:off x="6900671" y="1511554"/>
            <a:ext cx="2291137" cy="2672993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мишка с сердцем рисун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808" y="3043121"/>
            <a:ext cx="2009775" cy="2276475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749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41722" y="582906"/>
            <a:ext cx="9953937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Повідомлення теми </a:t>
            </a:r>
            <a:r>
              <a:rPr lang="uk-UA" sz="4000" b="1" dirty="0" smtClean="0"/>
              <a:t>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0" name="Picture 2" descr="D:\Картинки до тестів\!!!!Эсмира_512х512\_free_2024-01-13-17-28-32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851" y="1486511"/>
            <a:ext cx="3720282" cy="372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15148" y="1609349"/>
            <a:ext cx="5580511" cy="296251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Сьогодні на уроці читання </a:t>
            </a:r>
            <a:r>
              <a:rPr lang="uk-UA" sz="2800" b="1" dirty="0" smtClean="0">
                <a:solidFill>
                  <a:schemeClr val="bg1"/>
                </a:solidFill>
              </a:rPr>
              <a:t>ми ознайомимося з твором 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Галини </a:t>
            </a:r>
            <a:r>
              <a:rPr lang="uk-UA" sz="2800" b="1" dirty="0">
                <a:solidFill>
                  <a:schemeClr val="bg1"/>
                </a:solidFill>
              </a:rPr>
              <a:t>Малик 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«</a:t>
            </a:r>
            <a:r>
              <a:rPr lang="uk-UA" sz="2800" b="1" dirty="0">
                <a:solidFill>
                  <a:schemeClr val="bg1"/>
                </a:solidFill>
              </a:rPr>
              <a:t>Чому Равлик ховається?»</a:t>
            </a:r>
            <a:endParaRPr lang="uk-UA" sz="194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/>
              <a:t>Дізнаємось,</a:t>
            </a:r>
            <a:r>
              <a:rPr lang="uk-UA" sz="2800" dirty="0"/>
              <a:t> </a:t>
            </a:r>
            <a:r>
              <a:rPr lang="uk-UA" sz="2800" b="1" dirty="0"/>
              <a:t>що </a:t>
            </a:r>
            <a:r>
              <a:rPr lang="uk-UA" sz="2800" b="1" dirty="0" smtClean="0">
                <a:solidFill>
                  <a:schemeClr val="bg1"/>
                </a:solidFill>
              </a:rPr>
              <a:t>казка живе поруч </a:t>
            </a:r>
            <a:r>
              <a:rPr lang="uk-UA" sz="2800" b="1" dirty="0">
                <a:solidFill>
                  <a:schemeClr val="bg1"/>
                </a:solidFill>
              </a:rPr>
              <a:t>з нами</a:t>
            </a:r>
            <a:r>
              <a:rPr lang="uk-UA" sz="2800" dirty="0" smtClean="0">
                <a:solidFill>
                  <a:schemeClr val="bg1"/>
                </a:solidFill>
              </a:rPr>
              <a:t>.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921581" y="5149334"/>
            <a:ext cx="298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934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041722" y="582906"/>
            <a:ext cx="9953937" cy="8115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Передбачення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32778" name="AutoShape 10" descr="любители книг | Школьные темы, Де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015711" y="1443228"/>
            <a:ext cx="8005957" cy="153233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Чи можеш за </a:t>
            </a:r>
            <a:r>
              <a:rPr lang="uk-UA" sz="2800" b="1" dirty="0">
                <a:solidFill>
                  <a:schemeClr val="bg1"/>
                </a:solidFill>
              </a:rPr>
              <a:t>назвою </a:t>
            </a:r>
            <a:r>
              <a:rPr lang="uk-UA" sz="2800" b="1" dirty="0" smtClean="0">
                <a:solidFill>
                  <a:schemeClr val="bg1"/>
                </a:solidFill>
              </a:rPr>
              <a:t>казки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«</a:t>
            </a:r>
            <a:r>
              <a:rPr lang="uk-UA" sz="2800" b="1" dirty="0">
                <a:solidFill>
                  <a:schemeClr val="bg1"/>
                </a:solidFill>
              </a:rPr>
              <a:t>Чому Равлик ховається</a:t>
            </a:r>
            <a:r>
              <a:rPr lang="uk-UA" sz="2800" b="1" dirty="0" smtClean="0">
                <a:solidFill>
                  <a:schemeClr val="bg1"/>
                </a:solidFill>
              </a:rPr>
              <a:t>?» і ілюстраціями передбачити, про що в ній розповідається?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921581" y="5149334"/>
            <a:ext cx="298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ru-RU" dirty="0"/>
          </a:p>
        </p:txBody>
      </p:sp>
      <p:pic>
        <p:nvPicPr>
          <p:cNvPr id="3" name="Picture 2" descr="D:\Картинки до тестів\!!!_Проект_Равлик_1_01_2025_!!!\001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722" y="3086168"/>
            <a:ext cx="3002280" cy="300228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Картинки до тестів\!!!_Проект_Равлик_1_01_2025_!!!\005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312" y="3086168"/>
            <a:ext cx="3016922" cy="3016922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Картинки до тестів\!!!_Проект_Равлик_1_01_2025_!!!\007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103" y="3086168"/>
            <a:ext cx="3004556" cy="3004556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31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87884" y="474811"/>
            <a:ext cx="5654292" cy="12564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Галина </a:t>
            </a:r>
            <a:r>
              <a:rPr lang="uk-UA" sz="3600" b="1" dirty="0" err="1">
                <a:solidFill>
                  <a:schemeClr val="bg1"/>
                </a:solidFill>
              </a:rPr>
              <a:t>Малик</a:t>
            </a:r>
            <a:r>
              <a:rPr lang="uk-UA" sz="3600" b="1" dirty="0">
                <a:solidFill>
                  <a:schemeClr val="bg1"/>
                </a:solidFill>
              </a:rPr>
              <a:t> </a:t>
            </a:r>
            <a:endParaRPr lang="uk-UA" sz="36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«</a:t>
            </a:r>
            <a:r>
              <a:rPr lang="uk-UA" sz="3600" b="1" dirty="0">
                <a:solidFill>
                  <a:schemeClr val="bg1"/>
                </a:solidFill>
              </a:rPr>
              <a:t>Чому равлик ховається?»</a:t>
            </a:r>
          </a:p>
        </p:txBody>
      </p:sp>
      <p:sp>
        <p:nvSpPr>
          <p:cNvPr id="6" name="Прямокутник: округлені кути 12">
            <a:extLst>
              <a:ext uri="{FF2B5EF4-FFF2-40B4-BE49-F238E27FC236}">
                <a16:creationId xmlns="" xmlns:a16="http://schemas.microsoft.com/office/drawing/2014/main" id="{4F07C1AF-FBF7-45D3-B307-B30F67041B01}"/>
              </a:ext>
            </a:extLst>
          </p:cNvPr>
          <p:cNvSpPr/>
          <p:nvPr/>
        </p:nvSpPr>
        <p:spPr>
          <a:xfrm>
            <a:off x="1087885" y="2972746"/>
            <a:ext cx="5654291" cy="319118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chemeClr val="bg1"/>
                </a:solidFill>
              </a:rPr>
              <a:t>Чи відповідає зміст казки </a:t>
            </a:r>
            <a:r>
              <a:rPr lang="ru-RU" sz="2800" b="1" dirty="0" smtClean="0">
                <a:solidFill>
                  <a:schemeClr val="bg1"/>
                </a:solidFill>
              </a:rPr>
              <a:t>твоїм </a:t>
            </a:r>
            <a:r>
              <a:rPr lang="ru-RU" sz="2800" b="1" dirty="0">
                <a:solidFill>
                  <a:schemeClr val="bg1"/>
                </a:solidFill>
              </a:rPr>
              <a:t>очікуванням</a:t>
            </a:r>
            <a:r>
              <a:rPr lang="ru-RU" sz="2800" b="1" dirty="0" smtClean="0">
                <a:solidFill>
                  <a:schemeClr val="bg1"/>
                </a:solidFill>
              </a:rPr>
              <a:t>?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chemeClr val="bg1"/>
                </a:solidFill>
              </a:rPr>
              <a:t>Хто прийшов до Равлика в </a:t>
            </a:r>
            <a:r>
              <a:rPr lang="ru-RU" sz="2800" b="1" dirty="0" smtClean="0">
                <a:solidFill>
                  <a:schemeClr val="bg1"/>
                </a:solidFill>
              </a:rPr>
              <a:t>гості?</a:t>
            </a:r>
            <a:endParaRPr lang="ru-RU" sz="2800" b="1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chemeClr val="bg1"/>
                </a:solidFill>
              </a:rPr>
              <a:t>Прочитай казку. Зістав, </a:t>
            </a:r>
            <a:r>
              <a:rPr lang="ru-RU" sz="2800" b="1" dirty="0">
                <a:solidFill>
                  <a:schemeClr val="bg1"/>
                </a:solidFill>
              </a:rPr>
              <a:t>як поводив себе Равлик, а як — </a:t>
            </a:r>
            <a:r>
              <a:rPr lang="ru-RU" sz="2800" b="1" dirty="0" smtClean="0">
                <a:solidFill>
                  <a:schemeClr val="bg1"/>
                </a:solidFill>
              </a:rPr>
              <a:t>Не-Дуже -</a:t>
            </a:r>
            <a:r>
              <a:rPr lang="ru-RU" sz="2800" b="1" dirty="0" err="1" smtClean="0">
                <a:solidFill>
                  <a:schemeClr val="bg1"/>
                </a:solidFill>
              </a:rPr>
              <a:t>Чемна</a:t>
            </a:r>
            <a:r>
              <a:rPr lang="ru-RU" sz="2800" b="1" dirty="0" smtClean="0">
                <a:solidFill>
                  <a:schemeClr val="bg1"/>
                </a:solidFill>
              </a:rPr>
              <a:t>-Жаба</a:t>
            </a:r>
            <a:r>
              <a:rPr lang="ru-RU" sz="2800" b="1" dirty="0">
                <a:solidFill>
                  <a:schemeClr val="bg1"/>
                </a:solidFill>
              </a:rPr>
              <a:t>. 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448193" y="2382130"/>
            <a:ext cx="4461671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2400" dirty="0">
                <a:hlinkClick r:id="rId2"/>
              </a:rPr>
              <a:t>Г. Малик. Чому равлик </a:t>
            </a:r>
            <a:r>
              <a:rPr lang="ru-RU" sz="2400" dirty="0" smtClean="0">
                <a:hlinkClick r:id="rId2"/>
              </a:rPr>
              <a:t>ховається</a:t>
            </a:r>
            <a:endParaRPr lang="ru-RU" sz="2400" dirty="0"/>
          </a:p>
        </p:txBody>
      </p:sp>
      <p:sp>
        <p:nvSpPr>
          <p:cNvPr id="7" name="Прямокутник: округлені кути 7">
            <a:extLst>
              <a:ext uri="{FF2B5EF4-FFF2-40B4-BE49-F238E27FC236}">
                <a16:creationId xmlns="" xmlns:a16="http://schemas.microsoft.com/office/drawing/2014/main" id="{21D1848A-2991-4EFE-90F4-610D3A1160E8}"/>
              </a:ext>
            </a:extLst>
          </p:cNvPr>
          <p:cNvSpPr/>
          <p:nvPr/>
        </p:nvSpPr>
        <p:spPr>
          <a:xfrm>
            <a:off x="1414456" y="1766944"/>
            <a:ext cx="4529146" cy="510778"/>
          </a:xfrm>
          <a:prstGeom prst="round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accent2">
                    <a:lumMod val="75000"/>
                  </a:schemeClr>
                </a:solidFill>
              </a:rPr>
              <a:t>Послухай казку за посиланням</a:t>
            </a:r>
            <a:endParaRPr lang="ru-RU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D:\Аудіотвори\Г Малик. Равлик\2025-01-06_190159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114" y="474810"/>
            <a:ext cx="3758293" cy="601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57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28771" y="524131"/>
            <a:ext cx="9707454" cy="66364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Галина Малик «Чому равлик ховається?»</a:t>
            </a:r>
          </a:p>
        </p:txBody>
      </p:sp>
      <p:sp>
        <p:nvSpPr>
          <p:cNvPr id="11" name="Прямокутник: округлені кути 7">
            <a:extLst>
              <a:ext uri="{FF2B5EF4-FFF2-40B4-BE49-F238E27FC236}">
                <a16:creationId xmlns="" xmlns:a16="http://schemas.microsoft.com/office/drawing/2014/main" id="{28CF7109-E2B8-4B10-9751-8675E400FF3D}"/>
              </a:ext>
            </a:extLst>
          </p:cNvPr>
          <p:cNvSpPr/>
          <p:nvPr/>
        </p:nvSpPr>
        <p:spPr>
          <a:xfrm>
            <a:off x="3237121" y="1234979"/>
            <a:ext cx="8325047" cy="5262979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Якось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до Равлика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завітала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Не-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Дуже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Чемна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Жаба. 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— Запроси мене до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своєї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хатки, — сказала вона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Равлику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— Але ж ти не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помістишся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ній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, —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відповів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Равлик. 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— Але ж я прийшла до тебе в гості? —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спитала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Жаба. 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— В гості… —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розгублено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ствердив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Равлик. 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—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Отже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ти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мусиш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мене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запросити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! —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переможно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закричала Не-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Дуже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Чемна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Жаба. 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Незручно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стало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Равлику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Справді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якось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негарно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виходить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Прийшли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до тебе гості, а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ти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не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можеш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запросити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їх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до хатки.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50087"/>
            <a:ext cx="1054101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9" name="Picture 5" descr="D:\2 клас\2 Читання\1 Савченко\06 Світ дитинства\№063 - Роб з дит книжкою  Г Малик Королівство Ану\2025-01-20_1541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1234978"/>
            <a:ext cx="2636711" cy="2631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7050" y="3936649"/>
            <a:ext cx="2636711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Які слова Равлика показують, що Не-</a:t>
            </a:r>
            <a:r>
              <a:rPr lang="ru-RU" sz="2400" b="1" dirty="0" err="1">
                <a:solidFill>
                  <a:schemeClr val="bg1"/>
                </a:solidFill>
              </a:rPr>
              <a:t>Дуже</a:t>
            </a:r>
            <a:r>
              <a:rPr lang="ru-RU" sz="2400" b="1" dirty="0">
                <a:solidFill>
                  <a:schemeClr val="bg1"/>
                </a:solidFill>
              </a:rPr>
              <a:t>-</a:t>
            </a:r>
            <a:r>
              <a:rPr lang="ru-RU" sz="2400" b="1" dirty="0" err="1">
                <a:solidFill>
                  <a:schemeClr val="bg1"/>
                </a:solidFill>
              </a:rPr>
              <a:t>Чемна</a:t>
            </a:r>
            <a:r>
              <a:rPr lang="ru-RU" sz="2400" b="1" dirty="0">
                <a:solidFill>
                  <a:schemeClr val="bg1"/>
                </a:solidFill>
              </a:rPr>
              <a:t> Жаба прийшла без запрошення? </a:t>
            </a:r>
          </a:p>
        </p:txBody>
      </p:sp>
    </p:spTree>
    <p:extLst>
      <p:ext uri="{BB962C8B-B14F-4D97-AF65-F5344CB8AC3E}">
        <p14:creationId xmlns:p14="http://schemas.microsoft.com/office/powerpoint/2010/main" val="358092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28771" y="524131"/>
            <a:ext cx="9707454" cy="66364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Галина Малик «Чому равлик ховається?»</a:t>
            </a:r>
          </a:p>
        </p:txBody>
      </p:sp>
      <p:sp>
        <p:nvSpPr>
          <p:cNvPr id="11" name="Прямокутник: округлені кути 7">
            <a:extLst>
              <a:ext uri="{FF2B5EF4-FFF2-40B4-BE49-F238E27FC236}">
                <a16:creationId xmlns="" xmlns:a16="http://schemas.microsoft.com/office/drawing/2014/main" id="{28CF7109-E2B8-4B10-9751-8675E400FF3D}"/>
              </a:ext>
            </a:extLst>
          </p:cNvPr>
          <p:cNvSpPr/>
          <p:nvPr/>
        </p:nvSpPr>
        <p:spPr>
          <a:xfrm>
            <a:off x="3450336" y="1295939"/>
            <a:ext cx="8087448" cy="4401205"/>
          </a:xfrm>
          <a:prstGeom prst="rect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Виліз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Равлик із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своєї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мушлі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й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каже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—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Заходь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, будь ласка… 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    Почала 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Жаба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лізти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 І вона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лізла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лізла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й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пхалася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до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маленької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мушлі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, аж доки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мушля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тріснула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й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розпалася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на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дві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половинки.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І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залишився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бідолашний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Равлик без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домівки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Він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збудував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собі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нову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хатку. Але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відт</a:t>
            </a:r>
            <a:r>
              <a:rPr lang="uk-UA" sz="2800" b="1" dirty="0">
                <a:solidFill>
                  <a:schemeClr val="accent2">
                    <a:lumMod val="75000"/>
                  </a:schemeClr>
                </a:solidFill>
              </a:rPr>
              <a:t>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ді, як тільки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хтось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торкнеться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його, Равлик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одразу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ж ховається. </a:t>
            </a:r>
            <a:endParaRPr lang="ru-RU" sz="2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just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  <a:r>
              <a:rPr lang="ru-RU" sz="2800" b="1" dirty="0" err="1" smtClean="0">
                <a:solidFill>
                  <a:schemeClr val="accent2">
                    <a:lumMod val="75000"/>
                  </a:schemeClr>
                </a:solidFill>
              </a:rPr>
              <a:t>Він</a:t>
            </a: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думає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, що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це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знову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до 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нього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в гості прийшла Не-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Дуже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ru-RU" sz="2800" b="1" dirty="0" err="1">
                <a:solidFill>
                  <a:schemeClr val="accent2">
                    <a:lumMod val="75000"/>
                  </a:schemeClr>
                </a:solidFill>
              </a:rPr>
              <a:t>Чемна</a:t>
            </a:r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 Жаба. </a:t>
            </a:r>
            <a:endParaRPr lang="uk-UA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50087"/>
            <a:ext cx="1054101" cy="9970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Підручник, 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101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D:\2 клас\2 Читання\1 Савченко\06 Світ дитинства\№063 - Роб з дит книжкою  Г Малик Королівство Ану\2025-01-20_1542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42" y="1295939"/>
            <a:ext cx="2746356" cy="275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одзаголовок 2">
            <a:extLst>
              <a:ext uri="{FF2B5EF4-FFF2-40B4-BE49-F238E27FC236}">
                <a16:creationId xmlns:a16="http://schemas.microsoft.com/office/drawing/2014/main" xmlns="" id="{C148B35D-0EE5-40B2-9770-3124392B9742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356304" y="4170888"/>
            <a:ext cx="3060250" cy="167919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altLang="ru-RU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Чим вразила казка?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altLang="ru-RU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Прочитай кінцівку казки-притчі. Чого вона вчить? </a:t>
            </a:r>
            <a:endParaRPr lang="ru-RU" altLang="ru-RU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Подзаголовок 2">
            <a:extLst>
              <a:ext uri="{FF2B5EF4-FFF2-40B4-BE49-F238E27FC236}">
                <a16:creationId xmlns:a16="http://schemas.microsoft.com/office/drawing/2014/main" xmlns="" id="{C148B35D-0EE5-40B2-9770-3124392B9742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982720" y="5681520"/>
            <a:ext cx="9555064" cy="85824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altLang="ru-RU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Равлик навчився уникати небезпеки, ховаючись у мушлю. Казка вчить бути чемними гостями. Засуджує  невихованість деяких гост</a:t>
            </a:r>
            <a:r>
              <a:rPr lang="uk-UA" altLang="ru-RU" sz="24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е</a:t>
            </a:r>
            <a:r>
              <a:rPr lang="uk-UA" altLang="ru-RU" sz="2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й.</a:t>
            </a:r>
            <a:endParaRPr lang="ru-RU" altLang="ru-RU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45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24123537SlideId25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ULLVER_BOOKMARK" val="п2014724123537SlideId257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3260</TotalTime>
  <Words>678</Words>
  <Application>Microsoft Office PowerPoint</Application>
  <PresentationFormat>Произвольный</PresentationFormat>
  <Paragraphs>100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1359</cp:revision>
  <dcterms:created xsi:type="dcterms:W3CDTF">2018-01-05T16:38:53Z</dcterms:created>
  <dcterms:modified xsi:type="dcterms:W3CDTF">2025-04-11T20:40:15Z</dcterms:modified>
</cp:coreProperties>
</file>