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17" r:id="rId3"/>
    <p:sldId id="312" r:id="rId4"/>
    <p:sldId id="313" r:id="rId5"/>
    <p:sldId id="288" r:id="rId6"/>
    <p:sldId id="305" r:id="rId7"/>
    <p:sldId id="285" r:id="rId8"/>
    <p:sldId id="293" r:id="rId9"/>
    <p:sldId id="315" r:id="rId10"/>
    <p:sldId id="291" r:id="rId11"/>
    <p:sldId id="314" r:id="rId12"/>
    <p:sldId id="31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4512" y="3924623"/>
            <a:ext cx="9241973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Які трав’янисті рослини називають першоцвітами?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85" y="975386"/>
            <a:ext cx="2552381" cy="255238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13965" y="97538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139" y="570729"/>
            <a:ext cx="9837890" cy="8391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0199" y="4905540"/>
            <a:ext cx="5747658" cy="119046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Чому спочатку зацвітають рослини, а потім з’являються комахи?</a:t>
            </a:r>
            <a:endParaRPr lang="en-US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1781" r="7042" b="20755"/>
          <a:stretch/>
        </p:blipFill>
        <p:spPr>
          <a:xfrm>
            <a:off x="1113139" y="1554666"/>
            <a:ext cx="2533575" cy="283417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828201" y="3784311"/>
            <a:ext cx="3978727" cy="10232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Як ти можеш </a:t>
            </a:r>
            <a:r>
              <a:rPr lang="uk-UA" sz="2800" dirty="0"/>
              <a:t>захищати ранньоквітучі </a:t>
            </a:r>
            <a:r>
              <a:rPr lang="uk-UA" sz="2800" dirty="0" smtClean="0"/>
              <a:t>рослини?</a:t>
            </a:r>
            <a:endParaRPr lang="en-US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8229" y="1554666"/>
            <a:ext cx="6019800" cy="10905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Чи тобі траплялося бачити, як цвітуть першоцвіти</a:t>
            </a:r>
            <a:r>
              <a:rPr lang="uk-UA" sz="2800" b="1" dirty="0" smtClean="0"/>
              <a:t>?</a:t>
            </a:r>
            <a:r>
              <a:rPr lang="uk-UA" sz="2800" dirty="0"/>
              <a:t> Розкажи, де й коли. </a:t>
            </a:r>
            <a:endParaRPr lang="en-US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11486" y="2645230"/>
            <a:ext cx="4996543" cy="10994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Чи можна їх зривати для букетів або на </a:t>
            </a:r>
            <a:r>
              <a:rPr lang="uk-UA" sz="2800" dirty="0" smtClean="0"/>
              <a:t>продаж</a:t>
            </a:r>
            <a:r>
              <a:rPr lang="uk-UA" sz="2800" b="1" dirty="0" smtClean="0"/>
              <a:t>?</a:t>
            </a:r>
            <a:endParaRPr lang="en-US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5251" y="4563667"/>
            <a:ext cx="4458747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Чому </a:t>
            </a:r>
            <a:r>
              <a:rPr lang="uk-UA" sz="2800" dirty="0"/>
              <a:t>красиво квітучі рослини часто опиняються в Червоній книзі?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8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148943" y="1279035"/>
            <a:ext cx="5987142" cy="26540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Багаторічні </a:t>
            </a:r>
            <a:r>
              <a:rPr lang="uk-UA" sz="2800" b="1" dirty="0" smtClean="0"/>
              <a:t>___________ рослини</a:t>
            </a:r>
            <a:r>
              <a:rPr lang="uk-UA" sz="2800" b="1" dirty="0"/>
              <a:t>, що </a:t>
            </a:r>
            <a:r>
              <a:rPr lang="uk-UA" sz="2800" b="1" dirty="0" smtClean="0"/>
              <a:t>квітують </a:t>
            </a:r>
            <a:r>
              <a:rPr lang="uk-UA" sz="2800" b="1" dirty="0"/>
              <a:t>до початку розпускання листків на березі і черемсі </a:t>
            </a:r>
            <a:r>
              <a:rPr lang="uk-UA" sz="2800" b="1" dirty="0" smtClean="0"/>
              <a:t>ще напровесні, належать до _______________.</a:t>
            </a:r>
            <a:endParaRPr lang="en-US" sz="2800" b="1" dirty="0"/>
          </a:p>
        </p:txBody>
      </p:sp>
      <p:pic>
        <p:nvPicPr>
          <p:cNvPr id="1027" name="Picture 3" descr="D:\2 клас\4 ЯДС\1 Грущинська\5 Людина і природа навесні\№083 Які трав’янисті рослини називають першоцвітами\2025-03-30_2035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29721" r="854" b="5488"/>
          <a:stretch/>
        </p:blipFill>
        <p:spPr bwMode="auto">
          <a:xfrm>
            <a:off x="881743" y="4057456"/>
            <a:ext cx="7911176" cy="186878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87271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9715" y="1279035"/>
            <a:ext cx="4038599" cy="6839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Допиши пропущені слова.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7943" y="465137"/>
            <a:ext cx="10178142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0999" y="3133459"/>
            <a:ext cx="2822243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ранньоквітучих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1743" y="2726646"/>
            <a:ext cx="4136571" cy="11084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5. Яка з цих ранньоквітучих рослин першою розцвітає навесні? Обери й познач </a:t>
            </a:r>
            <a:r>
              <a:rPr lang="uk-UA" sz="24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0250" y="4991847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a typeface="Cambria"/>
              </a:rPr>
              <a:t>𝑽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72564" y="1434961"/>
            <a:ext cx="1919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трав’янисті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41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222022" y="570729"/>
            <a:ext cx="9968491" cy="7310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764" y="4359777"/>
            <a:ext cx="2872661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уроці мені було нецікаво.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8968" y="4243398"/>
            <a:ext cx="2872661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все зрозумів(ла). Урок сподобався.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114" y="4276541"/>
            <a:ext cx="3630259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нічого не зрозумів(ла) і з нетерпінням чекав(ла) закінчення уроку.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882"/>
          <a:stretch/>
        </p:blipFill>
        <p:spPr>
          <a:xfrm>
            <a:off x="1403248" y="2046068"/>
            <a:ext cx="2921177" cy="21613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>
          <a:xfrm>
            <a:off x="4800452" y="2021264"/>
            <a:ext cx="2921177" cy="21626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8125654" y="2045398"/>
            <a:ext cx="2495097" cy="21619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2320726" y="1329212"/>
            <a:ext cx="7484517" cy="51904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Обери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смайлика, який відповідає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твоєму настрою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2114" y="494528"/>
            <a:ext cx="10014603" cy="72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5385" y="1319276"/>
            <a:ext cx="8948058" cy="73504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весняні квіти. Вибери свою квітку настрою і прочитай передбачення під нею на урок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Барві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04" y="3165526"/>
            <a:ext cx="2784021" cy="18560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року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25" y="2269796"/>
            <a:ext cx="2848882" cy="18992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аланту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2269796"/>
            <a:ext cx="2729962" cy="18236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ервоцвіт (примула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007" y="2961523"/>
            <a:ext cx="2532931" cy="18996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3558323" y="5021540"/>
            <a:ext cx="2433582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Чудове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6D81AE-5CFB-4C25-A3D2-05B1D10F4D90}"/>
              </a:ext>
            </a:extLst>
          </p:cNvPr>
          <p:cNvSpPr txBox="1"/>
          <p:nvPr/>
        </p:nvSpPr>
        <p:spPr>
          <a:xfrm>
            <a:off x="9481458" y="4861222"/>
            <a:ext cx="194828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Цікаві знання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744495" y="4093533"/>
            <a:ext cx="2547256" cy="10556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Отримаю задоволення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F7A4D3-CAF4-43F6-9D4A-86A306BE94A3}"/>
              </a:ext>
            </a:extLst>
          </p:cNvPr>
          <p:cNvSpPr txBox="1"/>
          <p:nvPr/>
        </p:nvSpPr>
        <p:spPr>
          <a:xfrm>
            <a:off x="6455229" y="4208904"/>
            <a:ext cx="2560778" cy="105560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bg1"/>
                </a:solidFill>
              </a:rPr>
              <a:t>Я впораюсь із завданнями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13206" y="2054322"/>
            <a:ext cx="5252415" cy="24305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Знову наш шкільний дзвінок</a:t>
            </a:r>
          </a:p>
          <a:p>
            <a:pPr algn="ctr"/>
            <a:r>
              <a:rPr lang="uk-UA" sz="2800" b="1" dirty="0"/>
              <a:t>Кличе всіх нас на урок.</a:t>
            </a:r>
          </a:p>
          <a:p>
            <a:pPr algn="ctr"/>
            <a:r>
              <a:rPr lang="uk-UA" sz="2800" b="1" dirty="0"/>
              <a:t>Тож швиденько ти сідай,</a:t>
            </a:r>
          </a:p>
          <a:p>
            <a:pPr algn="ctr"/>
            <a:r>
              <a:rPr lang="uk-UA" sz="2800" b="1" dirty="0"/>
              <a:t>Новинки–</a:t>
            </a:r>
            <a:r>
              <a:rPr lang="uk-UA" sz="2800" b="1" dirty="0" err="1"/>
              <a:t>цікавинки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для </a:t>
            </a:r>
            <a:r>
              <a:rPr lang="uk-UA" sz="2800" b="1" dirty="0"/>
              <a:t>себе відкривай.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731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7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70012" y="494529"/>
            <a:ext cx="9746331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106" y="1356095"/>
            <a:ext cx="2688237" cy="40291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660760" y="4685399"/>
            <a:ext cx="6296986" cy="139964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ознайомимося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ru-RU" sz="2400" b="1" dirty="0">
                <a:solidFill>
                  <a:srgbClr val="FF0000"/>
                </a:solidFill>
              </a:rPr>
              <a:t>ранньоквітучими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трав’янистими рослинами, будемо вчитися розпізнавати їх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69970" y="1356095"/>
            <a:ext cx="3287487" cy="13098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</a:t>
            </a:r>
            <a:r>
              <a:rPr lang="uk-UA" sz="2400" b="1" dirty="0" smtClean="0">
                <a:solidFill>
                  <a:schemeClr val="bg1"/>
                </a:solidFill>
              </a:rPr>
              <a:t>весняні явища відбуваються </a:t>
            </a:r>
            <a:r>
              <a:rPr lang="uk-UA" sz="2400" b="1" dirty="0">
                <a:solidFill>
                  <a:schemeClr val="bg1"/>
                </a:solidFill>
              </a:rPr>
              <a:t>в житті </a:t>
            </a:r>
            <a:r>
              <a:rPr lang="uk-UA" sz="2400" b="1" dirty="0" smtClean="0">
                <a:solidFill>
                  <a:schemeClr val="bg1"/>
                </a:solidFill>
              </a:rPr>
              <a:t>дерев і кущів?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69970" y="3402390"/>
            <a:ext cx="3287487" cy="113520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трав’янисті рослини зацвітають першими навесні?</a:t>
            </a:r>
            <a:endParaRPr lang="en-US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9970" y="2728118"/>
            <a:ext cx="3287203" cy="5920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Назви </a:t>
            </a:r>
            <a:r>
              <a:rPr lang="ru-RU" sz="2400" b="1" dirty="0" smtClean="0"/>
              <a:t>плодов</a:t>
            </a:r>
            <a:r>
              <a:rPr lang="uk-UA" sz="2400" b="1" dirty="0" smtClean="0"/>
              <a:t>і дерева 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r="1771"/>
          <a:stretch/>
        </p:blipFill>
        <p:spPr>
          <a:xfrm rot="508866">
            <a:off x="2761020" y="3012802"/>
            <a:ext cx="1808689" cy="149372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26" y="1304863"/>
            <a:ext cx="1187048" cy="158273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r="421"/>
          <a:stretch/>
        </p:blipFill>
        <p:spPr bwMode="auto">
          <a:xfrm rot="21095067">
            <a:off x="706865" y="1367434"/>
            <a:ext cx="2133073" cy="145905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Особливості весняного підживлення плодових дерев та ягідних культу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8" y="4537593"/>
            <a:ext cx="1963391" cy="130688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лен остролистный семена || Питомник семян Ореш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15" y="2805348"/>
            <a:ext cx="1732245" cy="173224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8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846" y="549547"/>
            <a:ext cx="9802240" cy="699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52847" y="1463594"/>
            <a:ext cx="3423210" cy="18674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Де вона проходить – </a:t>
            </a:r>
          </a:p>
          <a:p>
            <a:pPr algn="ctr"/>
            <a:r>
              <a:rPr lang="uk-UA" sz="2400" b="1" dirty="0"/>
              <a:t>Там травиця сходить,</a:t>
            </a:r>
          </a:p>
          <a:p>
            <a:pPr algn="ctr"/>
            <a:r>
              <a:rPr lang="uk-UA" sz="2400" b="1" dirty="0"/>
              <a:t>Квіти розцвітають,</a:t>
            </a:r>
          </a:p>
          <a:p>
            <a:pPr algn="ctr"/>
            <a:r>
              <a:rPr lang="uk-UA" sz="2400" b="1" dirty="0"/>
              <a:t>Солов’ї співають.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08714" y="1463595"/>
            <a:ext cx="1321617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Весна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2848" y="3454552"/>
            <a:ext cx="4685953" cy="6474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 Які ознаки весни </a:t>
            </a:r>
            <a:r>
              <a:rPr lang="uk-UA" sz="2800" b="1" dirty="0" smtClean="0"/>
              <a:t>ти знаєш?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2847" y="4933193"/>
            <a:ext cx="4685953" cy="609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А  за що </a:t>
            </a:r>
            <a:r>
              <a:rPr lang="uk-UA" sz="2800" b="1" dirty="0" smtClean="0"/>
              <a:t>ти любиш </a:t>
            </a:r>
            <a:r>
              <a:rPr lang="uk-UA" sz="2800" b="1" dirty="0"/>
              <a:t>весну? 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2848" y="4188991"/>
            <a:ext cx="4685953" cy="6522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погода навесні?</a:t>
            </a:r>
            <a:endParaRPr lang="ru-RU" sz="2800" b="1" dirty="0"/>
          </a:p>
        </p:txBody>
      </p:sp>
      <p:pic>
        <p:nvPicPr>
          <p:cNvPr id="1026" name="Picture 2" descr="18.03.20. “Весна прийшла – тепло принесла” (спецгрупа “Малятко”) |  Конотопський заклад дошкільної освіти (ясла-садок) №1 “Орлятко”  Конотопської міської ради Сумської област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11708" r="13593" b="16480"/>
          <a:stretch/>
        </p:blipFill>
        <p:spPr bwMode="auto">
          <a:xfrm>
            <a:off x="5853966" y="1463593"/>
            <a:ext cx="4901120" cy="33862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28" y="494529"/>
            <a:ext cx="10363201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вірш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2628" y="1359009"/>
            <a:ext cx="5584372" cy="19725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Навесні </a:t>
            </a:r>
            <a:r>
              <a:rPr lang="uk-UA" sz="2800" b="1" dirty="0" err="1"/>
              <a:t>одим</a:t>
            </a:r>
            <a:r>
              <a:rPr lang="uk-UA" sz="2800" b="1" dirty="0"/>
              <a:t> із першим,</a:t>
            </a:r>
          </a:p>
          <a:p>
            <a:r>
              <a:rPr lang="uk-UA" sz="2800" b="1" dirty="0"/>
              <a:t>З’явився і сказав «Привіт»!</a:t>
            </a:r>
          </a:p>
          <a:p>
            <a:r>
              <a:rPr lang="uk-UA" sz="2800" b="1" dirty="0"/>
              <a:t>Пахучий, гарний, ніжний, пишний,</a:t>
            </a:r>
          </a:p>
          <a:p>
            <a:r>
              <a:rPr lang="uk-UA" sz="2800" b="1" dirty="0"/>
              <a:t>Вгадали, що </a:t>
            </a:r>
            <a:r>
              <a:rPr lang="uk-UA" sz="2800" b="1" dirty="0" smtClean="0"/>
              <a:t>це …? </a:t>
            </a:r>
            <a:endParaRPr lang="en-US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36" y="1413438"/>
            <a:ext cx="4676165" cy="34578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40628" y="2779159"/>
            <a:ext cx="1926772" cy="5849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Первоцвіт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4399" y="3532464"/>
            <a:ext cx="5562601" cy="267765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u="sng" dirty="0"/>
              <a:t>Вивчаємо й </a:t>
            </a:r>
            <a:r>
              <a:rPr lang="uk-UA" sz="2800" b="1" u="sng" dirty="0" smtClean="0"/>
              <a:t>розуміємо.</a:t>
            </a:r>
            <a:endParaRPr lang="ru-RU" sz="2800" b="1" u="sng" dirty="0"/>
          </a:p>
          <a:p>
            <a:r>
              <a:rPr lang="uk-UA" sz="2800" b="1" dirty="0" smtClean="0"/>
              <a:t>Багаторічні </a:t>
            </a:r>
            <a:r>
              <a:rPr lang="uk-UA" sz="2800" b="1" dirty="0"/>
              <a:t>трав’янисті рослини, що </a:t>
            </a:r>
            <a:r>
              <a:rPr lang="uk-UA" sz="2800" b="1" dirty="0" smtClean="0"/>
              <a:t>квіту­ють </a:t>
            </a:r>
            <a:r>
              <a:rPr lang="uk-UA" sz="2800" b="1" dirty="0"/>
              <a:t>до початку розпускання листків на березі та черемсі, належать до </a:t>
            </a:r>
            <a:r>
              <a:rPr lang="uk-UA" sz="2800" b="1" dirty="0">
                <a:solidFill>
                  <a:srgbClr val="FFFF00"/>
                </a:solidFill>
              </a:rPr>
              <a:t>ранньоквітучих рослин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69742" y="5051498"/>
            <a:ext cx="4542544" cy="95410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Першоцвіти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rgbClr val="7030A0"/>
                </a:solidFill>
              </a:rPr>
              <a:t>(первоцвіти)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ранньоквітучі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рослини.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3782" y="2244772"/>
            <a:ext cx="4563761" cy="14289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Ранньою весною на проталинах з’являються перші квіти – підсніжники.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30" y="1370370"/>
            <a:ext cx="2916192" cy="21871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88596" y="1370370"/>
            <a:ext cx="50046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Коли </a:t>
            </a:r>
            <a:r>
              <a:rPr lang="uk-UA" sz="2400" dirty="0"/>
              <a:t>й де </a:t>
            </a:r>
            <a:r>
              <a:rPr lang="uk-UA" sz="2400" dirty="0" smtClean="0"/>
              <a:t>можна бачити </a:t>
            </a:r>
            <a:r>
              <a:rPr lang="uk-UA" sz="2400" dirty="0"/>
              <a:t>ці </a:t>
            </a:r>
            <a:r>
              <a:rPr lang="uk-UA" sz="2400" dirty="0" smtClean="0"/>
              <a:t>рослини? </a:t>
            </a:r>
            <a:endParaRPr lang="uk-UA" sz="2400" dirty="0" smtClean="0"/>
          </a:p>
          <a:p>
            <a:r>
              <a:rPr lang="uk-UA" sz="2400" dirty="0" smtClean="0"/>
              <a:t>Що тобі </a:t>
            </a:r>
            <a:r>
              <a:rPr lang="uk-UA" sz="2400" dirty="0"/>
              <a:t>про них відомо?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2628" y="538073"/>
            <a:ext cx="10363201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Роздивись світлини </a:t>
            </a:r>
            <a:r>
              <a:rPr lang="uk-UA" sz="4000" dirty="0"/>
              <a:t>й </a:t>
            </a:r>
            <a:r>
              <a:rPr lang="uk-UA" sz="4000" b="1" dirty="0"/>
              <a:t>розкажи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39200" y="1370369"/>
            <a:ext cx="2612572" cy="21871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Пофантазуй, чому </a:t>
            </a:r>
            <a:r>
              <a:rPr lang="uk-UA" sz="2800" dirty="0"/>
              <a:t>підсніжники отримали саме таку назву?</a:t>
            </a:r>
            <a:endParaRPr lang="en-US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4" y="3767359"/>
            <a:ext cx="2756732" cy="18914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62061" y="5771240"/>
            <a:ext cx="1763193" cy="513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Проліски</a:t>
            </a:r>
            <a:endParaRPr lang="en-US" sz="28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60" y="3774860"/>
            <a:ext cx="2501970" cy="18764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481516" y="5771239"/>
            <a:ext cx="2959058" cy="56215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Шафран - крокус</a:t>
            </a:r>
            <a:endParaRPr lang="en-US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87622" y="5771240"/>
            <a:ext cx="1578884" cy="56215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Ряст</a:t>
            </a:r>
            <a:endParaRPr lang="en-US" sz="2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46" y="3741123"/>
            <a:ext cx="2472980" cy="19027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8749737" y="5771240"/>
            <a:ext cx="2791498" cy="5621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Мати-й-мачуха</a:t>
            </a:r>
            <a:endParaRPr lang="en-US" sz="28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49" y="3706370"/>
            <a:ext cx="1918780" cy="19592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4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1167" y="603386"/>
            <a:ext cx="9660120" cy="853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 квіти занесені до Червоної </a:t>
            </a:r>
            <a:r>
              <a:rPr lang="uk-UA" sz="4000" b="1" dirty="0" smtClean="0">
                <a:solidFill>
                  <a:schemeClr val="bg1"/>
                </a:solidFill>
              </a:rPr>
              <a:t>книги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7" y="1547582"/>
            <a:ext cx="2989266" cy="22419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4016">
            <a:off x="1482521" y="3952279"/>
            <a:ext cx="2961546" cy="22211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952" y="5875579"/>
            <a:ext cx="2959058" cy="56215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Шафран - крокус</a:t>
            </a:r>
            <a:endParaRPr lang="en-US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1845" y="3406898"/>
            <a:ext cx="2184307" cy="56215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Підсніжник</a:t>
            </a:r>
            <a:endParaRPr lang="en-US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35431" y="1700726"/>
            <a:ext cx="4488205" cy="4177611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Первоцвітів налічують до 500 видів, проте більшість із них занесено до Червоної книги України. </a:t>
            </a:r>
            <a:r>
              <a:rPr lang="uk-UA" sz="2800" b="1" dirty="0" smtClean="0"/>
              <a:t>Першоцвіти </a:t>
            </a:r>
            <a:r>
              <a:rPr lang="uk-UA" sz="2800" b="1" dirty="0"/>
              <a:t>є єдиним джерелом живлення для багатьох комах. </a:t>
            </a:r>
          </a:p>
          <a:p>
            <a:pPr algn="ctr"/>
            <a:r>
              <a:rPr lang="uk-UA" sz="2800" b="1" dirty="0"/>
              <a:t>Рвати і викопувати їх категорично заборонено!</a:t>
            </a:r>
            <a:endParaRPr lang="ru-RU" sz="2800" b="1" dirty="0"/>
          </a:p>
        </p:txBody>
      </p:sp>
      <p:pic>
        <p:nvPicPr>
          <p:cNvPr id="14" name="Picture 4" descr="Червона книга України (рослин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43" y="2495105"/>
            <a:ext cx="2305258" cy="32388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30173" y="1528063"/>
            <a:ext cx="2097198" cy="81461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 чому.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478971"/>
            <a:ext cx="10134599" cy="11538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</a:t>
            </a:r>
            <a:r>
              <a:rPr lang="uk-UA" sz="3600" b="1" dirty="0" smtClean="0">
                <a:solidFill>
                  <a:schemeClr val="bg1"/>
                </a:solidFill>
              </a:rPr>
              <a:t>ти можеш </a:t>
            </a:r>
            <a:r>
              <a:rPr lang="uk-UA" sz="3600" b="1" dirty="0" smtClean="0">
                <a:solidFill>
                  <a:schemeClr val="bg1"/>
                </a:solidFill>
              </a:rPr>
              <a:t>зробити, </a:t>
            </a:r>
            <a:r>
              <a:rPr lang="uk-UA" sz="3600" b="1" dirty="0">
                <a:solidFill>
                  <a:schemeClr val="bg1"/>
                </a:solidFill>
              </a:rPr>
              <a:t>щоб зберегти в наших лісах першоцвіти?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066799" y="1632856"/>
            <a:ext cx="6466115" cy="1435543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Не рви першоцвіти, а тільки милуйся ними.</a:t>
            </a:r>
            <a:endParaRPr lang="ru-RU" sz="2800" b="1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066798" y="2912312"/>
            <a:ext cx="6466115" cy="1140809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Свідомо відмовся від купівлі квітів.</a:t>
            </a:r>
            <a:endParaRPr lang="ru-RU" sz="2800" b="1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066800" y="3943167"/>
            <a:ext cx="6466115" cy="1108594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Стань на захист першоцвітів.</a:t>
            </a:r>
            <a:endParaRPr lang="ru-RU" sz="2800" b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66800" y="5051761"/>
            <a:ext cx="6466115" cy="1027124"/>
          </a:xfrm>
          <a:prstGeom prst="horizontalScroll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Цінуй кожну рослину.</a:t>
            </a:r>
            <a:endParaRPr lang="ru-RU" sz="2800" b="1" dirty="0"/>
          </a:p>
        </p:txBody>
      </p:sp>
      <p:pic>
        <p:nvPicPr>
          <p:cNvPr id="1026" name="Picture 2" descr="Інформаційний проект &quot;Бережіть первоцвіти!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30" y="1757858"/>
            <a:ext cx="3526970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498</Words>
  <Application>Microsoft Office PowerPoint</Application>
  <PresentationFormat>Произвольный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79</cp:revision>
  <dcterms:created xsi:type="dcterms:W3CDTF">2018-01-05T16:38:53Z</dcterms:created>
  <dcterms:modified xsi:type="dcterms:W3CDTF">2025-04-01T12:33:30Z</dcterms:modified>
</cp:coreProperties>
</file>