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4" r:id="rId3"/>
    <p:sldId id="312" r:id="rId4"/>
    <p:sldId id="313" r:id="rId5"/>
    <p:sldId id="304" r:id="rId6"/>
    <p:sldId id="315" r:id="rId7"/>
    <p:sldId id="316" r:id="rId8"/>
    <p:sldId id="288" r:id="rId9"/>
    <p:sldId id="307" r:id="rId10"/>
    <p:sldId id="293" r:id="rId11"/>
    <p:sldId id="311" r:id="rId12"/>
    <p:sldId id="30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2D8DD8-71D3-4A7E-A45A-A15F3D18AF9C}">
          <p14:sldIdLst>
            <p14:sldId id="258"/>
            <p14:sldId id="314"/>
            <p14:sldId id="312"/>
            <p14:sldId id="313"/>
            <p14:sldId id="304"/>
            <p14:sldId id="315"/>
          </p14:sldIdLst>
        </p14:section>
        <p14:section name="Раздел без заголовка" id="{292943D7-CB3C-4DFF-864A-8CB8A385148D}">
          <p14:sldIdLst>
            <p14:sldId id="316"/>
            <p14:sldId id="288"/>
            <p14:sldId id="307"/>
            <p14:sldId id="293"/>
            <p14:sldId id="311"/>
            <p14:sldId id="30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8057" y="4088793"/>
            <a:ext cx="9416143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Які трав’янисті рослини продовжують весняне цвітіння?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078371"/>
            <a:ext cx="3528252" cy="264030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3965" y="1078371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24" y="494528"/>
            <a:ext cx="9924976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відповіді на запитання.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25" y="1308231"/>
            <a:ext cx="6977502" cy="718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яку пору весни цвітуть конвалії?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25" y="2101662"/>
            <a:ext cx="6977502" cy="917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весняні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ростуть</a:t>
            </a:r>
            <a:r>
              <a:rPr lang="ru-RU" sz="2800" b="1" dirty="0"/>
              <a:t> у </a:t>
            </a:r>
            <a:r>
              <a:rPr lang="ru-RU" sz="2800" b="1" dirty="0" err="1"/>
              <a:t>твоєму</a:t>
            </a:r>
            <a:r>
              <a:rPr lang="ru-RU" sz="2800" b="1" dirty="0"/>
              <a:t> </a:t>
            </a:r>
            <a:r>
              <a:rPr lang="ru-RU" sz="2800" b="1" dirty="0" err="1"/>
              <a:t>краї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25" y="3118169"/>
            <a:ext cx="6977502" cy="107685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культурні</a:t>
            </a:r>
            <a:r>
              <a:rPr lang="ru-RU" sz="2800" b="1" dirty="0"/>
              <a:t> рослини прикрашають навесні </a:t>
            </a:r>
            <a:r>
              <a:rPr lang="ru-RU" sz="2800" b="1" dirty="0" err="1"/>
              <a:t>твоє</a:t>
            </a:r>
            <a:r>
              <a:rPr lang="ru-RU" sz="2800" b="1" dirty="0"/>
              <a:t> </a:t>
            </a:r>
            <a:r>
              <a:rPr lang="ru-RU" sz="2800" b="1" dirty="0" err="1"/>
              <a:t>подвір’я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вулицю</a:t>
            </a:r>
            <a:r>
              <a:rPr lang="ru-RU" sz="28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" b="98438" l="3621" r="99468">
                        <a14:foregroundMark x1="46219" y1="57617" x2="30351" y2="49219"/>
                        <a14:foregroundMark x1="62407" y1="57617" x2="53674" y2="47656"/>
                        <a14:foregroundMark x1="38552" y1="47461" x2="29925" y2="49609"/>
                        <a14:foregroundMark x1="33759" y1="47852" x2="30564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31" y="1308231"/>
            <a:ext cx="3892458" cy="42448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1624" y="4335110"/>
            <a:ext cx="6977502" cy="1028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весняні рослини можуть бути для людей джерелом радості й щастя?</a:t>
            </a:r>
            <a:endParaRPr lang="ru-RU" sz="28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5 Людина і природа навесні\№084 Які трав’янисті рослини продовжують весняне цвітіння\2025-03-30_2103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420"/>
          <a:stretch/>
        </p:blipFill>
        <p:spPr bwMode="auto">
          <a:xfrm>
            <a:off x="1080000" y="1434961"/>
            <a:ext cx="6876000" cy="162175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87271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7943" y="465137"/>
            <a:ext cx="1017814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4285" y="2489948"/>
            <a:ext cx="2822243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0000"/>
                </a:solidFill>
              </a:rPr>
              <a:t>пізньоквітучих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0001" y="3209506"/>
            <a:ext cx="3796800" cy="17715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З’єднай назви рослин з їхніми зображеннями. Тих, що занесені до Червоної книги України, обведи червоним.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3" descr="D:\2 клас\4 ЯДС\1 Грущинська\5 Людина і природа навесні\№084 Які трав’янисті рослини продовжують весняне цвітіння\2025-03-30_2103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30503" r="1480" b="3506"/>
          <a:stretch/>
        </p:blipFill>
        <p:spPr bwMode="auto">
          <a:xfrm>
            <a:off x="5126942" y="3209506"/>
            <a:ext cx="5938271" cy="19498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389914" y="3875314"/>
            <a:ext cx="968829" cy="2199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03600" y="3922062"/>
            <a:ext cx="2037086" cy="2623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796528" y="3922062"/>
            <a:ext cx="2944700" cy="1732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822143" y="3875314"/>
            <a:ext cx="1274241" cy="40277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126942" y="3946915"/>
            <a:ext cx="1371600" cy="1366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83828" y="3946913"/>
            <a:ext cx="1371600" cy="1366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36343" y="3922062"/>
            <a:ext cx="1371600" cy="1366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693613" y="3985298"/>
            <a:ext cx="1371600" cy="13661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22022" y="570729"/>
            <a:ext cx="9968491" cy="731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764" y="4330483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8968" y="4276541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115" y="4276541"/>
            <a:ext cx="3526972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і з нетерпінням чекав(ла) закінчення уроку.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1403248" y="2046068"/>
            <a:ext cx="2921177" cy="21613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800452" y="2021264"/>
            <a:ext cx="2921177" cy="21626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125654" y="2045398"/>
            <a:ext cx="2495097" cy="21619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320726" y="1329212"/>
            <a:ext cx="7484517" cy="51904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смайлика, який відповідає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твоєму настрою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9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8"/>
            <a:ext cx="10014603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385" y="1319276"/>
            <a:ext cx="8948058" cy="7350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весняні квіти. Вибери свою квітку настрою і прочитай передбачення під нею на урок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Барві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04" y="3165526"/>
            <a:ext cx="2784021" cy="1856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ок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5" y="2269796"/>
            <a:ext cx="2848882" cy="18992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алант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269796"/>
            <a:ext cx="2729962" cy="18236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воцвіт (примул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07" y="2961523"/>
            <a:ext cx="2532931" cy="18996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558323" y="5021540"/>
            <a:ext cx="24335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481458" y="4861222"/>
            <a:ext cx="19482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744495" y="4093533"/>
            <a:ext cx="2547256" cy="10556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Отримаю задоволення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455229" y="4208904"/>
            <a:ext cx="2560778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13206" y="2054322"/>
            <a:ext cx="5252415" cy="2430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74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1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3140" y="494529"/>
            <a:ext cx="10222060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63" y="1356095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22371" y="5029200"/>
            <a:ext cx="7213117" cy="96882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продовжимо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ознайомлення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трав’янистими рослинами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що цвітуть навесні.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335">
            <a:off x="832073" y="1696709"/>
            <a:ext cx="2058564" cy="15439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2" y="1801065"/>
            <a:ext cx="1945998" cy="13352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69" y="3287963"/>
            <a:ext cx="1766161" cy="13246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034">
            <a:off x="988508" y="3482274"/>
            <a:ext cx="1745697" cy="13431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382">
            <a:off x="4793778" y="3292462"/>
            <a:ext cx="1354483" cy="1383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050976" y="1356095"/>
            <a:ext cx="3352803" cy="1303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/>
              <a:t>весняні </a:t>
            </a:r>
            <a:r>
              <a:rPr lang="ru-RU" sz="2400" b="1" dirty="0" err="1"/>
              <a:t>трав’янисті</a:t>
            </a:r>
            <a:r>
              <a:rPr lang="ru-RU" sz="2400" b="1" dirty="0"/>
              <a:t> рослини називають ранньоквітучими?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4467" y="2812266"/>
            <a:ext cx="2242457" cy="8170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Коли вони </a:t>
            </a:r>
            <a:r>
              <a:rPr lang="ru-RU" sz="2400" b="1" dirty="0" err="1" smtClean="0"/>
              <a:t>зацвітають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333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94837"/>
            <a:ext cx="10103757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весняні </a:t>
            </a:r>
            <a:r>
              <a:rPr lang="uk-UA" sz="4000" b="1" dirty="0" smtClean="0">
                <a:solidFill>
                  <a:schemeClr val="bg1"/>
                </a:solidFill>
              </a:rPr>
              <a:t>квіти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0971" y="1719942"/>
            <a:ext cx="6106885" cy="396370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Весною з-під землі пробиваються довгі клиноподібні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стріли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- це листки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конвалії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Зазвичай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два. Та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особливо гарна </a:t>
            </a:r>
            <a:r>
              <a:rPr lang="ru-RU" sz="2400" b="1" dirty="0">
                <a:solidFill>
                  <a:srgbClr val="FF0000"/>
                </a:solidFill>
              </a:rPr>
              <a:t>конвалія у травні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Вона зацвітає багатьма білими квітами. На прямостоячому стебельці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розташовуються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маленькі дзвоники. Вони зустрічають літо. Восени замість квіток стебла прикрашають круглі червоні ягоди. Вони отруйні.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Занесений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</a:rPr>
              <a:t>Червоної</a:t>
            </a:r>
            <a:r>
              <a:rPr lang="ru-RU" sz="2400" b="1" dirty="0">
                <a:solidFill>
                  <a:srgbClr val="FF0000"/>
                </a:solidFill>
              </a:rPr>
              <a:t> книги </a:t>
            </a:r>
            <a:r>
              <a:rPr lang="ru-RU" sz="2400" b="1" dirty="0" smtClean="0">
                <a:solidFill>
                  <a:srgbClr val="FF0000"/>
                </a:solidFill>
              </a:rPr>
              <a:t>України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2" y="2400015"/>
            <a:ext cx="3973527" cy="298014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2011288" y="5434591"/>
            <a:ext cx="1802736" cy="4981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Конвалія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4099" y="1400327"/>
            <a:ext cx="3303458" cy="905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бачив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квіти</a:t>
            </a:r>
            <a:r>
              <a:rPr lang="ru-RU" sz="2400" b="1" dirty="0"/>
              <a:t>? Коли вони </a:t>
            </a:r>
            <a:r>
              <a:rPr lang="ru-RU" sz="2400" b="1" dirty="0" err="1"/>
              <a:t>зацвітають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95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94837"/>
            <a:ext cx="10103757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весняні </a:t>
            </a:r>
            <a:r>
              <a:rPr lang="uk-UA" sz="4000" b="1" dirty="0" smtClean="0">
                <a:solidFill>
                  <a:schemeClr val="bg1"/>
                </a:solidFill>
              </a:rPr>
              <a:t>квіти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9" y="2459315"/>
            <a:ext cx="4180167" cy="312815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Скругленный прямоугольник 5"/>
          <p:cNvSpPr/>
          <p:nvPr/>
        </p:nvSpPr>
        <p:spPr>
          <a:xfrm>
            <a:off x="2251579" y="5599444"/>
            <a:ext cx="1839242" cy="61276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Сон-трава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1600" y="1591835"/>
            <a:ext cx="5976255" cy="453682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Це </a:t>
            </a:r>
            <a:r>
              <a:rPr lang="ru-RU" sz="2400" b="1" dirty="0" err="1">
                <a:solidFill>
                  <a:schemeClr val="bg1"/>
                </a:solidFill>
              </a:rPr>
              <a:t>багатолітня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трав’яниста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заввишки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– від 10 до 40 см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Як тільки </a:t>
            </a:r>
            <a:r>
              <a:rPr lang="ru-RU" sz="2400" b="1" dirty="0" err="1">
                <a:solidFill>
                  <a:schemeClr val="bg1"/>
                </a:solidFill>
              </a:rPr>
              <a:t>розтане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сніг</a:t>
            </a:r>
            <a:r>
              <a:rPr lang="ru-RU" sz="2400" b="1" dirty="0">
                <a:solidFill>
                  <a:schemeClr val="bg1"/>
                </a:solidFill>
              </a:rPr>
              <a:t>, з </a:t>
            </a:r>
            <a:r>
              <a:rPr lang="ru-RU" sz="2400" b="1" dirty="0" err="1">
                <a:solidFill>
                  <a:schemeClr val="bg1"/>
                </a:solidFill>
              </a:rPr>
              <a:t>товстого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чорного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кореневища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починають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відростати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невисокі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стебла </a:t>
            </a:r>
            <a:r>
              <a:rPr lang="ru-RU" sz="2400" b="1" dirty="0">
                <a:solidFill>
                  <a:schemeClr val="bg1"/>
                </a:solidFill>
              </a:rPr>
              <a:t>з </a:t>
            </a:r>
            <a:r>
              <a:rPr lang="ru-RU" sz="2400" b="1" dirty="0" err="1">
                <a:solidFill>
                  <a:schemeClr val="bg1"/>
                </a:solidFill>
              </a:rPr>
              <a:t>поодинокими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квітками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верхівці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Квітки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надійно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вкриті</a:t>
            </a:r>
            <a:r>
              <a:rPr lang="ru-RU" sz="2400" b="1" dirty="0">
                <a:solidFill>
                  <a:schemeClr val="bg1"/>
                </a:solidFill>
              </a:rPr>
              <a:t> від </a:t>
            </a:r>
            <a:r>
              <a:rPr lang="ru-RU" sz="2400" b="1" dirty="0" err="1">
                <a:solidFill>
                  <a:schemeClr val="bg1"/>
                </a:solidFill>
              </a:rPr>
              <a:t>весняних</a:t>
            </a:r>
            <a:r>
              <a:rPr lang="ru-RU" sz="2400" b="1" dirty="0">
                <a:solidFill>
                  <a:schemeClr val="bg1"/>
                </a:solidFill>
              </a:rPr>
              <a:t> заморозків </a:t>
            </a:r>
            <a:r>
              <a:rPr lang="ru-RU" sz="2400" b="1" dirty="0" err="1">
                <a:solidFill>
                  <a:schemeClr val="bg1"/>
                </a:solidFill>
              </a:rPr>
              <a:t>пухнастими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листочками. </a:t>
            </a:r>
            <a:r>
              <a:rPr lang="ru-RU" sz="2400" b="1" dirty="0" err="1">
                <a:solidFill>
                  <a:schemeClr val="bg1"/>
                </a:solidFill>
              </a:rPr>
              <a:t>Помічено</a:t>
            </a:r>
            <a:r>
              <a:rPr lang="ru-RU" sz="2400" b="1" dirty="0">
                <a:solidFill>
                  <a:schemeClr val="bg1"/>
                </a:solidFill>
              </a:rPr>
              <a:t>, що </a:t>
            </a:r>
            <a:r>
              <a:rPr lang="ru-RU" sz="2400" b="1" dirty="0" err="1">
                <a:solidFill>
                  <a:schemeClr val="bg1"/>
                </a:solidFill>
              </a:rPr>
              <a:t>квіти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вітряну</a:t>
            </a:r>
            <a:r>
              <a:rPr lang="ru-RU" sz="2400" b="1" dirty="0">
                <a:solidFill>
                  <a:schemeClr val="bg1"/>
                </a:solidFill>
              </a:rPr>
              <a:t> погоду та </a:t>
            </a:r>
            <a:r>
              <a:rPr lang="ru-RU" sz="2400" b="1" dirty="0" err="1">
                <a:solidFill>
                  <a:schemeClr val="bg1"/>
                </a:solidFill>
              </a:rPr>
              <a:t>вночі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закривають</a:t>
            </a:r>
            <a:r>
              <a:rPr lang="ru-RU" sz="2400" b="1" dirty="0">
                <a:solidFill>
                  <a:schemeClr val="bg1"/>
                </a:solidFill>
              </a:rPr>
              <a:t> свої </a:t>
            </a:r>
            <a:r>
              <a:rPr lang="ru-RU" sz="2400" b="1" dirty="0" err="1">
                <a:solidFill>
                  <a:schemeClr val="bg1"/>
                </a:solidFill>
              </a:rPr>
              <a:t>пелюстки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низько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схиляються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ніби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засинаючи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Занесена </a:t>
            </a:r>
            <a:r>
              <a:rPr lang="ru-RU" sz="2400" b="1" dirty="0">
                <a:solidFill>
                  <a:srgbClr val="FFFF00"/>
                </a:solidFill>
              </a:rPr>
              <a:t>до </a:t>
            </a:r>
            <a:r>
              <a:rPr lang="ru-RU" sz="2400" b="1" dirty="0" err="1">
                <a:solidFill>
                  <a:srgbClr val="FFFF00"/>
                </a:solidFill>
              </a:rPr>
              <a:t>Червоної</a:t>
            </a:r>
            <a:r>
              <a:rPr lang="ru-RU" sz="2400" b="1" dirty="0">
                <a:solidFill>
                  <a:srgbClr val="FFFF00"/>
                </a:solidFill>
              </a:rPr>
              <a:t> книги </a:t>
            </a:r>
            <a:r>
              <a:rPr lang="ru-RU" sz="2400" b="1" dirty="0" smtClean="0">
                <a:solidFill>
                  <a:srgbClr val="FFFF00"/>
                </a:solidFill>
              </a:rPr>
              <a:t>України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4099" y="1461206"/>
            <a:ext cx="3303458" cy="905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бачив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квіти</a:t>
            </a:r>
            <a:r>
              <a:rPr lang="ru-RU" sz="2400" b="1" dirty="0"/>
              <a:t>? Коли вони </a:t>
            </a:r>
            <a:r>
              <a:rPr lang="ru-RU" sz="2400" b="1" dirty="0" err="1"/>
              <a:t>зацвітають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711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94837"/>
            <a:ext cx="10103757" cy="779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весняні </a:t>
            </a:r>
            <a:r>
              <a:rPr lang="uk-UA" sz="4000" b="1" dirty="0" smtClean="0">
                <a:solidFill>
                  <a:schemeClr val="bg1"/>
                </a:solidFill>
              </a:rPr>
              <a:t>квіти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2" y="2727938"/>
            <a:ext cx="3444691" cy="258283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1513114" y="5320937"/>
            <a:ext cx="1839685" cy="5363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Горицвіт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57" y="1503301"/>
            <a:ext cx="2694800" cy="244927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4" name="Скругленный прямоугольник 13"/>
          <p:cNvSpPr/>
          <p:nvPr/>
        </p:nvSpPr>
        <p:spPr>
          <a:xfrm>
            <a:off x="7324500" y="1496175"/>
            <a:ext cx="3666800" cy="55223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Тюльпан дикорослий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4099" y="1512333"/>
            <a:ext cx="3303458" cy="9057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бачив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квіти</a:t>
            </a:r>
            <a:r>
              <a:rPr lang="ru-RU" sz="2400" b="1" dirty="0"/>
              <a:t>? Коли вони </a:t>
            </a:r>
            <a:r>
              <a:rPr lang="ru-RU" sz="2400" b="1" dirty="0" err="1"/>
              <a:t>зацвітають</a:t>
            </a:r>
            <a:r>
              <a:rPr lang="ru-RU" sz="2400" b="1" dirty="0"/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2358" y="2143092"/>
            <a:ext cx="4105498" cy="2309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Цвітіння </a:t>
            </a:r>
            <a:r>
              <a:rPr lang="ru-RU" sz="2400" b="1" dirty="0" smtClean="0">
                <a:solidFill>
                  <a:schemeClr val="bg1"/>
                </a:solidFill>
              </a:rPr>
              <a:t>диких </a:t>
            </a:r>
            <a:r>
              <a:rPr lang="ru-RU" sz="2400" b="1" dirty="0" err="1">
                <a:solidFill>
                  <a:schemeClr val="bg1"/>
                </a:solidFill>
              </a:rPr>
              <a:t>тюльпанів</a:t>
            </a:r>
            <a:r>
              <a:rPr lang="ru-RU" sz="2400" b="1" dirty="0">
                <a:solidFill>
                  <a:schemeClr val="bg1"/>
                </a:solidFill>
              </a:rPr>
              <a:t> відбувається </a:t>
            </a:r>
            <a:r>
              <a:rPr lang="ru-RU" sz="2400" b="1" dirty="0" err="1">
                <a:solidFill>
                  <a:schemeClr val="bg1"/>
                </a:solidFill>
              </a:rPr>
              <a:t>протягом</a:t>
            </a:r>
            <a:r>
              <a:rPr lang="ru-RU" sz="2400" b="1" dirty="0">
                <a:solidFill>
                  <a:schemeClr val="bg1"/>
                </a:solidFill>
              </a:rPr>
              <a:t> короткого часу (</a:t>
            </a:r>
            <a:r>
              <a:rPr lang="ru-RU" sz="2400" b="1" dirty="0" err="1">
                <a:solidFill>
                  <a:schemeClr val="bg1"/>
                </a:solidFill>
              </a:rPr>
              <a:t>близько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тижня</a:t>
            </a:r>
            <a:r>
              <a:rPr lang="ru-RU" sz="2400" b="1" dirty="0">
                <a:solidFill>
                  <a:schemeClr val="bg1"/>
                </a:solidFill>
              </a:rPr>
              <a:t>) </a:t>
            </a:r>
            <a:r>
              <a:rPr lang="ru-RU" sz="2400" b="1" dirty="0">
                <a:solidFill>
                  <a:srgbClr val="FFFF00"/>
                </a:solidFill>
              </a:rPr>
              <a:t>в </a:t>
            </a:r>
            <a:r>
              <a:rPr lang="ru-RU" sz="2400" b="1" dirty="0" err="1">
                <a:solidFill>
                  <a:srgbClr val="FFFF00"/>
                </a:solidFill>
              </a:rPr>
              <a:t>кінці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квітня</a:t>
            </a:r>
            <a:r>
              <a:rPr lang="ru-RU" sz="2400" b="1" dirty="0">
                <a:solidFill>
                  <a:srgbClr val="FFFF00"/>
                </a:solidFill>
              </a:rPr>
              <a:t>-початку </a:t>
            </a:r>
            <a:r>
              <a:rPr lang="ru-RU" sz="2400" b="1" dirty="0" err="1">
                <a:solidFill>
                  <a:srgbClr val="FFFF00"/>
                </a:solidFill>
              </a:rPr>
              <a:t>травня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Занесений </a:t>
            </a:r>
            <a:r>
              <a:rPr lang="ru-RU" sz="2400" b="1" dirty="0">
                <a:solidFill>
                  <a:srgbClr val="FFFF00"/>
                </a:solidFill>
              </a:rPr>
              <a:t>до </a:t>
            </a:r>
            <a:r>
              <a:rPr lang="ru-RU" sz="2400" b="1" dirty="0" err="1">
                <a:solidFill>
                  <a:srgbClr val="FFFF00"/>
                </a:solidFill>
              </a:rPr>
              <a:t>Червоної</a:t>
            </a:r>
            <a:r>
              <a:rPr lang="ru-RU" sz="2400" b="1" dirty="0">
                <a:solidFill>
                  <a:srgbClr val="FFFF00"/>
                </a:solidFill>
              </a:rPr>
              <a:t> книги України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84171" y="4547160"/>
            <a:ext cx="7173685" cy="1527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Горицвіт – багаторічна рослина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>
                <a:solidFill>
                  <a:schemeClr val="bg1"/>
                </a:solidFill>
              </a:rPr>
              <a:t>заввишки</a:t>
            </a:r>
            <a:r>
              <a:rPr lang="ru-RU" sz="2400" b="1" dirty="0">
                <a:solidFill>
                  <a:schemeClr val="bg1"/>
                </a:solidFill>
              </a:rPr>
              <a:t> 10—40 см. Може </a:t>
            </a:r>
            <a:r>
              <a:rPr lang="ru-RU" sz="2400" b="1" dirty="0" err="1" smtClean="0">
                <a:solidFill>
                  <a:schemeClr val="bg1"/>
                </a:solidFill>
              </a:rPr>
              <a:t>використовуватися</a:t>
            </a:r>
            <a:r>
              <a:rPr lang="ru-RU" sz="2400" b="1" dirty="0" smtClean="0">
                <a:solidFill>
                  <a:schemeClr val="bg1"/>
                </a:solidFill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</a:rPr>
              <a:t>лікарська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рослина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Цвіте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 </a:t>
            </a:r>
            <a:r>
              <a:rPr lang="ru-RU" sz="2400" b="1" dirty="0" err="1" smtClean="0">
                <a:solidFill>
                  <a:srgbClr val="FF0000"/>
                </a:solidFill>
              </a:rPr>
              <a:t>ранньої</a:t>
            </a:r>
            <a:r>
              <a:rPr lang="ru-RU" sz="2400" b="1" dirty="0" smtClean="0">
                <a:solidFill>
                  <a:srgbClr val="FF0000"/>
                </a:solidFill>
              </a:rPr>
              <a:t> весни</a:t>
            </a:r>
            <a:r>
              <a:rPr lang="ru-RU" sz="2400" b="1" dirty="0">
                <a:solidFill>
                  <a:srgbClr val="FF0000"/>
                </a:solidFill>
              </a:rPr>
              <a:t> до </a:t>
            </a:r>
            <a:r>
              <a:rPr lang="ru-RU" sz="2400" b="1" dirty="0" err="1" smtClean="0">
                <a:solidFill>
                  <a:srgbClr val="FF0000"/>
                </a:solidFill>
              </a:rPr>
              <a:t>половини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Занесений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</a:rPr>
              <a:t>Червоної</a:t>
            </a:r>
            <a:r>
              <a:rPr lang="ru-RU" sz="2400" b="1" dirty="0">
                <a:solidFill>
                  <a:srgbClr val="FF0000"/>
                </a:solidFill>
              </a:rPr>
              <a:t> книги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88135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6119" y="1291459"/>
            <a:ext cx="4243509" cy="3077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Багаторічні</a:t>
            </a:r>
            <a:r>
              <a:rPr lang="ru-RU" sz="2800" b="1" dirty="0"/>
              <a:t> </a:t>
            </a:r>
            <a:r>
              <a:rPr lang="ru-RU" sz="2800" b="1" dirty="0" err="1"/>
              <a:t>трав’янисті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квітують</a:t>
            </a:r>
            <a:r>
              <a:rPr lang="ru-RU" sz="2800" b="1" dirty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розпускання</a:t>
            </a:r>
            <a:r>
              <a:rPr lang="ru-RU" sz="2800" b="1" dirty="0"/>
              <a:t> </a:t>
            </a:r>
            <a:r>
              <a:rPr lang="ru-RU" sz="2800" b="1" dirty="0" err="1"/>
              <a:t>листків</a:t>
            </a:r>
            <a:r>
              <a:rPr lang="ru-RU" sz="2800" b="1" dirty="0"/>
              <a:t> на </a:t>
            </a:r>
            <a:r>
              <a:rPr lang="ru-RU" sz="2800" b="1" dirty="0" err="1"/>
              <a:t>березі</a:t>
            </a:r>
            <a:r>
              <a:rPr lang="ru-RU" sz="2800" b="1" dirty="0"/>
              <a:t> та </a:t>
            </a:r>
            <a:r>
              <a:rPr lang="ru-RU" sz="2800" b="1" dirty="0" err="1"/>
              <a:t>черемсі</a:t>
            </a:r>
            <a:r>
              <a:rPr lang="ru-RU" sz="2800" b="1" dirty="0"/>
              <a:t>, належать до </a:t>
            </a:r>
            <a:r>
              <a:rPr lang="ru-RU" sz="2800" b="1" dirty="0" err="1"/>
              <a:t>весняних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пізньоквітучих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1" y="2993642"/>
            <a:ext cx="2664479" cy="2750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2115" y="511630"/>
            <a:ext cx="10003971" cy="7115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Весняні первоцвіти: фото з назвами | Ідеї деко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2120913"/>
            <a:ext cx="3875768" cy="38757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7966" y="494529"/>
            <a:ext cx="10343056" cy="682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Інсценізація. Уяви, що ти …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11887" y="1329438"/>
            <a:ext cx="3299136" cy="877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Підсніжник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Розкажи про себе.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07" y="2407077"/>
            <a:ext cx="2290090" cy="34351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7966" y="1306285"/>
            <a:ext cx="3190377" cy="900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Пролісок</a:t>
            </a:r>
            <a:r>
              <a:rPr lang="uk-UA" sz="2800" b="1" dirty="0"/>
              <a:t>. </a:t>
            </a:r>
          </a:p>
          <a:p>
            <a:pPr algn="ctr"/>
            <a:r>
              <a:rPr lang="uk-UA" sz="2800" dirty="0"/>
              <a:t>Розкажи про себе.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1" r="16873" b="1894"/>
          <a:stretch/>
        </p:blipFill>
        <p:spPr>
          <a:xfrm>
            <a:off x="1316308" y="2407077"/>
            <a:ext cx="2315077" cy="34589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42937" y="4807035"/>
            <a:ext cx="3189978" cy="982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Кульбабка</a:t>
            </a:r>
            <a:r>
              <a:rPr lang="uk-UA" sz="2800" b="1" dirty="0"/>
              <a:t>. </a:t>
            </a:r>
          </a:p>
          <a:p>
            <a:pPr algn="ctr"/>
            <a:r>
              <a:rPr lang="uk-UA" sz="2800" dirty="0"/>
              <a:t>Розкажи про себе.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40" y="1365926"/>
            <a:ext cx="2167740" cy="32516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751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469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2025-04-01T19:22:44Z</dcterms:modified>
</cp:coreProperties>
</file>