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30" r:id="rId3"/>
    <p:sldId id="327" r:id="rId4"/>
    <p:sldId id="301" r:id="rId5"/>
    <p:sldId id="304" r:id="rId6"/>
    <p:sldId id="285" r:id="rId7"/>
    <p:sldId id="309" r:id="rId8"/>
    <p:sldId id="313" r:id="rId9"/>
    <p:sldId id="319" r:id="rId10"/>
    <p:sldId id="320" r:id="rId11"/>
    <p:sldId id="329" r:id="rId12"/>
    <p:sldId id="318" r:id="rId13"/>
    <p:sldId id="328" r:id="rId14"/>
    <p:sldId id="33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C31D58"/>
    <a:srgbClr val="2F3242"/>
    <a:srgbClr val="722651"/>
    <a:srgbClr val="DED23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456" y="4065989"/>
            <a:ext cx="9209315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Які комахи з’являються навесні першими?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2" y="975386"/>
            <a:ext cx="3583765" cy="253443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770421" y="97538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85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9058" y="581615"/>
            <a:ext cx="10075255" cy="740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 про комах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9058" y="1449720"/>
            <a:ext cx="5255431" cy="6729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 smtClean="0"/>
              <a:t>Самого </a:t>
            </a:r>
            <a:r>
              <a:rPr lang="uk-UA" sz="2800" b="1" dirty="0"/>
              <a:t>не видно, а пісню чути.</a:t>
            </a:r>
            <a:endParaRPr lang="ru-RU" sz="28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Přírodní ochrana před komáry. DIY repelenty z koření, bylin a ovoce | Prima  Liv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r="15024"/>
          <a:stretch/>
        </p:blipFill>
        <p:spPr bwMode="auto">
          <a:xfrm>
            <a:off x="7624713" y="1449720"/>
            <a:ext cx="3489599" cy="22334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62177" y="2338989"/>
            <a:ext cx="3151941" cy="19158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 smtClean="0"/>
              <a:t>Лазить над</a:t>
            </a:r>
            <a:r>
              <a:rPr lang="uk-UA" sz="2800" b="1" dirty="0"/>
              <a:t> </a:t>
            </a:r>
            <a:r>
              <a:rPr lang="uk-UA" sz="2800" b="1" dirty="0" smtClean="0"/>
              <a:t>нами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lvl="0"/>
            <a:r>
              <a:rPr lang="uk-UA" sz="2800" b="1" dirty="0" smtClean="0"/>
              <a:t>догори ногами, </a:t>
            </a:r>
          </a:p>
          <a:p>
            <a:pPr lvl="0"/>
            <a:r>
              <a:rPr lang="uk-UA" sz="2800" b="1" dirty="0" smtClean="0"/>
              <a:t>завжди </a:t>
            </a:r>
            <a:r>
              <a:rPr lang="uk-UA" sz="2800" b="1" dirty="0"/>
              <a:t>мандрує, </a:t>
            </a:r>
            <a:endParaRPr lang="uk-UA" sz="2800" b="1" dirty="0" smtClean="0"/>
          </a:p>
          <a:p>
            <a:pPr lvl="0"/>
            <a:r>
              <a:rPr lang="uk-UA" sz="2800" b="1" dirty="0" smtClean="0"/>
              <a:t>все </a:t>
            </a:r>
            <a:r>
              <a:rPr lang="uk-UA" sz="2800" b="1" dirty="0"/>
              <a:t>покуштує.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39057" y="4710101"/>
            <a:ext cx="5445927" cy="957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/>
              <a:t>Жовте тільце </a:t>
            </a:r>
            <a:r>
              <a:rPr lang="uk-UA" sz="2800" b="1" dirty="0" smtClean="0"/>
              <a:t>в </a:t>
            </a:r>
            <a:r>
              <a:rPr lang="uk-UA" sz="2800" b="1" dirty="0"/>
              <a:t>жовту смужку, </a:t>
            </a:r>
            <a:endParaRPr lang="uk-UA" sz="2800" b="1" dirty="0" smtClean="0"/>
          </a:p>
          <a:p>
            <a:pPr lvl="0"/>
            <a:r>
              <a:rPr lang="uk-UA" sz="2800" b="1" dirty="0" smtClean="0"/>
              <a:t>жалить </a:t>
            </a:r>
            <a:r>
              <a:rPr lang="uk-UA" sz="2800" b="1" dirty="0"/>
              <a:t>боляче </a:t>
            </a:r>
            <a:r>
              <a:rPr lang="uk-UA" sz="2800" b="1" dirty="0" smtClean="0"/>
              <a:t>ця </a:t>
            </a:r>
            <a:r>
              <a:rPr lang="uk-UA" sz="2800" b="1" dirty="0"/>
              <a:t>мушка.</a:t>
            </a:r>
            <a:endParaRPr lang="ru-RU" sz="2800" b="1" dirty="0"/>
          </a:p>
        </p:txBody>
      </p:sp>
      <p:pic>
        <p:nvPicPr>
          <p:cNvPr id="2052" name="Picture 4" descr="Чим небезпечні мухи | День за дн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18" y="2338989"/>
            <a:ext cx="3179761" cy="22305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нтересни факти за осите | Обект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5839" r="4682" b="6375"/>
          <a:stretch/>
        </p:blipFill>
        <p:spPr bwMode="auto">
          <a:xfrm>
            <a:off x="7624715" y="3984538"/>
            <a:ext cx="3489598" cy="21075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64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963330" y="4889501"/>
            <a:ext cx="4137284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Яку </a:t>
            </a:r>
            <a:r>
              <a:rPr lang="ru-RU" sz="2400" b="1" dirty="0" err="1"/>
              <a:t>користь</a:t>
            </a:r>
            <a:r>
              <a:rPr lang="ru-RU" sz="2400" b="1" dirty="0"/>
              <a:t> </a:t>
            </a:r>
            <a:r>
              <a:rPr lang="ru-RU" sz="2400" b="1" dirty="0" err="1"/>
              <a:t>приносять</a:t>
            </a:r>
            <a:r>
              <a:rPr lang="ru-RU" sz="2400" b="1" dirty="0"/>
              <a:t> людям і </a:t>
            </a:r>
            <a:r>
              <a:rPr lang="ru-RU" sz="2400" b="1" dirty="0" err="1"/>
              <a:t>рослинам</a:t>
            </a:r>
            <a:r>
              <a:rPr lang="ru-RU" sz="2400" b="1" dirty="0"/>
              <a:t> </a:t>
            </a:r>
            <a:r>
              <a:rPr lang="ru-RU" sz="2400" b="1" dirty="0" err="1"/>
              <a:t>бджоли</a:t>
            </a:r>
            <a:r>
              <a:rPr lang="ru-RU" sz="24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8967" y="625157"/>
            <a:ext cx="10034994" cy="772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437971" y="1510288"/>
            <a:ext cx="1973649" cy="215230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963330" y="4867287"/>
            <a:ext cx="4137284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комахи</a:t>
            </a:r>
            <a:r>
              <a:rPr lang="ru-RU" sz="2400" b="1" dirty="0"/>
              <a:t> </a:t>
            </a:r>
            <a:r>
              <a:rPr lang="ru-RU" sz="2400" b="1" dirty="0" err="1"/>
              <a:t>дошкуляють</a:t>
            </a:r>
            <a:r>
              <a:rPr lang="ru-RU" sz="2400" b="1" dirty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навесні й </a:t>
            </a:r>
            <a:r>
              <a:rPr lang="ru-RU" sz="2400" b="1" dirty="0" err="1"/>
              <a:t>улітку</a:t>
            </a:r>
            <a:r>
              <a:rPr lang="ru-RU" sz="2400" b="1" dirty="0"/>
              <a:t>? Чому?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75951" y="4889501"/>
            <a:ext cx="3883977" cy="8770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метелики</a:t>
            </a:r>
            <a:r>
              <a:rPr lang="ru-RU" sz="2400" b="1" dirty="0"/>
              <a:t> </a:t>
            </a:r>
            <a:r>
              <a:rPr lang="ru-RU" sz="2400" b="1" dirty="0" err="1"/>
              <a:t>з’являються</a:t>
            </a:r>
            <a:r>
              <a:rPr lang="ru-RU" sz="2400" b="1" dirty="0"/>
              <a:t> навесні першими?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07330" y="2953968"/>
            <a:ext cx="5829813" cy="3630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1273629"/>
            <a:ext cx="2187329" cy="2385330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991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5E-6 0.00023 C 0.00027 -0.00764 0.00053 -0.01528 0.00105 -0.02268 C 0.00118 -0.02523 0.00196 -0.02755 0.00209 -0.03009 C 0.00261 -0.04259 0.00248 -0.05532 0.00313 -0.06759 C 0.00365 -0.07778 0.0043 -0.08773 0.00521 -0.09768 C 0.0056 -0.10139 0.00586 -0.10532 0.00626 -0.10903 C 0.00691 -0.11342 0.00769 -0.11782 0.00834 -0.12222 C 0.00769 -0.13727 0.00743 -0.15231 0.00626 -0.16713 C 0.00599 -0.1706 0.00469 -0.17338 0.00417 -0.17662 C 0.00066 -0.19907 0.00626 -0.17662 5E-6 -0.19907 C -0.00221 -0.21875 0.00066 -0.19815 -0.00429 -0.21782 C -0.00482 -0.22014 -0.00482 -0.22292 -0.00533 -0.22546 C -0.00598 -0.2287 -0.0069 -0.23148 -0.00742 -0.23472 C -0.00794 -0.23796 -0.00794 -0.2412 -0.00846 -0.24421 C -0.00898 -0.24676 -0.01002 -0.24907 -0.01067 -0.25162 C -0.01432 -0.26643 -0.01067 -0.25648 -0.01693 -0.27037 C -0.0177 -0.2743 -0.01797 -0.27824 -0.01902 -0.28171 C -0.02005 -0.28495 -0.02825 -0.30741 -0.03072 -0.31366 C -0.03242 -0.31805 -0.03463 -0.32199 -0.03593 -0.32685 C -0.03698 -0.33055 -0.03815 -0.33426 -0.0392 -0.33796 C -0.04023 -0.34236 -0.04075 -0.34722 -0.04232 -0.35116 C -0.05143 -0.37546 -0.04402 -0.3463 -0.05183 -0.36991 C -0.05313 -0.37407 -0.05364 -0.37893 -0.05495 -0.3831 C -0.05612 -0.38657 -0.05795 -0.38912 -0.05925 -0.39259 C -0.0621 -0.39977 -0.06536 -0.40694 -0.0677 -0.41505 C -0.07031 -0.42454 -0.07369 -0.43704 -0.07721 -0.44514 C -0.07968 -0.45069 -0.08255 -0.45579 -0.0845 -0.46204 C -0.08567 -0.46505 -0.08671 -0.46805 -0.08776 -0.4713 C -0.09153 -0.48356 -0.09179 -0.48842 -0.09726 -0.50139 C -0.10417 -0.51782 -0.09583 -0.49884 -0.10573 -0.51829 C -0.10717 -0.5213 -0.10834 -0.52477 -0.1099 -0.52778 C -0.11146 -0.53055 -0.11355 -0.53241 -0.11524 -0.53518 C -0.11667 -0.5375 -0.11784 -0.54051 -0.11941 -0.54259 C -0.1211 -0.54491 -0.1267 -0.55046 -0.12891 -0.55208 C -0.13438 -0.55625 -0.14011 -0.56018 -0.14584 -0.56342 C -0.14727 -0.56412 -0.1487 -0.56435 -0.15 -0.56528 C -0.1543 -0.56759 -0.15834 -0.57106 -0.16277 -0.57268 L -0.17748 -0.57824 C -0.18737 -0.57778 -0.19727 -0.57801 -0.20717 -0.57639 C -0.20912 -0.57616 -0.21055 -0.57361 -0.21237 -0.57268 C -0.21407 -0.57176 -0.21589 -0.57176 -0.21771 -0.57083 C -0.22826 -0.56574 -0.2198 -0.56805 -0.23139 -0.56342 C -0.2336 -0.5625 -0.23568 -0.56204 -0.2379 -0.56157 C -0.24284 -0.55787 -0.2448 -0.55602 -0.2504 -0.55393 C -0.25287 -0.55301 -0.25534 -0.55301 -0.25782 -0.55208 C -0.26277 -0.55 -0.26758 -0.54583 -0.27253 -0.54467 C -0.275 -0.54398 -0.27761 -0.54375 -0.27995 -0.54259 C -0.28503 -0.54051 -0.28972 -0.53657 -0.2948 -0.53518 C -0.29727 -0.53449 -0.29974 -0.53426 -0.30222 -0.53333 C -0.31615 -0.52801 -0.30326 -0.53148 -0.31589 -0.52569 C -0.32084 -0.52361 -0.32579 -0.52222 -0.33073 -0.52014 C -0.33816 -0.51713 -0.34558 -0.51412 -0.35287 -0.51088 C -0.37357 -0.50092 -0.35938 -0.50555 -0.37826 -0.49768 C -0.38178 -0.49606 -0.38529 -0.49537 -0.38881 -0.49398 C -0.40639 -0.48611 -0.3862 -0.49421 -0.39935 -0.48634 C -0.40131 -0.48518 -0.40938 -0.48333 -0.41094 -0.48264 C -0.42318 -0.47778 -0.40118 -0.48426 -0.41941 -0.47893 C -0.42188 -0.47824 -0.42435 -0.47778 -0.42683 -0.47708 C -0.42969 -0.47592 -0.43243 -0.47407 -0.43529 -0.47315 C -0.44011 -0.47153 -0.44519 -0.47106 -0.45 -0.46944 C -0.45326 -0.46852 -0.45639 -0.46667 -0.45951 -0.46574 C -0.46706 -0.46342 -0.4823 -0.46227 -0.48803 -0.46204 L -0.5198 -0.46018 C -0.52123 -0.45764 -0.52266 -0.45532 -0.52396 -0.45255 C -0.52605 -0.44838 -0.52631 -0.4463 -0.52722 -0.4412 C -0.52761 -0.43889 -0.52813 -0.43634 -0.52826 -0.4338 C -0.52839 -0.43009 -0.52826 -0.42639 -0.52826 -0.42245 L -0.52826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-0.08264 L -0.00886 -0.0824 C -0.00847 -0.08819 -0.00821 -0.09375 -0.00782 -0.09953 C -0.00756 -0.10208 -0.00704 -0.1044 -0.00665 -0.10694 C -0.00573 -0.11435 -0.00508 -0.12199 -0.00456 -0.1294 C -0.00417 -0.13703 -0.00417 -0.14444 -0.00352 -0.15208 C -0.00183 -0.17152 0.00143 -0.16666 0.00494 -0.19143 C 0.00533 -0.19398 0.00559 -0.19652 0.00598 -0.19884 C 0.00664 -0.20277 0.00755 -0.20625 0.00807 -0.21018 C 0.00976 -0.22245 0.01028 -0.23009 0.01132 -0.24213 C 0.01119 -0.24514 0.01106 -0.27315 0.00911 -0.28333 C 0.00859 -0.28611 0.00768 -0.28842 0.00703 -0.29097 C 0.00598 -0.30046 0.00507 -0.31111 0.00169 -0.31921 C 0.00065 -0.32152 -0.00053 -0.32384 -0.00144 -0.32662 C -0.00352 -0.33287 -0.00508 -0.34143 -0.00782 -0.34722 C -0.00964 -0.35139 -0.01211 -0.35463 -0.01407 -0.35856 C -0.01745 -0.36527 -0.02045 -0.37222 -0.02357 -0.37916 C -0.02357 -0.37893 -0.03204 -0.39791 -0.03204 -0.39768 C -0.03555 -0.40416 -0.03881 -0.41111 -0.04258 -0.41666 C -0.04688 -0.42291 -0.05079 -0.42986 -0.05534 -0.43541 C -0.05769 -0.43865 -0.06029 -0.44166 -0.06263 -0.4449 C -0.06524 -0.44838 -0.06745 -0.45277 -0.07006 -0.45625 C -0.07487 -0.46273 -0.08021 -0.46805 -0.0849 -0.475 C -0.08907 -0.48125 -0.09271 -0.48727 -0.09753 -0.4919 C -0.09987 -0.49421 -0.10261 -0.49514 -0.10495 -0.49745 C -0.10717 -0.49953 -0.10899 -0.50277 -0.1112 -0.50509 C -0.11368 -0.50717 -0.11641 -0.5081 -0.11862 -0.51065 C -0.12097 -0.51319 -0.12253 -0.51782 -0.125 -0.5199 C -0.12904 -0.52361 -0.13347 -0.525 -0.13763 -0.52754 C -0.13985 -0.5287 -0.14193 -0.53009 -0.14402 -0.53125 C -0.14649 -0.53264 -0.14896 -0.53356 -0.15144 -0.53495 C -0.15391 -0.53657 -0.15625 -0.53935 -0.15886 -0.54074 C -0.16159 -0.5419 -0.16446 -0.5419 -0.16719 -0.54259 C -0.17657 -0.54884 -0.17592 -0.54861 -0.1862 -0.5537 C -0.18907 -0.55509 -0.1918 -0.55671 -0.19467 -0.55764 C -0.19753 -0.55856 -0.2004 -0.55833 -0.20313 -0.55949 C -0.21563 -0.56412 -0.21928 -0.56759 -0.23086 -0.5706 C -0.23412 -0.57176 -0.23763 -0.57199 -0.24115 -0.57268 L -0.25079 -0.57639 C -0.25638 -0.5787 -0.26185 -0.5824 -0.26758 -0.58379 C -0.28086 -0.58727 -0.27253 -0.58541 -0.29297 -0.5875 C -0.30248 -0.58727 -0.34128 -0.58727 -0.35951 -0.58379 C -0.36446 -0.58287 -0.36941 -0.58148 -0.37422 -0.58009 C -0.37852 -0.57893 -0.38269 -0.57685 -0.38698 -0.57639 L -0.40066 -0.57453 L -0.40704 -0.57268 C -0.40951 -0.57199 -0.41198 -0.57176 -0.41446 -0.5706 C -0.43165 -0.56365 -0.40638 -0.56944 -0.43125 -0.56504 C -0.43269 -0.56435 -0.43412 -0.56365 -0.43555 -0.56319 C -0.43724 -0.5625 -0.43907 -0.56227 -0.44076 -0.56134 C -0.44402 -0.55972 -0.44714 -0.5574 -0.45027 -0.55578 C -0.46016 -0.55069 -0.45209 -0.55879 -0.46615 -0.54629 C -0.48256 -0.53171 -0.47553 -0.53518 -0.4862 -0.53125 C -0.48763 -0.53009 -0.48907 -0.5287 -0.4905 -0.52754 C -0.49219 -0.52615 -0.49402 -0.52523 -0.49571 -0.52384 C -0.50482 -0.51574 -0.49701 -0.51967 -0.50625 -0.5162 C -0.51055 -0.51134 -0.51446 -0.50532 -0.51902 -0.50115 C -0.52045 -0.5 -0.52188 -0.49884 -0.52318 -0.49745 C -0.5254 -0.49514 -0.52748 -0.49259 -0.52956 -0.49004 C -0.5306 -0.48865 -0.53165 -0.4875 -0.53269 -0.48611 C -0.53412 -0.48426 -0.53555 -0.4824 -0.53698 -0.48055 C -0.54779 -0.4669 -0.53047 -0.48958 -0.54428 -0.47129 C -0.5461 -0.4662 -0.54779 -0.46111 -0.54961 -0.45625 C -0.55053 -0.45347 -0.5517 -0.45115 -0.55274 -0.44861 C -0.55495 -0.44328 -0.55769 -0.43518 -0.55912 -0.42986 C -0.5599 -0.42685 -0.56055 -0.42361 -0.5612 -0.4206 C -0.56198 -0.41296 -0.56407 -0.40555 -0.56329 -0.39791 C -0.56185 -0.3824 -0.56224 -0.38379 -0.55912 -0.36412 C -0.55847 -0.36041 -0.55769 -0.35671 -0.55704 -0.35301 C -0.55665 -0.35046 -0.55665 -0.34768 -0.55599 -0.34537 C -0.55469 -0.3412 -0.55066 -0.33032 -0.54857 -0.32477 C -0.54779 -0.32291 -0.54688 -0.32129 -0.54649 -0.31921 C -0.54375 -0.3074 -0.5448 -0.31296 -0.54323 -0.30231 C -0.54115 -0.26157 -0.54349 -0.29467 -0.54115 -0.27407 C -0.54076 -0.27037 -0.54076 -0.26643 -0.54011 -0.26273 C -0.53894 -0.25625 -0.53816 -0.2493 -0.53594 -0.24398 C -0.53477 -0.24143 -0.53386 -0.23889 -0.53269 -0.23657 C -0.53034 -0.23194 -0.52774 -0.22777 -0.52527 -0.22338 L -0.52527 -0.22315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8 0.09746 L 0.06848 0.09769 C 0.06888 0.0919 0.06914 0.08635 0.06953 0.08056 C 0.06979 0.07801 0.07031 0.0757 0.0707 0.07315 C 0.07161 0.06574 0.07226 0.05811 0.07278 0.0507 C 0.07317 0.04306 0.07317 0.03565 0.07382 0.02801 C 0.07552 0.00857 0.07877 0.01343 0.08229 -0.01134 C 0.08268 -0.01389 0.08294 -0.01643 0.08333 -0.01875 C 0.08398 -0.02268 0.08489 -0.02615 0.08541 -0.03009 C 0.0871 -0.04236 0.08763 -0.05 0.08867 -0.06203 C 0.08854 -0.06504 0.08841 -0.09305 0.08645 -0.10324 C 0.08593 -0.10601 0.08502 -0.10833 0.08437 -0.11088 C 0.08333 -0.12037 0.08242 -0.13101 0.07903 -0.13912 C 0.07799 -0.14143 0.07682 -0.14375 0.07591 -0.14652 C 0.07382 -0.15277 0.07226 -0.16134 0.06953 -0.16713 C 0.0677 -0.17129 0.06523 -0.17453 0.06328 -0.17847 C 0.05989 -0.18518 0.0569 -0.19213 0.05377 -0.19907 C 0.05377 -0.19884 0.04531 -0.21782 0.04531 -0.21759 C 0.04179 -0.22407 0.03854 -0.23101 0.03476 -0.23657 C 0.03046 -0.24282 0.02656 -0.24976 0.022 -0.25532 C 0.01966 -0.25856 0.01705 -0.26157 0.01471 -0.26481 C 0.0121 -0.26828 0.00989 -0.27268 0.00729 -0.27615 C 0.00247 -0.28264 -0.00287 -0.28796 -0.00756 -0.2949 C -0.01172 -0.30115 -0.01537 -0.30717 -0.02019 -0.3118 C -0.02253 -0.31412 -0.02527 -0.31504 -0.02761 -0.31736 C -0.02982 -0.31944 -0.03165 -0.32268 -0.03386 -0.325 C -0.03633 -0.32708 -0.03907 -0.32801 -0.04128 -0.33055 C -0.04362 -0.3331 -0.04519 -0.33773 -0.04766 -0.33981 C -0.0517 -0.34351 -0.05612 -0.3449 -0.06029 -0.34745 C -0.0625 -0.34861 -0.06459 -0.35 -0.06667 -0.35115 C -0.06915 -0.35254 -0.07162 -0.35347 -0.07409 -0.35486 C -0.07657 -0.35648 -0.07891 -0.35926 -0.08152 -0.36064 C -0.08425 -0.3618 -0.08711 -0.3618 -0.08985 -0.3625 C -0.09922 -0.36875 -0.09857 -0.36851 -0.10886 -0.37361 C -0.11172 -0.375 -0.11446 -0.37662 -0.11732 -0.37754 C -0.12019 -0.37847 -0.12305 -0.37824 -0.12579 -0.37939 C -0.13829 -0.38402 -0.14193 -0.3875 -0.15326 -0.39051 C -0.15678 -0.39166 -0.16029 -0.39189 -0.16381 -0.39259 L -0.17331 -0.39629 C -0.17904 -0.39861 -0.18451 -0.40231 -0.19024 -0.4037 C -0.20352 -0.40717 -0.19519 -0.40532 -0.21563 -0.4074 C -0.22513 -0.40717 -0.26394 -0.40717 -0.28217 -0.4037 C -0.28711 -0.40277 -0.29206 -0.40139 -0.29688 -0.4 C -0.30118 -0.39884 -0.30534 -0.39676 -0.30964 -0.39629 L -0.32331 -0.39444 L -0.32969 -0.39259 C -0.33217 -0.39189 -0.33464 -0.39166 -0.33711 -0.39051 C -0.3543 -0.38356 -0.32904 -0.38935 -0.35391 -0.38495 C -0.35534 -0.38426 -0.35678 -0.38356 -0.35821 -0.3831 C -0.3599 -0.3824 -0.36172 -0.38217 -0.36342 -0.38125 C -0.36667 -0.37963 -0.3698 -0.37731 -0.37292 -0.37569 C -0.38282 -0.3706 -0.37474 -0.3787 -0.38881 -0.3662 C -0.40521 -0.35162 -0.39818 -0.35509 -0.40886 -0.35115 C -0.41029 -0.35 -0.41172 -0.34861 -0.41316 -0.34745 C -0.41485 -0.34606 -0.41667 -0.34514 -0.41836 -0.34375 C -0.42748 -0.33564 -0.41967 -0.33958 -0.42891 -0.33611 C -0.43321 -0.33125 -0.43711 -0.32523 -0.44167 -0.32106 C -0.4431 -0.3199 -0.44454 -0.31875 -0.44584 -0.31736 C -0.44805 -0.31504 -0.45013 -0.3125 -0.45222 -0.30995 C -0.45326 -0.30856 -0.4543 -0.3074 -0.45534 -0.30601 C -0.45678 -0.30416 -0.45821 -0.30231 -0.45964 -0.30046 C -0.47045 -0.2868 -0.45313 -0.30949 -0.46693 -0.2912 C -0.46875 -0.28611 -0.47045 -0.28101 -0.47227 -0.27615 C -0.47318 -0.27338 -0.47435 -0.27106 -0.4754 -0.26851 C -0.47761 -0.26319 -0.48034 -0.25509 -0.48178 -0.24976 C -0.48256 -0.24676 -0.48321 -0.24351 -0.48386 -0.24051 C -0.48464 -0.23287 -0.48672 -0.22546 -0.48594 -0.21782 C -0.48451 -0.20231 -0.4849 -0.2037 -0.48178 -0.18402 C -0.48112 -0.18032 -0.48034 -0.17662 -0.47969 -0.17291 C -0.4793 -0.17037 -0.4793 -0.16759 -0.47865 -0.16527 C -0.47735 -0.16111 -0.47331 -0.15023 -0.47123 -0.14467 C -0.47045 -0.14282 -0.46954 -0.1412 -0.46915 -0.13912 C -0.46641 -0.12731 -0.46745 -0.13287 -0.46589 -0.12222 C -0.46381 -0.08148 -0.46615 -0.11458 -0.46381 -0.09398 C -0.46342 -0.09027 -0.46342 -0.08634 -0.46277 -0.08264 C -0.46159 -0.07615 -0.46081 -0.06921 -0.4586 -0.06389 C -0.45743 -0.06134 -0.45652 -0.05879 -0.45534 -0.05648 C -0.453 -0.05185 -0.4504 -0.04768 -0.44792 -0.04328 L -0.44792 -0.04305 " pathEditMode="relative" rAng="0" ptsTypes="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1901" y="609599"/>
            <a:ext cx="9785328" cy="7837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Пофантазуй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1901" y="1586399"/>
            <a:ext cx="6269242" cy="24848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Уяви, що всі комахи зникли. </a:t>
            </a:r>
          </a:p>
          <a:p>
            <a:pPr algn="ctr"/>
            <a:r>
              <a:rPr lang="uk-UA" sz="3200" b="1" dirty="0"/>
              <a:t>Що могло б трапитися на нашій планеті?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>
          <a:xfrm>
            <a:off x="7887827" y="1586400"/>
            <a:ext cx="3020885" cy="32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355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 клас\4 ЯДС\1 Грущинська\5 Людина і природа навесні\№085 Які комахи з’являються навесні першими\2025-04-07_1554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5" r="263" b="1520"/>
          <a:stretch/>
        </p:blipFill>
        <p:spPr bwMode="auto">
          <a:xfrm>
            <a:off x="445385" y="2024254"/>
            <a:ext cx="5118449" cy="17318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 клас\4 ЯДС\1 Грущинська\5 Людина і природа навесні\№085 Які комахи з’являються навесні першими\2025-04-07_1557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24455" r="2869" b="3216"/>
          <a:stretch/>
        </p:blipFill>
        <p:spPr bwMode="auto">
          <a:xfrm>
            <a:off x="5620658" y="1937657"/>
            <a:ext cx="5877128" cy="1905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6" y="5926238"/>
            <a:ext cx="1144859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41-42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3707" y="1199303"/>
            <a:ext cx="3855379" cy="73835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Знайди правильне закінчення речень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З’єднай лініями.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706" y="465137"/>
            <a:ext cx="10415599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67783" y="1199302"/>
            <a:ext cx="5651522" cy="73835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Упізнай комаху та напиши її назву. У якому місяці вона з’являється? Познач </a:t>
            </a:r>
            <a:r>
              <a:rPr lang="uk-UA" sz="2000" b="1" dirty="0" smtClean="0">
                <a:solidFill>
                  <a:srgbClr val="FF0000"/>
                </a:solidFill>
                <a:ea typeface="Cambria"/>
              </a:rPr>
              <a:t>𝑽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9715" y="3831771"/>
            <a:ext cx="2590800" cy="42377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Допиши речення.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89679" y="2650319"/>
            <a:ext cx="116108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хрущ.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0856" y="1937657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100" name="Picture 4" descr="D:\2 клас\4 ЯДС\1 Грущинська\5 Людина і природа навесні\№085 Які комахи з’являються навесні першими\2025-04-07_1602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95428"/>
            <a:ext cx="5103459" cy="12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2 клас\4 ЯДС\1 Грущинська\5 Людина і природа навесні\№085 Які комахи з’являються навесні першими\2025-04-07_16035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50" b="1728"/>
          <a:stretch/>
        </p:blipFill>
        <p:spPr bwMode="auto">
          <a:xfrm>
            <a:off x="6137999" y="5039554"/>
            <a:ext cx="4714875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620658" y="3863913"/>
            <a:ext cx="5877128" cy="10630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4. Досліди.  Про яку комаху йдеться у вірші «Садок вишневий коло хати …»? Запиши відповідний рядок. Дізнайся та напиши ім’я і прізвище автора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94857" y="2395352"/>
            <a:ext cx="1077686" cy="848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394857" y="2395352"/>
            <a:ext cx="1077686" cy="8227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5174" y="5148994"/>
            <a:ext cx="4316185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збільшується</a:t>
            </a:r>
            <a:r>
              <a:rPr lang="ru-RU" sz="2400" b="1" dirty="0" smtClean="0">
                <a:solidFill>
                  <a:srgbClr val="FF0000"/>
                </a:solidFill>
              </a:rPr>
              <a:t> їх </a:t>
            </a:r>
            <a:r>
              <a:rPr lang="ru-RU" sz="2400" b="1" dirty="0" err="1" smtClean="0">
                <a:solidFill>
                  <a:srgbClr val="FF0000"/>
                </a:solidFill>
              </a:rPr>
              <a:t>чисельність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65704" y="3260408"/>
            <a:ext cx="315929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 Травневий хрущ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4351" y="5074940"/>
            <a:ext cx="3969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Хрущі</a:t>
            </a:r>
            <a:r>
              <a:rPr lang="ru-RU" sz="2400" b="1" dirty="0">
                <a:solidFill>
                  <a:srgbClr val="FF0000"/>
                </a:solidFill>
              </a:rPr>
              <a:t> над вишнями </a:t>
            </a:r>
            <a:r>
              <a:rPr lang="ru-RU" sz="2400" b="1" dirty="0" err="1" smtClean="0">
                <a:solidFill>
                  <a:srgbClr val="FF0000"/>
                </a:solidFill>
              </a:rPr>
              <a:t>гудуть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4352" y="5532381"/>
            <a:ext cx="2743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Тарас Шевченко.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139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/>
      <p:bldP spid="4" grpId="0"/>
      <p:bldP spid="22" grpId="0" animBg="1"/>
      <p:bldP spid="27" grpId="0"/>
      <p:bldP spid="28" grpId="0"/>
      <p:bldP spid="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6" y="494530"/>
            <a:ext cx="10058399" cy="637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«Скриньки настрою» </a:t>
            </a:r>
          </a:p>
        </p:txBody>
      </p:sp>
      <p:pic>
        <p:nvPicPr>
          <p:cNvPr id="9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224309" y="1773783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4083253" y="1773783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7915837" y="1773783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b="67351"/>
          <a:stretch/>
        </p:blipFill>
        <p:spPr bwMode="auto">
          <a:xfrm>
            <a:off x="9273035" y="2130578"/>
            <a:ext cx="1514707" cy="148977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67359" b="33272"/>
          <a:stretch/>
        </p:blipFill>
        <p:spPr bwMode="auto">
          <a:xfrm>
            <a:off x="5548263" y="2091703"/>
            <a:ext cx="1489404" cy="151855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32905" y="2122623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3781" y="1219202"/>
            <a:ext cx="82783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 яку скриньку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ти покладеш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враження від уроку?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339551" y="4820116"/>
            <a:ext cx="3372403" cy="1145252"/>
          </a:xfrm>
          <a:prstGeom prst="upArrowCallout">
            <a:avLst/>
          </a:prstGeom>
          <a:gradFill flip="none" rotWithShape="1">
            <a:gsLst>
              <a:gs pos="0">
                <a:srgbClr val="00C663">
                  <a:tint val="66000"/>
                  <a:satMod val="160000"/>
                </a:srgbClr>
              </a:gs>
              <a:gs pos="50000">
                <a:srgbClr val="00C663">
                  <a:tint val="44500"/>
                  <a:satMod val="160000"/>
                </a:srgbClr>
              </a:gs>
              <a:gs pos="100000">
                <a:srgbClr val="00C66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Скринька  подиву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92026" y="4820116"/>
            <a:ext cx="3372403" cy="1145252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Скринька радості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8254786" y="4820116"/>
            <a:ext cx="3372403" cy="1145252"/>
          </a:xfrm>
          <a:prstGeom prst="upArrowCallou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Скринька суму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348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95794" y="1261388"/>
            <a:ext cx="9766119" cy="91940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світлину з птахом, який найбільше підходить до твого настрою зараз. Поміркуй, чому.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4771" y="449898"/>
            <a:ext cx="98789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Про птахів, які зимують у Чернігові, розповів фахівец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9584"/>
          <a:stretch/>
        </p:blipFill>
        <p:spPr bwMode="auto">
          <a:xfrm>
            <a:off x="4466735" y="2208563"/>
            <a:ext cx="2897552" cy="1861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станови відповідність Урок № 25 Птах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r="6003"/>
          <a:stretch/>
        </p:blipFill>
        <p:spPr bwMode="auto">
          <a:xfrm>
            <a:off x="1195794" y="2231678"/>
            <a:ext cx="2693151" cy="199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івень Archives - ТРК МАР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r="22099"/>
          <a:stretch/>
        </p:blipFill>
        <p:spPr bwMode="auto">
          <a:xfrm>
            <a:off x="7729670" y="4190321"/>
            <a:ext cx="3420353" cy="230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авич звичайний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94" y="4302540"/>
            <a:ext cx="3537042" cy="2190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вы: описание птицы, что ест, враги, размноже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r="2112"/>
          <a:stretch/>
        </p:blipFill>
        <p:spPr bwMode="auto">
          <a:xfrm>
            <a:off x="8273143" y="2147337"/>
            <a:ext cx="2688770" cy="201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rancsbóbitás kakadu –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87" y="4190321"/>
            <a:ext cx="2084502" cy="230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31203" y="430574"/>
            <a:ext cx="9906911" cy="830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1203" y="2231678"/>
            <a:ext cx="5737683" cy="237837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Усміхнися всім навколо: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Небу, сонцю, квітам, людям,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тоді обов’язково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День тобі веселим буде!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3" b="89039" l="0" r="100000">
                        <a14:foregroundMark x1="37700" y1="25246" x2="34600" y2="27956"/>
                        <a14:foregroundMark x1="56700" y1="25616" x2="56700" y2="27956"/>
                        <a14:foregroundMark x1="48100" y1="69704" x2="54300" y2="47537"/>
                        <a14:foregroundMark x1="50800" y1="66502" x2="72400" y2="45813"/>
                        <a14:foregroundMark x1="49800" y1="55172" x2="26500" y2="41379"/>
                        <a14:foregroundMark x1="39100" y1="68596" x2="36000" y2="57143"/>
                        <a14:foregroundMark x1="59800" y1="64778" x2="70000" y2="5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0" b="11373"/>
          <a:stretch/>
        </p:blipFill>
        <p:spPr>
          <a:xfrm>
            <a:off x="7152416" y="2664705"/>
            <a:ext cx="4342393" cy="31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859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601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826" y="495119"/>
            <a:ext cx="10060260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2517" y="1335437"/>
            <a:ext cx="3765252" cy="867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одним словом  можна назвати цих тварин?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2861512"/>
            <a:ext cx="1503303" cy="200440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05" y="2399811"/>
            <a:ext cx="1588439" cy="22499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4" y="2340821"/>
            <a:ext cx="2249976" cy="22499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159829" y="1356095"/>
            <a:ext cx="3045189" cy="7339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 спільне у всіх комах?</a:t>
            </a:r>
            <a:endParaRPr lang="ru-RU" sz="2400" b="1" dirty="0"/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49" y="1335437"/>
            <a:ext cx="2688237" cy="40291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905375" y="4996543"/>
            <a:ext cx="5453368" cy="97971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з’ясуємо,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відбувається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 житті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комах навесні.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4025" y="2214634"/>
            <a:ext cx="3216796" cy="5815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зимують комахи?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00839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2931" y="585606"/>
            <a:ext cx="9689870" cy="677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 Олени </a:t>
            </a:r>
            <a:r>
              <a:rPr lang="uk-UA" sz="4000" b="1" dirty="0" smtClean="0">
                <a:solidFill>
                  <a:schemeClr val="bg1"/>
                </a:solidFill>
              </a:rPr>
              <a:t>Пчілки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23851" y="1360714"/>
            <a:ext cx="5094514" cy="3001696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Діти бігають, стрибають,</a:t>
            </a:r>
          </a:p>
          <a:p>
            <a:r>
              <a:rPr lang="uk-UA" sz="2800" b="1" dirty="0"/>
              <a:t>Далі весело гукають:</a:t>
            </a:r>
          </a:p>
          <a:p>
            <a:pPr marL="457200" indent="-457200">
              <a:buFontTx/>
              <a:buChar char="-"/>
            </a:pPr>
            <a:r>
              <a:rPr lang="uk-UA" sz="2800" b="1" dirty="0" smtClean="0"/>
              <a:t>Ах</a:t>
            </a:r>
            <a:r>
              <a:rPr lang="uk-UA" sz="2800" b="1" dirty="0"/>
              <a:t>, метелик!.. Подивіться</a:t>
            </a:r>
            <a:r>
              <a:rPr lang="uk-UA" sz="2800" b="1" dirty="0" smtClean="0"/>
              <a:t>!</a:t>
            </a:r>
          </a:p>
          <a:p>
            <a:pPr algn="ctr"/>
            <a:r>
              <a:rPr lang="uk-UA" sz="2800" b="1" dirty="0"/>
              <a:t>Ось він, ось він метушиться!</a:t>
            </a:r>
          </a:p>
          <a:p>
            <a:pPr algn="ctr"/>
            <a:r>
              <a:rPr lang="uk-UA" sz="2800" b="1" dirty="0"/>
              <a:t>Та який же гарний, гожий!</a:t>
            </a:r>
          </a:p>
          <a:p>
            <a:pPr algn="ctr"/>
            <a:r>
              <a:rPr lang="uk-UA" sz="2800" b="1" dirty="0"/>
              <a:t>Наче квітка, прехороший</a:t>
            </a:r>
            <a:r>
              <a:rPr lang="uk-UA" sz="2800" b="1" dirty="0" smtClean="0"/>
              <a:t>!</a:t>
            </a:r>
            <a:endParaRPr lang="en-US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3577" r="13712"/>
          <a:stretch/>
        </p:blipFill>
        <p:spPr>
          <a:xfrm>
            <a:off x="7206341" y="1390609"/>
            <a:ext cx="3688673" cy="323887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223851" y="4495800"/>
            <a:ext cx="4994956" cy="5019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кого розповіла поетеса?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3851" y="5257652"/>
            <a:ext cx="4994958" cy="51177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чим вона порівнює метелика?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06342" y="4722832"/>
            <a:ext cx="3688672" cy="87948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ти знаєш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життя метеликів навесні?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645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375376"/>
            <a:ext cx="9929587" cy="6805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світлини комах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r="2481"/>
          <a:stretch/>
        </p:blipFill>
        <p:spPr>
          <a:xfrm>
            <a:off x="1198328" y="1981021"/>
            <a:ext cx="3060000" cy="19830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909"/>
          <a:stretch/>
        </p:blipFill>
        <p:spPr>
          <a:xfrm>
            <a:off x="4876714" y="1981019"/>
            <a:ext cx="2592000" cy="19830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5360" r="12064" b="6227"/>
          <a:stretch/>
        </p:blipFill>
        <p:spPr>
          <a:xfrm>
            <a:off x="8097017" y="1981020"/>
            <a:ext cx="2790011" cy="19830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93371" y="3976220"/>
            <a:ext cx="25175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Лимонниця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8466" y="4019072"/>
            <a:ext cx="26271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Павичеве око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957" y="4032311"/>
            <a:ext cx="25175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Кропив’янка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4948" y="1067211"/>
            <a:ext cx="6731890" cy="8160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Розкажи, до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якої групи вони належать.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траплялося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тобі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їх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бачити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навесні? Де й коли?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4100" y="4555531"/>
            <a:ext cx="997818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/>
              <a:t>Метеликів можна побачити напровесні, коли </a:t>
            </a:r>
            <a:r>
              <a:rPr lang="uk-UA" sz="2800" b="1" dirty="0" smtClean="0"/>
              <a:t>ще</a:t>
            </a:r>
            <a:r>
              <a:rPr lang="ru-RU" sz="2800" b="1" dirty="0"/>
              <a:t> </a:t>
            </a:r>
            <a:r>
              <a:rPr lang="uk-UA" sz="2800" b="1" dirty="0" smtClean="0"/>
              <a:t>не </a:t>
            </a:r>
            <a:r>
              <a:rPr lang="uk-UA" sz="2800" b="1" dirty="0"/>
              <a:t>розпустилися листочки й подекуди лежить </a:t>
            </a:r>
            <a:r>
              <a:rPr lang="uk-UA" sz="2800" b="1" dirty="0" smtClean="0"/>
              <a:t>сніг.</a:t>
            </a:r>
            <a:r>
              <a:rPr lang="ru-RU" sz="2800" b="1" dirty="0"/>
              <a:t> </a:t>
            </a:r>
            <a:r>
              <a:rPr lang="uk-UA" sz="2800" b="1" dirty="0" smtClean="0"/>
              <a:t>Першими </a:t>
            </a:r>
            <a:r>
              <a:rPr lang="uk-UA" sz="2800" b="1" dirty="0"/>
              <a:t>серед них з’являються яскраво-коричневі кропив’янки та жовті лимонниці. </a:t>
            </a:r>
            <a:endParaRPr lang="ru-RU" sz="2800" b="1" dirty="0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752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37755" y="1236153"/>
            <a:ext cx="5137943" cy="89039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Ще не зійшов сніг, а цих комах вже можна побачити біля водойм.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9127" y="3053443"/>
            <a:ext cx="1769010" cy="51707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Веснянка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1" y="1228794"/>
            <a:ext cx="2671182" cy="17807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046899" y="2302232"/>
            <a:ext cx="384802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Майже </a:t>
            </a:r>
            <a:r>
              <a:rPr lang="uk-UA" sz="2400" b="1" dirty="0"/>
              <a:t>одночасно з метеликами оживають </a:t>
            </a:r>
            <a:r>
              <a:rPr lang="uk-UA" sz="2400" b="1" dirty="0" err="1">
                <a:solidFill>
                  <a:srgbClr val="FFFF00"/>
                </a:solidFill>
              </a:rPr>
              <a:t>мурахи</a:t>
            </a:r>
            <a:r>
              <a:rPr lang="uk-UA" sz="2400" b="1" dirty="0"/>
              <a:t> й відразу беруться </a:t>
            </a:r>
            <a:r>
              <a:rPr lang="uk-UA" sz="2400" b="1" dirty="0" smtClean="0"/>
              <a:t>ремонтувати </a:t>
            </a:r>
            <a:r>
              <a:rPr lang="uk-UA" sz="2400" b="1" dirty="0"/>
              <a:t>свою спільну оселю — мурашник.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8041" y="447864"/>
            <a:ext cx="10025743" cy="618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Яких ще комах і де </a:t>
            </a:r>
            <a:r>
              <a:rPr lang="uk-UA" sz="3200" b="1" dirty="0" smtClean="0">
                <a:solidFill>
                  <a:schemeClr val="bg1"/>
                </a:solidFill>
              </a:rPr>
              <a:t>можна побачити ранньою </a:t>
            </a:r>
            <a:r>
              <a:rPr lang="uk-UA" sz="3200" b="1" dirty="0">
                <a:solidFill>
                  <a:schemeClr val="bg1"/>
                </a:solidFill>
              </a:rPr>
              <a:t>весною?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98" y="2224678"/>
            <a:ext cx="2913531" cy="20941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2" y="3758341"/>
            <a:ext cx="2671519" cy="19897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832969" y="4941728"/>
            <a:ext cx="490826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А працелюбні </a:t>
            </a:r>
            <a:r>
              <a:rPr lang="uk-UA" sz="2400" b="1" dirty="0"/>
              <a:t>бджоли поспішають до перших весняних квітів.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30053" y="3945556"/>
            <a:ext cx="1509346" cy="37322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Мураха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0938" y="5357226"/>
            <a:ext cx="1509346" cy="37322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Бджола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78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3" y="494529"/>
            <a:ext cx="10058399" cy="6158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6714" y="1209855"/>
            <a:ext cx="7445830" cy="197965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Ранньої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весни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прокидаються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мухи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Узимку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вони лежали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нерухомо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між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віконними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рамами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господарських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будівлях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Перше тепло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розбудило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сонні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повзають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стовбурах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дерев,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паркані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гріючись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сонці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7056" y="3574191"/>
            <a:ext cx="1948543" cy="1849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Жук-сонечко</a:t>
            </a:r>
            <a:r>
              <a:rPr lang="uk-UA" sz="2400" b="1" dirty="0" smtClean="0"/>
              <a:t> з’являється </a:t>
            </a:r>
          </a:p>
          <a:p>
            <a:pPr algn="ctr"/>
            <a:r>
              <a:rPr lang="uk-UA" sz="2400" b="1" dirty="0" smtClean="0"/>
              <a:t>в </a:t>
            </a:r>
            <a:r>
              <a:rPr lang="uk-UA" sz="2400" b="1" dirty="0"/>
              <a:t>середині квітня. 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-1235" r="3214" b="19315"/>
          <a:stretch/>
        </p:blipFill>
        <p:spPr>
          <a:xfrm>
            <a:off x="2982685" y="3413592"/>
            <a:ext cx="2350186" cy="23041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483652" y="3402376"/>
            <a:ext cx="2852059" cy="217110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 таненням снігу з’являються комахи, яких слід остерігатися. Це – </a:t>
            </a:r>
            <a:r>
              <a:rPr lang="uk-UA" sz="2400" b="1" dirty="0">
                <a:solidFill>
                  <a:srgbClr val="FFFF00"/>
                </a:solidFill>
              </a:rPr>
              <a:t>кліщі.</a:t>
            </a:r>
            <a:r>
              <a:rPr lang="uk-UA" sz="2400" b="1" dirty="0"/>
              <a:t> 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7746" r="36905" b="17069"/>
          <a:stretch/>
        </p:blipFill>
        <p:spPr>
          <a:xfrm>
            <a:off x="8429924" y="3402376"/>
            <a:ext cx="2662618" cy="23153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65 цікавих фактів про мух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t="7417" r="7523" b="11752"/>
          <a:stretch/>
        </p:blipFill>
        <p:spPr bwMode="auto">
          <a:xfrm>
            <a:off x="1034143" y="1169799"/>
            <a:ext cx="2471724" cy="20597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992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8610" y="592499"/>
            <a:ext cx="9890390" cy="6715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19600" y="1401685"/>
            <a:ext cx="6629400" cy="27131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Комахи</a:t>
            </a:r>
            <a:r>
              <a:rPr lang="ru-RU" sz="2800" b="1" dirty="0"/>
              <a:t> </a:t>
            </a:r>
            <a:r>
              <a:rPr lang="ru-RU" sz="2800" b="1" dirty="0" err="1"/>
              <a:t>живляться</a:t>
            </a:r>
            <a:r>
              <a:rPr lang="ru-RU" sz="2800" b="1" dirty="0"/>
              <a:t> </a:t>
            </a:r>
            <a:r>
              <a:rPr lang="ru-RU" sz="2800" b="1" dirty="0" err="1"/>
              <a:t>переважно</a:t>
            </a:r>
            <a:r>
              <a:rPr lang="ru-RU" sz="2800" b="1" dirty="0"/>
              <a:t> </a:t>
            </a:r>
            <a:r>
              <a:rPr lang="ru-RU" sz="2800" b="1" dirty="0" err="1"/>
              <a:t>рослинами</a:t>
            </a:r>
            <a:r>
              <a:rPr lang="ru-RU" sz="2800" b="1" dirty="0"/>
              <a:t> й </a:t>
            </a:r>
            <a:r>
              <a:rPr lang="ru-RU" sz="2800" b="1" dirty="0" err="1"/>
              <a:t>самі</a:t>
            </a:r>
            <a:r>
              <a:rPr lang="ru-RU" sz="2800" b="1" dirty="0"/>
              <a:t> </a:t>
            </a:r>
            <a:r>
              <a:rPr lang="ru-RU" sz="2800" b="1" dirty="0" err="1"/>
              <a:t>стають</a:t>
            </a:r>
            <a:r>
              <a:rPr lang="ru-RU" sz="2800" b="1" dirty="0"/>
              <a:t> поживою для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тварин</a:t>
            </a:r>
            <a:r>
              <a:rPr lang="ru-RU" sz="2800" b="1" dirty="0"/>
              <a:t>. Навесні відбувається </a:t>
            </a:r>
            <a:r>
              <a:rPr lang="ru-RU" sz="2800" b="1" dirty="0" err="1"/>
              <a:t>масове</a:t>
            </a:r>
            <a:r>
              <a:rPr lang="ru-RU" sz="2800" b="1" dirty="0"/>
              <a:t> </a:t>
            </a:r>
            <a:r>
              <a:rPr lang="ru-RU" sz="2800" b="1" dirty="0" err="1"/>
              <a:t>розмноження</a:t>
            </a:r>
            <a:r>
              <a:rPr lang="ru-RU" sz="2800" b="1" dirty="0"/>
              <a:t> комах, що </a:t>
            </a:r>
            <a:r>
              <a:rPr lang="ru-RU" sz="2800" b="1" dirty="0" err="1"/>
              <a:t>спричиняє</a:t>
            </a:r>
            <a:r>
              <a:rPr lang="ru-RU" sz="2800" b="1" dirty="0"/>
              <a:t> </a:t>
            </a:r>
            <a:r>
              <a:rPr lang="ru-RU" sz="2800" b="1" dirty="0" err="1"/>
              <a:t>значне</a:t>
            </a:r>
            <a:r>
              <a:rPr lang="ru-RU" sz="2800" b="1" dirty="0"/>
              <a:t> </a:t>
            </a:r>
            <a:r>
              <a:rPr lang="ru-RU" sz="2800" b="1" dirty="0" err="1"/>
              <a:t>збільшення</a:t>
            </a:r>
            <a:r>
              <a:rPr lang="ru-RU" sz="2800" b="1" dirty="0"/>
              <a:t> </a:t>
            </a:r>
            <a:r>
              <a:rPr lang="ru-RU" sz="2800" b="1" dirty="0" err="1"/>
              <a:t>їхньої</a:t>
            </a:r>
            <a:r>
              <a:rPr lang="ru-RU" sz="2800" b="1" dirty="0"/>
              <a:t> </a:t>
            </a:r>
            <a:r>
              <a:rPr lang="ru-RU" sz="2800" b="1" dirty="0" err="1"/>
              <a:t>чисельності</a:t>
            </a:r>
            <a:r>
              <a:rPr lang="ru-RU" sz="28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5769" l="0" r="99200">
                        <a14:foregroundMark x1="41800" y1="20641" x2="45500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7" b="14477"/>
          <a:stretch/>
        </p:blipFill>
        <p:spPr>
          <a:xfrm rot="21290054">
            <a:off x="627423" y="1731609"/>
            <a:ext cx="3547901" cy="2389600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31043" y="4369333"/>
            <a:ext cx="6359071" cy="1201911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Поміркуй, чому </a:t>
            </a:r>
            <a:r>
              <a:rPr lang="uk-UA" sz="2800" b="1" dirty="0"/>
              <a:t>спочатку зацвітають рослини, а потім з’являються комахи?</a:t>
            </a:r>
            <a:endParaRPr lang="en-US" sz="2800" b="1" dirty="0"/>
          </a:p>
        </p:txBody>
      </p:sp>
      <p:pic>
        <p:nvPicPr>
          <p:cNvPr id="5122" name="Picture 2" descr="D:\Картинки до тестів\Тварини\Сонечко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14" y="4215493"/>
            <a:ext cx="3058886" cy="22824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478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584</Words>
  <Application>Microsoft Office PowerPoint</Application>
  <PresentationFormat>Произвольный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84</cp:revision>
  <dcterms:created xsi:type="dcterms:W3CDTF">2018-01-05T16:38:53Z</dcterms:created>
  <dcterms:modified xsi:type="dcterms:W3CDTF">2025-04-09T12:53:02Z</dcterms:modified>
</cp:coreProperties>
</file>