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14" r:id="rId3"/>
    <p:sldId id="311" r:id="rId4"/>
    <p:sldId id="312" r:id="rId5"/>
    <p:sldId id="294" r:id="rId6"/>
    <p:sldId id="296" r:id="rId7"/>
    <p:sldId id="298" r:id="rId8"/>
    <p:sldId id="299" r:id="rId9"/>
    <p:sldId id="302" r:id="rId10"/>
    <p:sldId id="303" r:id="rId11"/>
    <p:sldId id="305" r:id="rId12"/>
    <p:sldId id="308" r:id="rId13"/>
    <p:sldId id="310" r:id="rId14"/>
    <p:sldId id="313" r:id="rId15"/>
    <p:sldId id="315" r:id="rId16"/>
    <p:sldId id="28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8ajrwj8c2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9235" y="4316508"/>
            <a:ext cx="9641595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 змінюється життя риб навесні?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481" y="1378541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навесні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86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рис 44-01 рыбки чт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87" y="1226910"/>
            <a:ext cx="3139172" cy="264840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371" y="581615"/>
            <a:ext cx="10169252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 піклуються риби про своє потомство?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6649" y="1336657"/>
            <a:ext cx="5132555" cy="202702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Здебільшого</a:t>
            </a:r>
            <a:r>
              <a:rPr lang="ru-RU" sz="2800" b="1" dirty="0"/>
              <a:t> </a:t>
            </a:r>
            <a:r>
              <a:rPr lang="ru-RU" sz="2800" b="1" dirty="0" err="1"/>
              <a:t>після</a:t>
            </a:r>
            <a:r>
              <a:rPr lang="ru-RU" sz="2800" b="1" dirty="0"/>
              <a:t> нересту </a:t>
            </a:r>
            <a:r>
              <a:rPr lang="ru-RU" sz="2800" b="1" dirty="0" err="1"/>
              <a:t>риби</a:t>
            </a:r>
            <a:r>
              <a:rPr lang="ru-RU" sz="2800" b="1" dirty="0"/>
              <a:t> не </a:t>
            </a:r>
            <a:r>
              <a:rPr lang="ru-RU" sz="2800" b="1" dirty="0" err="1"/>
              <a:t>піклуються</a:t>
            </a:r>
            <a:r>
              <a:rPr lang="ru-RU" sz="2800" b="1" dirty="0"/>
              <a:t> про </a:t>
            </a:r>
            <a:r>
              <a:rPr lang="ru-RU" sz="2800" b="1" dirty="0" err="1"/>
              <a:t>своїх</a:t>
            </a:r>
            <a:r>
              <a:rPr lang="ru-RU" sz="2800" b="1" dirty="0"/>
              <a:t> </a:t>
            </a:r>
            <a:r>
              <a:rPr lang="ru-RU" sz="2800" b="1" dirty="0" err="1"/>
              <a:t>майбутніх</a:t>
            </a:r>
            <a:r>
              <a:rPr lang="ru-RU" sz="2800" b="1" dirty="0"/>
              <a:t> </a:t>
            </a:r>
            <a:r>
              <a:rPr lang="ru-RU" sz="2800" b="1" dirty="0" err="1"/>
              <a:t>нащадків</a:t>
            </a:r>
            <a:r>
              <a:rPr lang="ru-RU" sz="2800" b="1" dirty="0"/>
              <a:t>, </a:t>
            </a:r>
            <a:r>
              <a:rPr lang="ru-RU" sz="2800" b="1" dirty="0" err="1"/>
              <a:t>кидаючи</a:t>
            </a:r>
            <a:r>
              <a:rPr lang="ru-RU" sz="2800" b="1" dirty="0"/>
              <a:t> </a:t>
            </a:r>
            <a:r>
              <a:rPr lang="ru-RU" sz="2800" b="1" dirty="0" err="1"/>
              <a:t>ікру</a:t>
            </a:r>
            <a:r>
              <a:rPr lang="ru-RU" sz="2800" b="1" dirty="0"/>
              <a:t> </a:t>
            </a:r>
            <a:r>
              <a:rPr lang="ru-RU" sz="2800" b="1" dirty="0" err="1"/>
              <a:t>напризволяще</a:t>
            </a:r>
            <a:r>
              <a:rPr lang="ru-RU" sz="2800" b="1" dirty="0"/>
              <a:t>.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6"/>
          <a:stretch/>
        </p:blipFill>
        <p:spPr>
          <a:xfrm>
            <a:off x="6284049" y="1380201"/>
            <a:ext cx="4405722" cy="299448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380515" y="4276712"/>
            <a:ext cx="3964394" cy="18192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Але щука і судак охороняють свою ікру доти, доки з неї не вилупляться мальки.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3" y="3318391"/>
            <a:ext cx="2874758" cy="204826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45" y="3815267"/>
            <a:ext cx="3414441" cy="185729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3453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99" y="494529"/>
            <a:ext cx="9862458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Динамічна вправа «Рибка»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99" y="1311884"/>
            <a:ext cx="4482871" cy="6151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Рибка плаває в водичці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59698" y="1354086"/>
            <a:ext cx="5045759" cy="561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Виконуй рухи плавця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98" y="1978064"/>
            <a:ext cx="4482871" cy="6265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Рибці весело </a:t>
            </a:r>
            <a:r>
              <a:rPr lang="uk-UA" sz="2800" b="1" dirty="0" err="1" smtClean="0"/>
              <a:t>гулять</a:t>
            </a:r>
            <a:r>
              <a:rPr lang="uk-UA" sz="2800" b="1" dirty="0" smtClean="0"/>
              <a:t> - 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99" y="2671244"/>
            <a:ext cx="4482872" cy="547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Рибко, рибко – витівнице,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2999" y="3262547"/>
            <a:ext cx="4482872" cy="6265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Хочем ми тебе </a:t>
            </a:r>
            <a:r>
              <a:rPr lang="uk-UA" sz="2800" b="1" dirty="0" err="1" smtClean="0"/>
              <a:t>спіймать</a:t>
            </a:r>
            <a:r>
              <a:rPr lang="uk-UA" sz="2800" b="1" dirty="0" smtClean="0"/>
              <a:t>!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59698" y="2010351"/>
            <a:ext cx="5045759" cy="561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Покружляй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59698" y="2691484"/>
            <a:ext cx="5045759" cy="5270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Імітуй ловіння риби руками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59698" y="3299606"/>
            <a:ext cx="5045759" cy="5723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Нахиляйся праворуч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43000" y="3926090"/>
            <a:ext cx="4482870" cy="5201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Рибка воду сколихнула,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42998" y="4484379"/>
            <a:ext cx="4482873" cy="5297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Хліба крихітку взяла,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48208" y="5075939"/>
            <a:ext cx="4477663" cy="5297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Рибка хвостиком махнула,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48208" y="5665909"/>
            <a:ext cx="4477663" cy="5297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Рибка </a:t>
            </a:r>
            <a:r>
              <a:rPr lang="uk-UA" sz="2800" b="1" dirty="0" err="1" smtClean="0"/>
              <a:t>хутко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попливла</a:t>
            </a:r>
            <a:r>
              <a:rPr lang="uk-UA" sz="2800" b="1" dirty="0"/>
              <a:t>.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59698" y="3926090"/>
            <a:ext cx="5045760" cy="5201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Нахиляйся ліворуч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959698" y="4484379"/>
            <a:ext cx="5045759" cy="6201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Нахиляйся </a:t>
            </a:r>
            <a:r>
              <a:rPr lang="uk-UA" sz="2800" b="1" dirty="0" smtClean="0"/>
              <a:t>ліворуч - праворуч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959698" y="5171734"/>
            <a:ext cx="5045760" cy="4941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Виконуй колові рухи тіла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959698" y="5693227"/>
            <a:ext cx="5045760" cy="5552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Виконуй рухи плавця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098189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9" y="570729"/>
            <a:ext cx="10167256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Впізнай і назви рибу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2" t="17158" r="18538" b="12378"/>
          <a:stretch/>
        </p:blipFill>
        <p:spPr>
          <a:xfrm>
            <a:off x="996373" y="1459863"/>
            <a:ext cx="3086429" cy="227846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31" y="1459863"/>
            <a:ext cx="4080834" cy="227846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3208" y="1500278"/>
            <a:ext cx="1179188" cy="67703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Сом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30655" y="1562299"/>
            <a:ext cx="1505430" cy="67703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Щука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30" y="3738327"/>
            <a:ext cx="3839792" cy="241480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" b="7228"/>
          <a:stretch/>
        </p:blipFill>
        <p:spPr>
          <a:xfrm>
            <a:off x="2621845" y="3798107"/>
            <a:ext cx="3477702" cy="229524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140433" y="5170715"/>
            <a:ext cx="1399154" cy="68553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Окунь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62543" y="5509556"/>
            <a:ext cx="1399154" cy="69339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Короп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979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6155" y="511629"/>
            <a:ext cx="10260589" cy="7293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Кошик запитань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32606" y="1168596"/>
            <a:ext cx="2208112" cy="240799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705599" y="4987361"/>
            <a:ext cx="4180114" cy="11563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Чи </a:t>
            </a:r>
            <a:r>
              <a:rPr lang="ru-RU" sz="2400" b="1" dirty="0" err="1"/>
              <a:t>доводилося</a:t>
            </a:r>
            <a:r>
              <a:rPr lang="ru-RU" sz="2400" b="1" dirty="0"/>
              <a:t> </a:t>
            </a:r>
            <a:r>
              <a:rPr lang="ru-RU" sz="2400" b="1" dirty="0" err="1"/>
              <a:t>тобі</a:t>
            </a:r>
            <a:r>
              <a:rPr lang="ru-RU" sz="2400" b="1" dirty="0"/>
              <a:t> рибалити, </a:t>
            </a:r>
            <a:r>
              <a:rPr lang="ru-RU" sz="2400" b="1" dirty="0" err="1"/>
              <a:t>спілкуватися</a:t>
            </a:r>
            <a:r>
              <a:rPr lang="ru-RU" sz="2400" b="1" dirty="0"/>
              <a:t> з </a:t>
            </a:r>
            <a:r>
              <a:rPr lang="ru-RU" sz="2400" b="1" dirty="0" err="1"/>
              <a:t>рибалками</a:t>
            </a:r>
            <a:r>
              <a:rPr lang="ru-RU" sz="2400" b="1" dirty="0"/>
              <a:t>? </a:t>
            </a:r>
            <a:r>
              <a:rPr lang="ru-RU" sz="2400" b="1" dirty="0" err="1"/>
              <a:t>Розкажи</a:t>
            </a:r>
            <a:r>
              <a:rPr lang="ru-RU" sz="2400" b="1" dirty="0"/>
              <a:t>.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85188" y="4987361"/>
            <a:ext cx="3820936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Як називається період розмноження в риб? </a:t>
            </a:r>
            <a:endParaRPr lang="ru-RU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997392"/>
            <a:ext cx="2440636" cy="266156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85188" y="5143136"/>
            <a:ext cx="3820936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Доведи, що він особливо важливий у житті риб.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12049" y="5239821"/>
            <a:ext cx="3820936" cy="98834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Чому під час нересту заборонено рибалити?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5807610" y="2993181"/>
            <a:ext cx="5829813" cy="36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535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41 -0.06829 L -0.01341 -0.06806 C -0.01315 -0.07593 -0.01289 -0.08357 -0.01237 -0.09098 C -0.01224 -0.09352 -0.01145 -0.09584 -0.01132 -0.09838 C -0.0108 -0.11088 -0.01093 -0.12362 -0.01028 -0.13588 C -0.00976 -0.14607 -0.00911 -0.15602 -0.0082 -0.16598 C -0.00781 -0.16968 -0.00755 -0.17362 -0.00716 -0.17732 C -0.00651 -0.18172 -0.00572 -0.18612 -0.00507 -0.19051 C -0.00572 -0.20556 -0.00599 -0.22061 -0.00716 -0.23542 C -0.00742 -0.23889 -0.00872 -0.24167 -0.00924 -0.24491 C -0.01276 -0.26737 -0.00716 -0.24491 -0.01341 -0.26737 C -0.01562 -0.28704 -0.01276 -0.26644 -0.0177 -0.28612 C -0.01822 -0.28843 -0.01822 -0.29121 -0.01875 -0.29375 C -0.0194 -0.297 -0.02031 -0.29977 -0.02083 -0.30301 C -0.02135 -0.30625 -0.02135 -0.3095 -0.02187 -0.3125 C -0.02239 -0.31505 -0.02343 -0.31737 -0.02408 -0.31991 C -0.02773 -0.33473 -0.02408 -0.32477 -0.03033 -0.33866 C -0.03112 -0.3426 -0.03138 -0.34653 -0.03242 -0.35 C -0.03346 -0.35325 -0.04166 -0.3757 -0.04414 -0.38195 C -0.04583 -0.38635 -0.04804 -0.39028 -0.04934 -0.39514 C -0.05039 -0.39885 -0.05156 -0.40255 -0.0526 -0.40625 C -0.05364 -0.41065 -0.05416 -0.41551 -0.05572 -0.41945 C -0.06484 -0.44375 -0.05742 -0.41459 -0.06523 -0.4382 C -0.06653 -0.44237 -0.06705 -0.44723 -0.06836 -0.45139 C -0.06953 -0.45487 -0.07135 -0.45741 -0.07265 -0.46088 C -0.07552 -0.46806 -0.07877 -0.47524 -0.08112 -0.48334 C -0.08372 -0.49283 -0.08711 -0.50533 -0.09062 -0.51343 C -0.09309 -0.51899 -0.09596 -0.52408 -0.09791 -0.53033 C -0.09908 -0.53334 -0.10013 -0.53635 -0.10117 -0.53959 C -0.10494 -0.55186 -0.1052 -0.55672 -0.11067 -0.56968 C -0.11757 -0.58612 -0.10924 -0.56713 -0.11914 -0.58658 C -0.12057 -0.58959 -0.12174 -0.59306 -0.1233 -0.59607 C -0.12487 -0.59885 -0.12695 -0.6007 -0.12864 -0.60348 C -0.13007 -0.60579 -0.13125 -0.6088 -0.13281 -0.61088 C -0.1345 -0.6132 -0.1401 -0.61875 -0.14231 -0.62037 C -0.14778 -0.62454 -0.15351 -0.62848 -0.15924 -0.63172 C -0.16067 -0.63241 -0.16211 -0.63264 -0.16341 -0.63357 C -0.1677 -0.63588 -0.17174 -0.63936 -0.17617 -0.64098 L -0.19088 -0.64653 C -0.20078 -0.64607 -0.21067 -0.6463 -0.22057 -0.64468 C -0.22252 -0.64445 -0.22395 -0.6419 -0.22578 -0.64098 C -0.22747 -0.64005 -0.22929 -0.64005 -0.23112 -0.63912 C -0.24166 -0.63403 -0.2332 -0.63635 -0.24479 -0.63172 C -0.247 -0.63079 -0.24908 -0.63033 -0.2513 -0.62987 C -0.25625 -0.62616 -0.2582 -0.62431 -0.2638 -0.62223 C -0.26627 -0.6213 -0.26875 -0.6213 -0.27122 -0.62037 C -0.27617 -0.61829 -0.28099 -0.61412 -0.28593 -0.61297 C -0.28841 -0.61227 -0.29101 -0.61204 -0.29336 -0.61088 C -0.29843 -0.6088 -0.30312 -0.60487 -0.3082 -0.60348 C -0.31067 -0.60278 -0.31315 -0.60255 -0.31562 -0.60162 C -0.32955 -0.5963 -0.31666 -0.59977 -0.32929 -0.59399 C -0.33424 -0.5919 -0.33919 -0.59051 -0.34414 -0.58843 C -0.35156 -0.58542 -0.35898 -0.58241 -0.36627 -0.57917 C -0.38697 -0.56922 -0.37278 -0.57385 -0.39166 -0.56598 C -0.39518 -0.56436 -0.39869 -0.56366 -0.40221 -0.56227 C -0.41979 -0.5544 -0.39961 -0.5625 -0.41276 -0.55463 C -0.41471 -0.55348 -0.42278 -0.55162 -0.42434 -0.55093 C -0.43658 -0.54607 -0.41458 -0.55255 -0.43281 -0.54723 C -0.43528 -0.54653 -0.43776 -0.54607 -0.44023 -0.54537 C -0.44309 -0.54422 -0.44583 -0.54237 -0.44869 -0.54144 C -0.45351 -0.53982 -0.45859 -0.53936 -0.46341 -0.53774 C -0.46666 -0.53681 -0.46979 -0.53496 -0.47291 -0.53403 C -0.48046 -0.53172 -0.4957 -0.53056 -0.50143 -0.53033 L -0.5332 -0.52848 C -0.53463 -0.52593 -0.53606 -0.52362 -0.53737 -0.52084 C -0.53945 -0.51667 -0.53971 -0.51459 -0.54062 -0.5095 C -0.54101 -0.50718 -0.54153 -0.50463 -0.54166 -0.50209 C -0.54179 -0.49838 -0.54166 -0.49468 -0.54166 -0.49075 L -0.54166 -0.49051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7 0.0794 L -0.01067 0.07963 C -0.01041 0.07176 -0.01015 0.06412 -0.00963 0.05671 C -0.0095 0.05417 -0.00872 0.05185 -0.00859 0.04931 C -0.00807 0.03681 -0.0082 0.02407 -0.00755 0.01181 C -0.00703 0.00162 -0.00638 -0.00833 -0.00546 -0.01829 C -0.00507 -0.02199 -0.00481 -0.02593 -0.00442 -0.02963 C -0.00377 -0.03403 -0.00299 -0.03843 -0.00234 -0.04282 C -0.00299 -0.05787 -0.00325 -0.07292 -0.00442 -0.08773 C -0.00468 -0.0912 -0.00599 -0.09398 -0.00651 -0.09722 C -0.01002 -0.11968 -0.00442 -0.09722 -0.01067 -0.11968 C -0.01289 -0.13935 -0.01002 -0.11875 -0.01497 -0.13843 C -0.01549 -0.14074 -0.01549 -0.14352 -0.01601 -0.14606 C -0.01666 -0.1493 -0.01757 -0.15208 -0.01809 -0.15532 C -0.01862 -0.15856 -0.01862 -0.1618 -0.01914 -0.16481 C -0.01966 -0.16736 -0.0207 -0.16968 -0.02135 -0.17222 C -0.025 -0.18704 -0.02135 -0.17708 -0.0276 -0.19097 C -0.02838 -0.19491 -0.02864 -0.19884 -0.02968 -0.20231 C -0.03072 -0.20555 -0.03893 -0.22801 -0.0414 -0.23426 C -0.04309 -0.23866 -0.04531 -0.24259 -0.04661 -0.24745 C -0.04765 -0.25116 -0.04882 -0.25486 -0.04987 -0.25856 C -0.05091 -0.26296 -0.05143 -0.26782 -0.05299 -0.27176 C -0.06211 -0.29606 -0.05468 -0.2669 -0.0625 -0.29051 C -0.0638 -0.29468 -0.06432 -0.29954 -0.06562 -0.3037 C -0.06679 -0.30718 -0.06862 -0.30972 -0.06992 -0.31319 C -0.07278 -0.32037 -0.07604 -0.32755 -0.07838 -0.33565 C -0.08099 -0.34514 -0.08437 -0.35764 -0.08789 -0.36574 C -0.09036 -0.3713 -0.09322 -0.37639 -0.09518 -0.38264 C -0.09635 -0.38565 -0.09739 -0.38866 -0.09843 -0.3919 C -0.10221 -0.40417 -0.10247 -0.40903 -0.10794 -0.42199 C -0.11484 -0.43843 -0.10651 -0.41944 -0.1164 -0.43889 C -0.11783 -0.4419 -0.11901 -0.44537 -0.12057 -0.44838 C -0.12213 -0.45116 -0.12421 -0.45301 -0.12591 -0.45579 C -0.12734 -0.4581 -0.12851 -0.46111 -0.13007 -0.46319 C -0.13177 -0.46551 -0.13737 -0.47106 -0.13958 -0.47268 C -0.14505 -0.47685 -0.15078 -0.48079 -0.15651 -0.48403 C -0.15794 -0.48472 -0.15937 -0.48495 -0.16067 -0.48588 C -0.16497 -0.48819 -0.16901 -0.49167 -0.17343 -0.49329 L -0.18815 -0.49884 C -0.19804 -0.49838 -0.20794 -0.49861 -0.21783 -0.49699 C -0.21979 -0.49676 -0.22122 -0.49421 -0.22304 -0.49329 C -0.22474 -0.49236 -0.22656 -0.49236 -0.22838 -0.49143 C -0.23893 -0.48634 -0.23046 -0.48866 -0.24205 -0.48403 C -0.24427 -0.4831 -0.24635 -0.48264 -0.24856 -0.48218 C -0.25351 -0.47847 -0.25546 -0.47662 -0.26106 -0.47454 C -0.26354 -0.47361 -0.26601 -0.47361 -0.26849 -0.47268 C -0.27343 -0.4706 -0.27825 -0.46643 -0.2832 -0.46528 C -0.28567 -0.46458 -0.28828 -0.46435 -0.29062 -0.46319 C -0.2957 -0.46111 -0.30039 -0.45718 -0.30546 -0.45579 C -0.30794 -0.45509 -0.31041 -0.45486 -0.31289 -0.45393 C -0.32682 -0.44861 -0.31393 -0.45208 -0.32656 -0.4463 C -0.33151 -0.44421 -0.33645 -0.44282 -0.3414 -0.44074 C -0.34882 -0.43773 -0.35625 -0.43472 -0.36354 -0.43148 C -0.38424 -0.42153 -0.37005 -0.42616 -0.38893 -0.41829 C -0.39244 -0.41667 -0.39596 -0.41597 -0.39947 -0.41458 C -0.41705 -0.40671 -0.39687 -0.41481 -0.41002 -0.40694 C -0.41197 -0.40579 -0.42005 -0.40393 -0.42161 -0.40324 C -0.43385 -0.39838 -0.41184 -0.40486 -0.43007 -0.39954 C -0.43255 -0.39884 -0.43502 -0.39838 -0.4375 -0.39768 C -0.44036 -0.39653 -0.44309 -0.39468 -0.44596 -0.39375 C -0.45078 -0.39213 -0.45586 -0.39167 -0.46067 -0.39005 C -0.46393 -0.38912 -0.46705 -0.38727 -0.47018 -0.38634 C -0.47773 -0.38403 -0.49296 -0.38287 -0.49869 -0.38264 L -0.53046 -0.38079 C -0.5319 -0.37824 -0.53333 -0.37593 -0.53463 -0.37315 C -0.53671 -0.36898 -0.53697 -0.3669 -0.53789 -0.3618 C -0.53828 -0.35949 -0.5388 -0.35694 -0.53893 -0.3544 C -0.53906 -0.35069 -0.53893 -0.34699 -0.53893 -0.34305 L -0.53893 -0.34282 " pathEditMode="relative" rAng="0" ptsTypes="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00013 0.00023 C 1.875E-6 -0.00556 0.00078 -0.01112 0.00104 -0.01598 C 0.00143 -0.01945 0.00195 -0.02176 0.00234 -0.02431 C 0.00325 -0.03172 0.0039 -0.03936 0.00416 -0.0463 C 0.00482 -0.0544 0.00482 -0.06181 0.00547 -0.06945 C 0.00716 -0.08889 0.01002 -0.08403 0.01341 -0.10857 C 0.0138 -0.11112 0.01406 -0.11366 0.01471 -0.11621 C 0.0151 -0.12014 0.01653 -0.12362 0.01693 -0.12662 C 0.01875 -0.13982 0.01875 -0.14746 0.02031 -0.15949 C 0.02018 -0.1625 0.01966 -0.19051 0.0181 -0.2007 C 0.01758 -0.20348 0.01614 -0.20556 0.01549 -0.20834 C 0.01445 -0.21783 0.01354 -0.22848 0.01068 -0.23588 C 0.00963 -0.23889 0.00794 -0.24121 0.00703 -0.24399 C 0.00547 -0.25024 0.0039 -0.2588 0.00091 -0.26412 C -0.00065 -0.26875 -0.00326 -0.2713 -0.00508 -0.27593 C -0.00847 -0.28264 -0.01146 -0.28959 -0.01498 -0.29653 C -0.01511 -0.2963 -0.02305 -0.31528 -0.02305 -0.31505 C -0.02656 -0.32107 -0.02982 -0.32848 -0.0336 -0.33403 C -0.03789 -0.34028 -0.0418 -0.34723 -0.04636 -0.35278 C -0.0487 -0.35602 -0.0513 -0.35903 -0.05365 -0.36227 C -0.05638 -0.36482 -0.0586 -0.37014 -0.06159 -0.37338 C -0.06615 -0.3794 -0.07175 -0.38542 -0.07591 -0.39237 C -0.08047 -0.39862 -0.08412 -0.4044 -0.08906 -0.40903 C -0.09089 -0.41158 -0.09362 -0.4125 -0.09597 -0.41482 C -0.09831 -0.41598 -0.1 -0.42014 -0.10222 -0.42246 C -0.10469 -0.42454 -0.10794 -0.42547 -0.10964 -0.42801 C -0.11198 -0.43056 -0.11367 -0.43426 -0.11654 -0.43704 C -0.12005 -0.44098 -0.12448 -0.44237 -0.12878 -0.44399 C -0.13086 -0.44514 -0.13307 -0.44653 -0.13503 -0.44862 C -0.13802 -0.45 -0.13998 -0.45093 -0.14245 -0.45232 C -0.14492 -0.45394 -0.1474 -0.45579 -0.15013 -0.45811 C -0.15287 -0.45926 -0.15586 -0.45926 -0.15873 -0.45973 C -0.16758 -0.46528 -0.16706 -0.46505 -0.17735 -0.47107 C -0.1806 -0.47246 -0.18294 -0.47408 -0.18594 -0.47454 C -0.18867 -0.475 -0.19141 -0.4757 -0.19414 -0.47686 C -0.20664 -0.48149 -0.21029 -0.48426 -0.22188 -0.48797 C -0.22513 -0.48912 -0.22878 -0.48843 -0.23216 -0.49005 L -0.2418 -0.49283 C -0.2474 -0.49607 -0.25352 -0.49954 -0.2586 -0.50116 C -0.27188 -0.50463 -0.26367 -0.50186 -0.28399 -0.50487 C -0.29349 -0.50463 -0.33242 -0.50371 -0.35052 -0.50116 C -0.3556 -0.49931 -0.36042 -0.49885 -0.36524 -0.49699 C -0.36953 -0.4963 -0.3737 -0.49399 -0.378 -0.49375 L -0.39167 -0.4919 L -0.39805 -0.49005 C -0.40065 -0.48843 -0.40339 -0.48912 -0.40547 -0.48797 C -0.42266 -0.48102 -0.3974 -0.48681 -0.42227 -0.48241 C -0.4237 -0.48172 -0.42513 -0.48102 -0.42656 -0.48056 C -0.42826 -0.47987 -0.43008 -0.47963 -0.43177 -0.47871 C -0.43503 -0.47709 -0.43815 -0.47477 -0.44141 -0.47223 C -0.4513 -0.46713 -0.4431 -0.47616 -0.45716 -0.46366 C -0.47357 -0.44908 -0.46654 -0.45255 -0.47722 -0.44862 C -0.47865 -0.44746 -0.48008 -0.44607 -0.48151 -0.44491 C -0.4832 -0.44352 -0.48503 -0.44237 -0.48672 -0.44028 C -0.49584 -0.43311 -0.48802 -0.43704 -0.49727 -0.43357 C -0.50156 -0.42871 -0.50547 -0.42269 -0.51016 -0.4176 C -0.51146 -0.41737 -0.51289 -0.41621 -0.51419 -0.41482 C -0.51641 -0.4125 -0.51849 -0.40996 -0.52057 -0.40741 C -0.52162 -0.40602 -0.52266 -0.40487 -0.5237 -0.40348 C -0.52513 -0.40162 -0.52656 -0.39954 -0.528 -0.39792 C -0.5388 -0.38426 -0.52149 -0.40695 -0.53529 -0.38774 C -0.53711 -0.38357 -0.5388 -0.37848 -0.54063 -0.37362 C -0.54154 -0.37084 -0.54271 -0.36852 -0.54375 -0.36505 C -0.54597 -0.36065 -0.5487 -0.35255 -0.55013 -0.34723 C -0.55091 -0.34422 -0.55156 -0.34098 -0.55222 -0.33797 C -0.553 -0.3301 -0.55508 -0.32292 -0.5543 -0.31528 C -0.55287 -0.29977 -0.55326 -0.30116 -0.55013 -0.28102 C -0.54948 -0.27778 -0.5487 -0.27408 -0.54805 -0.27037 C -0.54766 -0.26783 -0.54766 -0.26505 -0.54701 -0.26274 C -0.5457 -0.25857 -0.54167 -0.24769 -0.53959 -0.24213 C -0.5388 -0.24028 -0.53789 -0.23866 -0.5375 -0.23658 C -0.53477 -0.22477 -0.53581 -0.23033 -0.53425 -0.21968 C -0.53216 -0.17894 -0.53451 -0.21204 -0.53216 -0.19144 C -0.53177 -0.18774 -0.53177 -0.1838 -0.53112 -0.1801 C -0.52995 -0.17362 -0.52917 -0.16667 -0.52695 -0.16135 C -0.52578 -0.1588 -0.52487 -0.15625 -0.5237 -0.15394 C -0.52136 -0.14931 -0.51888 -0.14514 -0.51628 -0.14074 L -0.51628 -0.14051 " pathEditMode="relative" rAng="0" ptsTypes="AAAAAA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5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0.1037 L 0.04167 0.10394 C 0.03985 0.0956 0.03881 0.08912 0.0375 0.08102 C 0.03737 0.07963 0.0375 0.07708 0.03646 0.07477 C 0.03425 0.0625 0.03178 0.05116 0.02943 0.03958 C 0.02839 0.0294 0.02644 0.01875 0.0254 0.00995 C 0.02448 0.00671 0.02435 0.00255 0.02331 -0.00069 C 0.02292 -0.00532 0.02292 -0.00995 0.02292 -0.01458 C 0.01915 -0.02824 0.01524 -0.0419 0.01185 -0.05509 C 0.01094 -0.0581 0.00938 -0.06018 0.00821 -0.06273 C 0.00079 -0.08171 0.0099 -0.06389 0.00027 -0.08125 C -0.00625 -0.09815 0.00027 -0.08055 -0.00703 -0.0963 C -0.00794 -0.09815 -0.00859 -0.10069 -0.01002 -0.10278 C -0.01119 -0.10509 -0.01263 -0.10741 -0.01367 -0.10995 C -0.01471 -0.1125 -0.01536 -0.11551 -0.01653 -0.11829 C -0.01679 -0.1206 -0.01875 -0.12176 -0.01914 -0.12407 C -0.02513 -0.13588 -0.02018 -0.1287 -0.02864 -0.13773 C -0.02942 -0.1412 -0.03112 -0.14444 -0.03203 -0.14745 C -0.03359 -0.14977 -0.04518 -0.16574 -0.04856 -0.17014 C -0.05026 -0.17361 -0.05338 -0.17569 -0.05546 -0.1794 C -0.05651 -0.18264 -0.05807 -0.18542 -0.06028 -0.18796 C -0.06145 -0.1919 -0.06289 -0.19606 -0.0651 -0.19884 C -0.07747 -0.2162 -0.06588 -0.19305 -0.07643 -0.21088 C -0.07825 -0.21412 -0.07968 -0.21829 -0.08177 -0.2213 C -0.08385 -0.22361 -0.08515 -0.22546 -0.08684 -0.22801 C -0.09127 -0.23264 -0.09479 -0.23773 -0.09856 -0.24305 C -0.10273 -0.25069 -0.10768 -0.26111 -0.11263 -0.26597 C -0.11523 -0.27037 -0.11848 -0.27361 -0.12135 -0.27824 C -0.12343 -0.27963 -0.12513 -0.28217 -0.1263 -0.28472 C -0.13151 -0.29421 -0.13307 -0.29838 -0.13958 -0.30648 C -0.14882 -0.31829 -0.13802 -0.30602 -0.15052 -0.31829 C -0.15195 -0.31967 -0.1539 -0.32268 -0.15546 -0.325 C -0.15703 -0.32685 -0.15898 -0.32731 -0.16093 -0.32893 C -0.16263 -0.33032 -0.16445 -0.33148 -0.16588 -0.33356 C -0.16822 -0.33403 -0.1733 -0.3368 -0.17591 -0.33657 C -0.18059 -0.33773 -0.1858 -0.33819 -0.19114 -0.33796 C -0.19231 -0.33796 -0.19362 -0.33727 -0.19544 -0.33704 C -0.19869 -0.33727 -0.20325 -0.3375 -0.20664 -0.33704 L -0.21927 -0.33403 C -0.22695 -0.32824 -0.23489 -0.32268 -0.24244 -0.31458 C -0.24401 -0.31435 -0.2444 -0.31018 -0.24596 -0.30926 C -0.24687 -0.30764 -0.24843 -0.30648 -0.2496 -0.30463 C -0.2569 -0.29398 -0.25078 -0.30092 -0.25898 -0.28912 C -0.26054 -0.28796 -0.26197 -0.28518 -0.26406 -0.28403 C -0.26692 -0.27847 -0.26809 -0.27569 -0.272 -0.2706 C -0.27382 -0.26829 -0.27578 -0.2669 -0.27747 -0.26412 C -0.28164 -0.25972 -0.28437 -0.25324 -0.28737 -0.24861 C -0.28958 -0.24745 -0.29127 -0.24491 -0.29362 -0.24329 C -0.297 -0.23796 -0.2996 -0.23241 -0.30338 -0.22824 C -0.3052 -0.22616 -0.30716 -0.22477 -0.30885 -0.22245 C -0.31888 -0.20949 -0.30937 -0.22014 -0.31822 -0.20764 C -0.32161 -0.20301 -0.32526 -0.19792 -0.32877 -0.19421 C -0.33411 -0.18727 -0.33919 -0.18032 -0.3444 -0.17315 C -0.35872 -0.15231 -0.3483 -0.16342 -0.36171 -0.14676 C -0.36419 -0.14329 -0.36692 -0.14051 -0.3694 -0.13727 C -0.38164 -0.12014 -0.36744 -0.13889 -0.37617 -0.1243 C -0.37747 -0.12199 -0.38346 -0.11597 -0.38463 -0.11435 C -0.39322 -0.10301 -0.37721 -0.1213 -0.39049 -0.10625 C -0.39231 -0.10417 -0.39414 -0.10185 -0.39609 -0.10023 C -0.39804 -0.09768 -0.39973 -0.09444 -0.40182 -0.0919 C -0.40546 -0.08773 -0.40911 -0.08356 -0.41289 -0.08009 C -0.41523 -0.07755 -0.41731 -0.07407 -0.41953 -0.07153 C -0.42513 -0.06505 -0.43684 -0.05555 -0.4414 -0.05208 L -0.46614 -0.03241 C -0.46692 -0.02917 -0.46744 -0.02639 -0.46783 -0.02315 C -0.46875 -0.01805 -0.46809 -0.01597 -0.46822 -0.01065 C -0.46796 -0.00833 -0.46783 -0.00555 -0.46744 -0.00324 C -0.46666 0.00023 -0.46588 0.0037 -0.4651 0.00741 L -0.4651 0.00764 " pathEditMode="relative" rAng="-1300575" ptsTypes="AAAAAAAAAAAAAAAAAAAAAAAAAAAAAAAAAAAAAAAAAAAAAAAAAAAAAAAAAAAAAAAAAAAAA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28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4 ЯДС\1 Грущинська\5 Людина і природа навесні\№086 Як змінюється життя риб навесні\2025-04-07_1736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1" r="16647" b="-406"/>
          <a:stretch/>
        </p:blipFill>
        <p:spPr bwMode="auto">
          <a:xfrm>
            <a:off x="4996542" y="3578404"/>
            <a:ext cx="5621399" cy="13084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5 Людина і природа навесні\№086 Як змінюється життя риб навесні\2025-04-07_1735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2" b="2288"/>
          <a:stretch/>
        </p:blipFill>
        <p:spPr bwMode="auto">
          <a:xfrm>
            <a:off x="4996543" y="1231960"/>
            <a:ext cx="6222762" cy="22527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87271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03707" y="1186542"/>
            <a:ext cx="3942464" cy="124998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Напиши пам’ятку-пояснення, чому навесні  </a:t>
            </a:r>
            <a:r>
              <a:rPr lang="ru-RU" sz="2400" b="1" dirty="0" smtClean="0">
                <a:solidFill>
                  <a:srgbClr val="FF0000"/>
                </a:solidFill>
              </a:rPr>
              <a:t>НЕ МОЖНА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рибалити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3706" y="465137"/>
            <a:ext cx="10415599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3706" y="3545745"/>
            <a:ext cx="4122512" cy="12736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6. Прочитай приказку й напиши, на який період весни припадає нерест щуки.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7174" y="4154417"/>
            <a:ext cx="2470067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Березень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2486" y="1776103"/>
            <a:ext cx="6026819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Нерест </a:t>
            </a:r>
            <a:r>
              <a:rPr lang="uk-UA" sz="2800" b="1" dirty="0">
                <a:solidFill>
                  <a:srgbClr val="0070C0"/>
                </a:solidFill>
              </a:rPr>
              <a:t>– </a:t>
            </a:r>
            <a:r>
              <a:rPr lang="uk-UA" sz="2800" b="1" dirty="0" smtClean="0">
                <a:solidFill>
                  <a:srgbClr val="0070C0"/>
                </a:solidFill>
              </a:rPr>
              <a:t>період відкладання ікри.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6656" y="4136952"/>
            <a:ext cx="2212649" cy="225516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926218" y="2460456"/>
            <a:ext cx="6026819" cy="9541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Риболовля в цей час несе загрозу майбутньому потомству риб.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241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/>
      <p:bldP spid="2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1486" y="494530"/>
            <a:ext cx="10058399" cy="6375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«Скриньки настрою» </a:t>
            </a:r>
          </a:p>
        </p:txBody>
      </p:sp>
      <p:pic>
        <p:nvPicPr>
          <p:cNvPr id="9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224309" y="1773783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4083253" y="1773783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7915837" y="1773783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4" b="67351"/>
          <a:stretch/>
        </p:blipFill>
        <p:spPr bwMode="auto">
          <a:xfrm>
            <a:off x="9273035" y="2130578"/>
            <a:ext cx="1514707" cy="1489771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8" r="67359" b="33272"/>
          <a:stretch/>
        </p:blipFill>
        <p:spPr bwMode="auto">
          <a:xfrm>
            <a:off x="5548263" y="2091703"/>
            <a:ext cx="1489404" cy="151855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732905" y="2122623"/>
            <a:ext cx="1469887" cy="149772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3781" y="1219202"/>
            <a:ext cx="827836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 яку скриньку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ти покладеш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враження від уроку?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4339551" y="4820116"/>
            <a:ext cx="3372403" cy="1145252"/>
          </a:xfrm>
          <a:prstGeom prst="upArrowCallout">
            <a:avLst/>
          </a:prstGeom>
          <a:gradFill flip="none" rotWithShape="1">
            <a:gsLst>
              <a:gs pos="0">
                <a:srgbClr val="00C663">
                  <a:tint val="66000"/>
                  <a:satMod val="160000"/>
                </a:srgbClr>
              </a:gs>
              <a:gs pos="50000">
                <a:srgbClr val="00C663">
                  <a:tint val="44500"/>
                  <a:satMod val="160000"/>
                </a:srgbClr>
              </a:gs>
              <a:gs pos="100000">
                <a:srgbClr val="00C663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Скринька  подиву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492026" y="4820116"/>
            <a:ext cx="3372403" cy="1145252"/>
          </a:xfrm>
          <a:prstGeom prst="upArrowCallou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Скринька радості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>
            <a:off x="8254786" y="4820116"/>
            <a:ext cx="3372403" cy="1145252"/>
          </a:xfrm>
          <a:prstGeom prst="upArrowCallou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Скринька суму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160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0464" y="593074"/>
            <a:ext cx="10128536" cy="11921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Щоби </a:t>
            </a:r>
            <a:r>
              <a:rPr lang="uk-UA" sz="3600" b="1" dirty="0">
                <a:solidFill>
                  <a:schemeClr val="bg1"/>
                </a:solidFill>
              </a:rPr>
              <a:t>відкрити інтерактивне </a:t>
            </a:r>
            <a:r>
              <a:rPr lang="uk-UA" sz="3600" b="1" dirty="0" smtClean="0">
                <a:solidFill>
                  <a:schemeClr val="bg1"/>
                </a:solidFill>
              </a:rPr>
              <a:t>завдання, </a:t>
            </a:r>
            <a:r>
              <a:rPr lang="uk-UA" sz="3600" b="1" dirty="0">
                <a:solidFill>
                  <a:schemeClr val="bg1"/>
                </a:solidFill>
              </a:rPr>
              <a:t>натисніть на помаранчевий </a:t>
            </a:r>
            <a:r>
              <a:rPr lang="uk-UA" sz="3600" b="1" dirty="0" smtClean="0">
                <a:solidFill>
                  <a:schemeClr val="bg1"/>
                </a:solidFill>
              </a:rPr>
              <a:t>прямокутник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1198870" y="1785258"/>
            <a:ext cx="9571723" cy="4128549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9528931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95794" y="1261388"/>
            <a:ext cx="9766119" cy="91940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Вибери світлину з птахом, який найбільше підходить до твого настрою зараз. Поміркуй, чому.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4771" y="449898"/>
            <a:ext cx="987897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Про птахів, які зимують у Чернігові, розповів фахівец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r="9584"/>
          <a:stretch/>
        </p:blipFill>
        <p:spPr bwMode="auto">
          <a:xfrm>
            <a:off x="4466735" y="2208563"/>
            <a:ext cx="2897552" cy="1861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станови відповідність Урок № 25 Птах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r="6003"/>
          <a:stretch/>
        </p:blipFill>
        <p:spPr bwMode="auto">
          <a:xfrm>
            <a:off x="1195794" y="2231678"/>
            <a:ext cx="2693151" cy="1993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івень Archives - ТРК МАР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r="22099"/>
          <a:stretch/>
        </p:blipFill>
        <p:spPr bwMode="auto">
          <a:xfrm>
            <a:off x="7729670" y="4190321"/>
            <a:ext cx="3420353" cy="230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авич звичайний — Вікіпед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94" y="4302540"/>
            <a:ext cx="3537042" cy="2190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овы: описание птицы, что ест, враги, размножени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r="2112"/>
          <a:stretch/>
        </p:blipFill>
        <p:spPr bwMode="auto">
          <a:xfrm>
            <a:off x="8273143" y="2147337"/>
            <a:ext cx="2688770" cy="201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arancsbóbitás kakadu – Wikipé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87" y="4190321"/>
            <a:ext cx="2084502" cy="230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31203" y="430574"/>
            <a:ext cx="9906911" cy="8308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31203" y="2231678"/>
            <a:ext cx="5737683" cy="237837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Усміхнися всім навколо: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Небу, сонцю, квітам, людям,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І тоді обов’язково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День тобі веселим буде!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3" b="89039" l="0" r="100000">
                        <a14:foregroundMark x1="37700" y1="25246" x2="34600" y2="27956"/>
                        <a14:foregroundMark x1="56700" y1="25616" x2="56700" y2="27956"/>
                        <a14:foregroundMark x1="48100" y1="69704" x2="54300" y2="47537"/>
                        <a14:foregroundMark x1="50800" y1="66502" x2="72400" y2="45813"/>
                        <a14:foregroundMark x1="49800" y1="55172" x2="26500" y2="41379"/>
                        <a14:foregroundMark x1="39100" y1="68596" x2="36000" y2="57143"/>
                        <a14:foregroundMark x1="59800" y1="64778" x2="70000" y2="5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00" b="11373"/>
          <a:stretch/>
        </p:blipFill>
        <p:spPr>
          <a:xfrm>
            <a:off x="7152416" y="2664705"/>
            <a:ext cx="4342393" cy="312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92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169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5111" y="2512309"/>
            <a:ext cx="2212649" cy="225516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826" y="495119"/>
            <a:ext cx="10060260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2517" y="1345767"/>
            <a:ext cx="3676570" cy="1103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Які комахи з’являються першими навесні?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7524">
            <a:off x="4177563" y="2690876"/>
            <a:ext cx="1441378" cy="192183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1343">
            <a:off x="798829" y="2739129"/>
            <a:ext cx="1883853" cy="188385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844143" y="1356095"/>
            <a:ext cx="3360875" cy="10929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Яку користь приносять людям і рослинам бджоли?</a:t>
            </a:r>
            <a:endParaRPr lang="ru-RU" sz="2400" b="1" dirty="0"/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49" y="1335437"/>
            <a:ext cx="2688237" cy="402912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179596" y="4945674"/>
            <a:ext cx="5025422" cy="97971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з’ясуємо,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відбувається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 житті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риб навесні.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55" y="2536113"/>
            <a:ext cx="1329963" cy="188385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5844708" y="3024700"/>
            <a:ext cx="2360310" cy="9066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зимують </a:t>
            </a:r>
            <a:r>
              <a:rPr lang="uk-UA" sz="2400" b="1" dirty="0" smtClean="0"/>
              <a:t>риби</a:t>
            </a:r>
            <a:r>
              <a:rPr lang="uk-UA" sz="2400" b="1" dirty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257494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3909" y="494529"/>
            <a:ext cx="9710919" cy="6602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40828" y="1226534"/>
            <a:ext cx="5333999" cy="20433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Щойно на водоймах скресне крига,  прогрівається вода, риби піднімаються з </a:t>
            </a:r>
            <a:r>
              <a:rPr lang="uk-UA" sz="2800" b="1" dirty="0" err="1" smtClean="0"/>
              <a:t>дна</a:t>
            </a:r>
            <a:r>
              <a:rPr lang="uk-UA" sz="2800" b="1" dirty="0" smtClean="0"/>
              <a:t> водойм ближче до поверхні. 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63909" y="1252772"/>
            <a:ext cx="3700008" cy="206069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Живе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вона 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воді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ходить по землі,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плаває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під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містком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виляє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хвостиком.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704" r="2406" b="28075"/>
          <a:stretch/>
        </p:blipFill>
        <p:spPr>
          <a:xfrm flipH="1">
            <a:off x="1462698" y="3445488"/>
            <a:ext cx="3102429" cy="221603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нерес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7968" y="3378784"/>
            <a:ext cx="3668918" cy="2432742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9507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639445"/>
            <a:ext cx="10092871" cy="6895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Нерест – найважливіша подія в житті риб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4100" y="1423008"/>
            <a:ext cx="5727700" cy="4172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Незабаром почнеться найважливіша подія в житті </a:t>
            </a:r>
            <a:r>
              <a:rPr lang="uk-UA" sz="2800" b="1" dirty="0"/>
              <a:t>риб навесні </a:t>
            </a:r>
            <a:r>
              <a:rPr lang="uk-UA" sz="2800" b="1" dirty="0" smtClean="0"/>
              <a:t>– </a:t>
            </a:r>
            <a:r>
              <a:rPr lang="uk-UA" sz="2800" b="1" dirty="0" smtClean="0">
                <a:solidFill>
                  <a:srgbClr val="FFFF00"/>
                </a:solidFill>
              </a:rPr>
              <a:t>нерест – </a:t>
            </a:r>
            <a:r>
              <a:rPr lang="uk-UA" sz="2800" b="1" dirty="0">
                <a:solidFill>
                  <a:srgbClr val="FFFF00"/>
                </a:solidFill>
              </a:rPr>
              <a:t>період розмноження</a:t>
            </a:r>
            <a:r>
              <a:rPr lang="uk-UA" sz="2800" b="1" dirty="0" smtClean="0"/>
              <a:t>. Риби шукають затишні місця для відкладання ікри, з якої потім вилуплюються мальки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У </a:t>
            </a:r>
            <a:r>
              <a:rPr lang="ru-RU" sz="2800" b="1" dirty="0" err="1">
                <a:solidFill>
                  <a:srgbClr val="FFFF00"/>
                </a:solidFill>
              </a:rPr>
              <a:t>цей</a:t>
            </a:r>
            <a:r>
              <a:rPr lang="ru-RU" sz="2800" b="1" dirty="0">
                <a:solidFill>
                  <a:srgbClr val="FFFF00"/>
                </a:solidFill>
              </a:rPr>
              <a:t> час рибалити заборонено. </a:t>
            </a:r>
            <a:r>
              <a:rPr lang="ru-RU" sz="2800" b="1" dirty="0" err="1">
                <a:solidFill>
                  <a:srgbClr val="FFFF00"/>
                </a:solidFill>
              </a:rPr>
              <a:t>Адже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саме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тоді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риби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відкладають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ікру</a:t>
            </a:r>
            <a:r>
              <a:rPr lang="ru-RU" sz="2800" b="1" dirty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30" y="1423009"/>
            <a:ext cx="3404528" cy="304137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240737"/>
            <a:ext cx="3089820" cy="205859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677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138" y="570729"/>
            <a:ext cx="9957633" cy="779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 чого залежить початок нересту?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6811" y="1432790"/>
            <a:ext cx="4985657" cy="207240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Період початку нересту залежить від температури води. Мальки і ікринки дуже чутливі до тепла і холоду.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54" y="1476334"/>
            <a:ext cx="5179370" cy="377058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21" y="3548743"/>
            <a:ext cx="4069436" cy="263012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6569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54620" y="1399571"/>
            <a:ext cx="5520876" cy="20185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Першими </a:t>
            </a:r>
            <a:r>
              <a:rPr lang="ru-RU" sz="2800" b="1" dirty="0" err="1"/>
              <a:t>йдуть</a:t>
            </a:r>
            <a:r>
              <a:rPr lang="ru-RU" sz="2800" b="1" dirty="0"/>
              <a:t> на нерест щуки, </a:t>
            </a:r>
            <a:r>
              <a:rPr lang="ru-RU" sz="2800" b="1" dirty="0" err="1"/>
              <a:t>відразу</a:t>
            </a:r>
            <a:r>
              <a:rPr lang="ru-RU" sz="2800" b="1" dirty="0"/>
              <a:t> як </a:t>
            </a:r>
            <a:r>
              <a:rPr lang="ru-RU" sz="2800" b="1" dirty="0" err="1"/>
              <a:t>закінчиться</a:t>
            </a:r>
            <a:r>
              <a:rPr lang="ru-RU" sz="2800" b="1" dirty="0"/>
              <a:t> </a:t>
            </a:r>
            <a:r>
              <a:rPr lang="ru-RU" sz="2800" b="1" dirty="0" err="1"/>
              <a:t>льодохід</a:t>
            </a:r>
            <a:r>
              <a:rPr lang="ru-RU" sz="2800" b="1" dirty="0"/>
              <a:t>. </a:t>
            </a:r>
            <a:r>
              <a:rPr lang="ru-RU" sz="2800" b="1" dirty="0" err="1"/>
              <a:t>Потім</a:t>
            </a:r>
            <a:r>
              <a:rPr lang="ru-RU" sz="2800" b="1" dirty="0"/>
              <a:t> </a:t>
            </a:r>
            <a:r>
              <a:rPr lang="ru-RU" sz="2800" b="1" dirty="0" err="1"/>
              <a:t>настає</a:t>
            </a:r>
            <a:r>
              <a:rPr lang="ru-RU" sz="2800" b="1" dirty="0"/>
              <a:t> час для нересту у </a:t>
            </a:r>
            <a:r>
              <a:rPr lang="ru-RU" sz="2800" b="1" dirty="0" err="1"/>
              <a:t>ляща</a:t>
            </a:r>
            <a:r>
              <a:rPr lang="ru-RU" sz="2800" b="1" dirty="0"/>
              <a:t>, </a:t>
            </a:r>
            <a:r>
              <a:rPr lang="ru-RU" sz="2800" b="1" dirty="0" err="1"/>
              <a:t>плітки</a:t>
            </a:r>
            <a:r>
              <a:rPr lang="ru-RU" sz="2800" b="1" dirty="0"/>
              <a:t>, окуня.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00" y="1475773"/>
            <a:ext cx="4582472" cy="258512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13138" y="570729"/>
            <a:ext cx="9957633" cy="779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 чого залежить початок нересту?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71755" y="5359802"/>
            <a:ext cx="1600200" cy="62533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Плітка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312729" y="4115607"/>
            <a:ext cx="1600200" cy="62533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Щука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Лящ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20" y="3719191"/>
            <a:ext cx="3398915" cy="226594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045170" y="3562659"/>
            <a:ext cx="1208365" cy="62533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Лящ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УПРАВЛІННЯ ДЕРЖАВНОГО АГЕНТСТВА З РОЗВИТКУ МЕЛІОРАЦІЇ, РИБНОГО ГОСПОДАРСТВА  ТА ПРОДОВОЛЬЧИХ ПРОГРАМ У ДОНЕЦЬКІЙ ОБЛАСТІ - Архів новин :: Плітка  звичайна, нерест і місця прожива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16" y="3736073"/>
            <a:ext cx="3438932" cy="224906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1221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5423" y="538662"/>
            <a:ext cx="10360406" cy="7785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Де нереститься риба?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5423" y="2134641"/>
            <a:ext cx="6387120" cy="3841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Полюбляють</a:t>
            </a:r>
            <a:r>
              <a:rPr lang="ru-RU" sz="2800" b="1" dirty="0" smtClean="0"/>
              <a:t> </a:t>
            </a:r>
            <a:r>
              <a:rPr lang="ru-RU" sz="2800" b="1" dirty="0" err="1"/>
              <a:t>лускаті</a:t>
            </a:r>
            <a:r>
              <a:rPr lang="ru-RU" sz="2800" b="1" dirty="0"/>
              <a:t> </a:t>
            </a:r>
            <a:r>
              <a:rPr lang="ru-RU" sz="2800" b="1" dirty="0" err="1"/>
              <a:t>обирати</a:t>
            </a:r>
            <a:r>
              <a:rPr lang="ru-RU" sz="2800" b="1" dirty="0"/>
              <a:t> </a:t>
            </a:r>
            <a:r>
              <a:rPr lang="ru-RU" sz="2800" b="1" dirty="0" err="1"/>
              <a:t>тихі</a:t>
            </a:r>
            <a:r>
              <a:rPr lang="ru-RU" sz="2800" b="1" dirty="0"/>
              <a:t> </a:t>
            </a:r>
            <a:r>
              <a:rPr lang="ru-RU" sz="2800" b="1" dirty="0" err="1"/>
              <a:t>заплави</a:t>
            </a:r>
            <a:r>
              <a:rPr lang="ru-RU" sz="2800" b="1" dirty="0"/>
              <a:t> </a:t>
            </a:r>
            <a:r>
              <a:rPr lang="ru-RU" sz="2800" b="1" dirty="0" err="1"/>
              <a:t>попід</a:t>
            </a:r>
            <a:r>
              <a:rPr lang="ru-RU" sz="2800" b="1" dirty="0"/>
              <a:t> берегами,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зарості</a:t>
            </a:r>
            <a:r>
              <a:rPr lang="ru-RU" sz="2800" b="1" dirty="0"/>
              <a:t> </a:t>
            </a:r>
            <a:r>
              <a:rPr lang="ru-RU" sz="2800" b="1" dirty="0" err="1"/>
              <a:t>густої</a:t>
            </a:r>
            <a:r>
              <a:rPr lang="ru-RU" sz="2800" b="1" dirty="0"/>
              <a:t> </a:t>
            </a:r>
            <a:r>
              <a:rPr lang="ru-RU" sz="2800" b="1" dirty="0" err="1"/>
              <a:t>водяної</a:t>
            </a:r>
            <a:r>
              <a:rPr lang="ru-RU" sz="2800" b="1" dirty="0"/>
              <a:t> </a:t>
            </a:r>
            <a:r>
              <a:rPr lang="ru-RU" sz="2800" b="1" dirty="0" err="1"/>
              <a:t>рослинності</a:t>
            </a:r>
            <a:r>
              <a:rPr lang="ru-RU" sz="2800" b="1" dirty="0"/>
              <a:t>. </a:t>
            </a:r>
            <a:r>
              <a:rPr lang="ru-RU" sz="2800" b="1" dirty="0" err="1"/>
              <a:t>Тобто</a:t>
            </a:r>
            <a:r>
              <a:rPr lang="ru-RU" sz="2800" b="1" dirty="0"/>
              <a:t> місця, де </a:t>
            </a:r>
            <a:r>
              <a:rPr lang="ru-RU" sz="2800" b="1" dirty="0" err="1"/>
              <a:t>немає</a:t>
            </a:r>
            <a:r>
              <a:rPr lang="ru-RU" sz="2800" b="1" dirty="0"/>
              <a:t> </a:t>
            </a:r>
            <a:r>
              <a:rPr lang="ru-RU" sz="2800" b="1" dirty="0" err="1"/>
              <a:t>бурхливої</a:t>
            </a:r>
            <a:r>
              <a:rPr lang="ru-RU" sz="2800" b="1" dirty="0"/>
              <a:t> </a:t>
            </a:r>
            <a:r>
              <a:rPr lang="ru-RU" sz="2800" b="1" dirty="0" err="1"/>
              <a:t>течії</a:t>
            </a:r>
            <a:r>
              <a:rPr lang="ru-RU" sz="2800" b="1" dirty="0"/>
              <a:t>, яка могла б </a:t>
            </a:r>
            <a:r>
              <a:rPr lang="ru-RU" sz="2800" b="1" dirty="0" err="1"/>
              <a:t>змити</a:t>
            </a:r>
            <a:r>
              <a:rPr lang="ru-RU" sz="2800" b="1" dirty="0"/>
              <a:t> </a:t>
            </a:r>
            <a:r>
              <a:rPr lang="ru-RU" sz="2800" b="1" dirty="0" err="1"/>
              <a:t>ікру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Сазани</a:t>
            </a:r>
            <a:r>
              <a:rPr lang="ru-RU" sz="2800" b="1" dirty="0"/>
              <a:t>, </a:t>
            </a:r>
            <a:r>
              <a:rPr lang="ru-RU" sz="2800" b="1" dirty="0" err="1"/>
              <a:t>річковий</a:t>
            </a:r>
            <a:r>
              <a:rPr lang="ru-RU" sz="2800" b="1" dirty="0"/>
              <a:t> окунь, сом </a:t>
            </a:r>
            <a:r>
              <a:rPr lang="ru-RU" sz="2800" b="1" dirty="0" err="1"/>
              <a:t>кращих</a:t>
            </a:r>
            <a:r>
              <a:rPr lang="ru-RU" sz="2800" b="1" dirty="0"/>
              <a:t> </a:t>
            </a:r>
            <a:r>
              <a:rPr lang="ru-RU" sz="2800" b="1" dirty="0" err="1"/>
              <a:t>місць</a:t>
            </a:r>
            <a:r>
              <a:rPr lang="ru-RU" sz="2800" b="1" dirty="0"/>
              <a:t> для нереста не </a:t>
            </a:r>
            <a:r>
              <a:rPr lang="ru-RU" sz="2800" b="1" dirty="0" err="1"/>
              <a:t>вишукують</a:t>
            </a:r>
            <a:r>
              <a:rPr lang="ru-RU" sz="2800" b="1" dirty="0"/>
              <a:t>: </a:t>
            </a:r>
            <a:r>
              <a:rPr lang="ru-RU" sz="2800" b="1" dirty="0" err="1"/>
              <a:t>розмножуються</a:t>
            </a:r>
            <a:r>
              <a:rPr lang="ru-RU" sz="2800" b="1" dirty="0"/>
              <a:t> там, де </a:t>
            </a:r>
            <a:r>
              <a:rPr lang="ru-RU" sz="2800" b="1" dirty="0" err="1"/>
              <a:t>живуть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7" t="8762"/>
          <a:stretch/>
        </p:blipFill>
        <p:spPr>
          <a:xfrm>
            <a:off x="7388018" y="2178185"/>
            <a:ext cx="3867809" cy="371812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85658" y="1376391"/>
            <a:ext cx="10179936" cy="6592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Під час нересту риби шукають особливі місця – нерестилища.</a:t>
            </a:r>
            <a:r>
              <a:rPr lang="ru-RU" sz="2800" dirty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280300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568</Words>
  <Application>Microsoft Office PowerPoint</Application>
  <PresentationFormat>Произвольный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73</cp:revision>
  <dcterms:created xsi:type="dcterms:W3CDTF">2018-01-05T16:38:53Z</dcterms:created>
  <dcterms:modified xsi:type="dcterms:W3CDTF">2025-04-09T13:41:20Z</dcterms:modified>
</cp:coreProperties>
</file>