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318" r:id="rId3"/>
    <p:sldId id="312" r:id="rId4"/>
    <p:sldId id="313" r:id="rId5"/>
    <p:sldId id="314" r:id="rId6"/>
    <p:sldId id="294" r:id="rId7"/>
    <p:sldId id="295" r:id="rId8"/>
    <p:sldId id="296" r:id="rId9"/>
    <p:sldId id="298" r:id="rId10"/>
    <p:sldId id="304" r:id="rId11"/>
    <p:sldId id="306" r:id="rId12"/>
    <p:sldId id="300" r:id="rId13"/>
    <p:sldId id="309" r:id="rId14"/>
    <p:sldId id="310" r:id="rId15"/>
    <p:sldId id="315" r:id="rId16"/>
    <p:sldId id="31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722651"/>
    <a:srgbClr val="DED231"/>
    <a:srgbClr val="C31D58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412202" y="1151771"/>
            <a:ext cx="3320145" cy="238080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28057" y="3949225"/>
            <a:ext cx="9500432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6">
                    <a:lumMod val="75000"/>
                  </a:schemeClr>
                </a:solidFill>
              </a:rPr>
              <a:t>Коли повертаються з теплих країв птахи?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09139" y="1143000"/>
            <a:ext cx="2919350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навесні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8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958" y="1333132"/>
            <a:ext cx="2609244" cy="20180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59" y="1238411"/>
            <a:ext cx="1515616" cy="220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6" t="13528" r="34154" b="5231"/>
          <a:stretch/>
        </p:blipFill>
        <p:spPr>
          <a:xfrm>
            <a:off x="8392884" y="1699465"/>
            <a:ext cx="2879214" cy="413559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926729" y="504839"/>
            <a:ext cx="10345369" cy="7300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Чи знаєш ти, де зимують птахи?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13815" y="1345265"/>
            <a:ext cx="7207666" cy="13652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Граки і шпаки – в Середній Азії, </a:t>
            </a:r>
            <a:endParaRPr lang="uk-UA" sz="3200" b="1" dirty="0" smtClean="0"/>
          </a:p>
          <a:p>
            <a:pPr algn="ctr"/>
            <a:r>
              <a:rPr lang="uk-UA" sz="3200" b="1" dirty="0" smtClean="0"/>
              <a:t>ластівки </a:t>
            </a:r>
            <a:r>
              <a:rPr lang="uk-UA" sz="3200" b="1" dirty="0"/>
              <a:t>– в Африці.</a:t>
            </a:r>
            <a:endParaRPr lang="ru-RU"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0" r="16440"/>
          <a:stretch/>
        </p:blipFill>
        <p:spPr>
          <a:xfrm>
            <a:off x="1013815" y="2848908"/>
            <a:ext cx="2709099" cy="289351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801" y="2848908"/>
            <a:ext cx="4298680" cy="298615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86689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5796" y="603386"/>
            <a:ext cx="9816118" cy="7246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 </a:t>
            </a:r>
            <a:r>
              <a:rPr lang="uk-UA" sz="4000" b="1" dirty="0" smtClean="0">
                <a:solidFill>
                  <a:schemeClr val="bg1"/>
                </a:solidFill>
              </a:rPr>
              <a:t>прикмети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65285" y="1475859"/>
            <a:ext cx="5341349" cy="11031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Ворони купаються ранньої весни – на тепло.</a:t>
            </a:r>
            <a:endParaRPr lang="ru-RU" sz="28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96" y="1475859"/>
            <a:ext cx="3720118" cy="264748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4854" y="4762086"/>
            <a:ext cx="4905190" cy="11310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Горобці настовбурчили пір’ячко – збирається на дощ.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34844" y="2702180"/>
            <a:ext cx="2939984" cy="319092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549558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0482" y="506004"/>
            <a:ext cx="9914089" cy="6914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про клопоти птахів навесні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4 ЯДС\1 Грущинська\5 Людина і природа навесні\№087 Коли повертаються з теплих країв птахи\2025-04-09_142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66" y="1232619"/>
            <a:ext cx="9280544" cy="338217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Чому птахи в'ють свої гнізда на балконі чи поруч із вашим будинком: народні  прикме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369" y="3868179"/>
            <a:ext cx="2005313" cy="267375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Чи добре ви знаєте птахів України та їх гнізда? | Тест на 10 запитань.  Пізнаємо природ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837" y="4460358"/>
            <a:ext cx="2922009" cy="194904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Ластівки – пернаті будівельники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8" t="8301" r="1470" b="6659"/>
          <a:stretch/>
        </p:blipFill>
        <p:spPr bwMode="auto">
          <a:xfrm>
            <a:off x="1741065" y="4502277"/>
            <a:ext cx="2754735" cy="190712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</a:t>
            </a:r>
            <a:r>
              <a:rPr lang="en-US" sz="2800" b="1" dirty="0" smtClean="0">
                <a:solidFill>
                  <a:schemeClr val="bg1"/>
                </a:solidFill>
              </a:rPr>
              <a:t>4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550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6052" y="494528"/>
            <a:ext cx="10175347" cy="6702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«Мікрофон»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26052" y="1271922"/>
            <a:ext cx="6286999" cy="6439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/>
              <a:t>Що означає весняний пташиний спів?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26052" y="1974022"/>
            <a:ext cx="6286999" cy="973862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Чи одночасно прилітають птахи до нас?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20316" y="4884602"/>
            <a:ext cx="6298469" cy="9127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Які загадки й вірші про птахів ти знаєш?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10615" y="2991428"/>
            <a:ext cx="6298469" cy="8483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Хто прилітає навесні раніше: самці чи самочки?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06582" y="3875922"/>
            <a:ext cx="6298469" cy="965462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/>
              <a:t>Які тварини викликають у тебе навесні найбільше захоплення? 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811" y="1164771"/>
            <a:ext cx="3846586" cy="472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948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025" y="4617927"/>
            <a:ext cx="2681591" cy="176420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328057" y="494529"/>
            <a:ext cx="9703691" cy="7034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Пташина </a:t>
            </a:r>
            <a:r>
              <a:rPr lang="uk-UA" sz="4000" b="1" dirty="0" smtClean="0">
                <a:solidFill>
                  <a:schemeClr val="bg1"/>
                </a:solidFill>
              </a:rPr>
              <a:t>вікторина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28057" y="1295399"/>
            <a:ext cx="5858444" cy="1001487"/>
          </a:xfrm>
          <a:prstGeom prst="rect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Кожен заслухається співом цього малесенького сіренького співця.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41024" y="2438653"/>
            <a:ext cx="5858445" cy="9710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Стукіт цього строкатого птаха ми можемо чути цілий рік.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41024" y="3543668"/>
            <a:ext cx="5858445" cy="10742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Ця пташка не має свого гнізда і підкидає яйця в гнізда інших птахів.</a:t>
            </a:r>
            <a:endParaRPr lang="ru-RU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897" y="1295399"/>
            <a:ext cx="2603901" cy="194514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836" y="2924163"/>
            <a:ext cx="1619212" cy="208258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328057" y="5006751"/>
            <a:ext cx="5858444" cy="65351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Хто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 цих птахів належить до перелітних?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4927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 клас\4 ЯДС\1 Грущинська\5 Людина і природа навесні\№087 Коли повертаються з теплих країв птахи\2025-04-08_1038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16" b="493"/>
          <a:stretch/>
        </p:blipFill>
        <p:spPr bwMode="auto">
          <a:xfrm>
            <a:off x="5446406" y="1266525"/>
            <a:ext cx="5933428" cy="275030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9027" y="5926238"/>
            <a:ext cx="872716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43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12775" y="1186542"/>
            <a:ext cx="4616400" cy="124998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7.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Прочитай вірш і напиши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пропущені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слова.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Скористайся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довідкою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3706" y="465137"/>
            <a:ext cx="10415599" cy="6778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2775" y="2436526"/>
            <a:ext cx="4616400" cy="86951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8. Чому на весні співають птахи? Вибери й обведи відповіді.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59888" y="2826361"/>
            <a:ext cx="3523798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Сонця, ласки і тепла.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31761" y="1205314"/>
            <a:ext cx="2321096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uk-UA" sz="2800" b="1" dirty="0" smtClean="0">
                <a:solidFill>
                  <a:srgbClr val="0070C0"/>
                </a:solidFill>
              </a:rPr>
              <a:t>Ластівочко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2051" name="Picture 3" descr="D:\2 клас\4 ЯДС\1 Грущинська\5 Людина і природа навесні\№087 Коли повертаються з теплих країв птахи\2025-04-08_1041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" t="29408" r="884" b="-136"/>
          <a:stretch/>
        </p:blipFill>
        <p:spPr bwMode="auto">
          <a:xfrm>
            <a:off x="320877" y="3317218"/>
            <a:ext cx="5421981" cy="139922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2 клас\4 ЯДС\1 Грущинська\5 Людина і природа навесні\№087 Коли повертаються з теплих країв птахи\2025-04-08_10412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" t="26714" r="1882" b="5731"/>
          <a:stretch/>
        </p:blipFill>
        <p:spPr bwMode="auto">
          <a:xfrm>
            <a:off x="5504501" y="4292996"/>
            <a:ext cx="5870843" cy="163324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12775" y="4847258"/>
            <a:ext cx="4616400" cy="85685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9. Хто з цих птахів належить до перелітних? Познач </a:t>
            </a:r>
            <a:r>
              <a:rPr lang="uk-UA" sz="2400" b="1" dirty="0" smtClean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38795" y="3637649"/>
            <a:ext cx="457200" cy="45720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46506" y="4247249"/>
            <a:ext cx="457200" cy="45720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592050" y="5865695"/>
            <a:ext cx="135204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Дятел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28482" y="5872672"/>
            <a:ext cx="1807074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Плиска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біла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439922" y="5595537"/>
            <a:ext cx="38023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44090" y="5869914"/>
            <a:ext cx="135204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Лелека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44090" y="5708523"/>
            <a:ext cx="38023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72608" y="5865696"/>
            <a:ext cx="1925477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Жайворонок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972609" y="5595536"/>
            <a:ext cx="38023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273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7" grpId="0"/>
      <p:bldP spid="28" grpId="0"/>
      <p:bldP spid="17" grpId="0" animBg="1"/>
      <p:bldP spid="2" grpId="0" animBg="1"/>
      <p:bldP spid="16" grpId="0" animBg="1"/>
      <p:bldP spid="22" grpId="0" animBg="1"/>
      <p:bldP spid="23" grpId="0" animBg="1"/>
      <p:bldP spid="19" grpId="0"/>
      <p:bldP spid="24" grpId="0" animBg="1"/>
      <p:bldP spid="5" grpId="0"/>
      <p:bldP spid="25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1486" y="494530"/>
            <a:ext cx="10058399" cy="6375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«Скриньки настрою» </a:t>
            </a:r>
          </a:p>
        </p:txBody>
      </p:sp>
      <p:pic>
        <p:nvPicPr>
          <p:cNvPr id="9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9" t="13407" r="2064" b="15783"/>
          <a:stretch/>
        </p:blipFill>
        <p:spPr bwMode="auto">
          <a:xfrm flipH="1">
            <a:off x="224309" y="1773783"/>
            <a:ext cx="3872203" cy="33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9" t="13407" r="2064" b="15783"/>
          <a:stretch/>
        </p:blipFill>
        <p:spPr bwMode="auto">
          <a:xfrm flipH="1">
            <a:off x="4083253" y="1773783"/>
            <a:ext cx="3872203" cy="33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9" t="13407" r="2064" b="15783"/>
          <a:stretch/>
        </p:blipFill>
        <p:spPr bwMode="auto">
          <a:xfrm flipH="1">
            <a:off x="7915837" y="1773783"/>
            <a:ext cx="3872203" cy="33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4" b="67351"/>
          <a:stretch/>
        </p:blipFill>
        <p:spPr bwMode="auto">
          <a:xfrm>
            <a:off x="9273035" y="2130578"/>
            <a:ext cx="1514707" cy="1489771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48" r="67359" b="33272"/>
          <a:stretch/>
        </p:blipFill>
        <p:spPr bwMode="auto">
          <a:xfrm>
            <a:off x="5548263" y="2091703"/>
            <a:ext cx="1489404" cy="1518558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0" r="34137" b="67177"/>
          <a:stretch/>
        </p:blipFill>
        <p:spPr bwMode="auto">
          <a:xfrm>
            <a:off x="1732905" y="2122623"/>
            <a:ext cx="1469887" cy="1497726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53781" y="1219202"/>
            <a:ext cx="827836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 яку скриньку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ти покладеш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враження від уроку?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Выноска со стрелкой вверх 15"/>
          <p:cNvSpPr/>
          <p:nvPr/>
        </p:nvSpPr>
        <p:spPr>
          <a:xfrm>
            <a:off x="4339551" y="4820116"/>
            <a:ext cx="3372403" cy="1145252"/>
          </a:xfrm>
          <a:prstGeom prst="upArrowCallout">
            <a:avLst/>
          </a:prstGeom>
          <a:gradFill flip="none" rotWithShape="1">
            <a:gsLst>
              <a:gs pos="0">
                <a:srgbClr val="00C663">
                  <a:tint val="66000"/>
                  <a:satMod val="160000"/>
                </a:srgbClr>
              </a:gs>
              <a:gs pos="50000">
                <a:srgbClr val="00C663">
                  <a:tint val="44500"/>
                  <a:satMod val="160000"/>
                </a:srgbClr>
              </a:gs>
              <a:gs pos="100000">
                <a:srgbClr val="00C663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Скринька  подиву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1" name="Выноска со стрелкой вверх 20"/>
          <p:cNvSpPr/>
          <p:nvPr/>
        </p:nvSpPr>
        <p:spPr>
          <a:xfrm>
            <a:off x="492026" y="4820116"/>
            <a:ext cx="3372403" cy="1145252"/>
          </a:xfrm>
          <a:prstGeom prst="upArrowCallou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Скринька радості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2" name="Выноска со стрелкой вверх 21"/>
          <p:cNvSpPr/>
          <p:nvPr/>
        </p:nvSpPr>
        <p:spPr>
          <a:xfrm>
            <a:off x="8254786" y="4820116"/>
            <a:ext cx="3372403" cy="1145252"/>
          </a:xfrm>
          <a:prstGeom prst="upArrowCallout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Скринька суму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788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95794" y="1261388"/>
            <a:ext cx="9766119" cy="91940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Вибери світлину з птахом, який найбільше підходить до твого настрою зараз. Поміркуй, чому.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64771" y="449898"/>
            <a:ext cx="987897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32" name="Picture 8" descr="Про птахів, які зимують у Чернігові, розповів фахівец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1" r="9584"/>
          <a:stretch/>
        </p:blipFill>
        <p:spPr bwMode="auto">
          <a:xfrm>
            <a:off x="4466735" y="2208563"/>
            <a:ext cx="2897552" cy="18612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Установи відповідність Урок № 25 Птах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7" r="6003"/>
          <a:stretch/>
        </p:blipFill>
        <p:spPr bwMode="auto">
          <a:xfrm>
            <a:off x="1195794" y="2231678"/>
            <a:ext cx="2693151" cy="1993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півень Archives - ТРК МАРТ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" r="22099"/>
          <a:stretch/>
        </p:blipFill>
        <p:spPr bwMode="auto">
          <a:xfrm>
            <a:off x="7729670" y="4190321"/>
            <a:ext cx="3420353" cy="2302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Павич звичайний — Вікіпеді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94" y="4302540"/>
            <a:ext cx="3537042" cy="2190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Совы: описание птицы, что ест, враги, размножени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2" r="2112"/>
          <a:stretch/>
        </p:blipFill>
        <p:spPr bwMode="auto">
          <a:xfrm>
            <a:off x="8273143" y="2147337"/>
            <a:ext cx="2688770" cy="2011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Narancsbóbitás kakadu – Wikipéd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287" y="4190321"/>
            <a:ext cx="2084502" cy="2302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131203" y="430574"/>
            <a:ext cx="9906911" cy="8308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31203" y="2231678"/>
            <a:ext cx="5737683" cy="2378377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Усміхнися всім навколо:</a:t>
            </a:r>
          </a:p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Небу, сонцю, квітам, людям,</a:t>
            </a:r>
          </a:p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І тоді обов’язково</a:t>
            </a:r>
          </a:p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День тобі веселим буде!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3" b="89039" l="0" r="100000">
                        <a14:foregroundMark x1="37700" y1="25246" x2="34600" y2="27956"/>
                        <a14:foregroundMark x1="56700" y1="25616" x2="56700" y2="27956"/>
                        <a14:foregroundMark x1="48100" y1="69704" x2="54300" y2="47537"/>
                        <a14:foregroundMark x1="50800" y1="66502" x2="72400" y2="45813"/>
                        <a14:foregroundMark x1="49800" y1="55172" x2="26500" y2="41379"/>
                        <a14:foregroundMark x1="39100" y1="68596" x2="36000" y2="57143"/>
                        <a14:foregroundMark x1="59800" y1="64778" x2="70000" y2="54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00" b="11373"/>
          <a:stretch/>
        </p:blipFill>
        <p:spPr>
          <a:xfrm>
            <a:off x="7152416" y="2664705"/>
            <a:ext cx="4342393" cy="312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176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30-31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3029" y="2799389"/>
            <a:ext cx="2038960" cy="292377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Спостерігай за погодою і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неживою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природою.  Заповнюй весняний календар спостережень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" t="3386" r="2563" b="3258"/>
          <a:stretch/>
        </p:blipFill>
        <p:spPr bwMode="auto">
          <a:xfrm>
            <a:off x="7992000" y="432000"/>
            <a:ext cx="3384000" cy="2304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 клас\4 ЯДС\1 Грущинська\4 Людина і світ\№070 Як природа допомагає  створювати винаходи\2025-02-28_1036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9" y="2812660"/>
            <a:ext cx="9363075" cy="33051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6564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826" y="495119"/>
            <a:ext cx="10060260" cy="7349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82517" y="1345766"/>
            <a:ext cx="3676570" cy="75830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 називається період розмноження в риб? 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44143" y="1356095"/>
            <a:ext cx="3360875" cy="74798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/>
              <a:t>Чому під час нересту заборонено рибалити?</a:t>
            </a:r>
            <a:endParaRPr lang="ru-RU" sz="2400" b="1" dirty="0"/>
          </a:p>
        </p:txBody>
      </p:sp>
      <p:pic>
        <p:nvPicPr>
          <p:cNvPr id="11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849" y="1335437"/>
            <a:ext cx="2688237" cy="402912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972722" y="4913022"/>
            <a:ext cx="5384696" cy="97971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уроці ми з’ясуємо,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що відбувається навесні в житті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птахів.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44143" y="2216772"/>
            <a:ext cx="3360875" cy="125066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У чому полягають особливості життя комах навесні?</a:t>
            </a:r>
            <a:endParaRPr lang="ru-RU" sz="24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344" y="2156371"/>
            <a:ext cx="2470743" cy="179870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26" y="3467438"/>
            <a:ext cx="2236668" cy="1445584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4844143" y="3603848"/>
            <a:ext cx="3360875" cy="96815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457200" algn="ctr"/>
            <a:r>
              <a:rPr lang="uk-UA" sz="2400" b="1" dirty="0"/>
              <a:t>Як </a:t>
            </a:r>
            <a:r>
              <a:rPr lang="uk-UA" sz="2400" b="1" dirty="0" smtClean="0"/>
              <a:t>комахи пов’язані </a:t>
            </a:r>
            <a:r>
              <a:rPr lang="uk-UA" sz="2400" b="1" dirty="0"/>
              <a:t>з птахами?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916242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3909" y="494529"/>
            <a:ext cx="9710919" cy="6602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Відгадай загадку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63908" y="1252773"/>
            <a:ext cx="4050349" cy="181699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Прилетіли гості,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Сіли на помості.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Без сокири, без лопати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Поробили собі хати.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422" y="1128423"/>
            <a:ext cx="2153007" cy="28951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483" y="3690079"/>
            <a:ext cx="3247054" cy="2511393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870975" y="3278091"/>
            <a:ext cx="6368025" cy="251794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Птахи – невід’ємна частина природи. Вони прикрашають діброви, луки, степи, ліси. Птахи – окраса парків і садів. Чи можна уявити собі весну без їх дзвінкої пісні.</a:t>
            </a:r>
            <a:endParaRPr lang="ru-RU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0" b="90000" l="0" r="9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707" y="1252773"/>
            <a:ext cx="2132585" cy="213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195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9852" y="570729"/>
            <a:ext cx="10164461" cy="7309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Роздивись </a:t>
            </a:r>
            <a:r>
              <a:rPr lang="uk-UA" sz="4000" b="1" dirty="0"/>
              <a:t>зображення</a:t>
            </a:r>
            <a:r>
              <a:rPr lang="uk-UA" sz="4000" b="1" dirty="0" smtClean="0">
                <a:solidFill>
                  <a:schemeClr val="bg1"/>
                </a:solidFill>
              </a:rPr>
              <a:t> птахів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49852" y="1411415"/>
            <a:ext cx="3703645" cy="8926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Пригадай, яких </a:t>
            </a:r>
            <a:r>
              <a:rPr lang="uk-UA" sz="2400" b="1" dirty="0"/>
              <a:t>птахів називають перелітними?</a:t>
            </a:r>
            <a:endParaRPr lang="ru-RU" sz="2400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747657" y="1406419"/>
            <a:ext cx="5359732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Назви, </a:t>
            </a:r>
            <a:r>
              <a:rPr lang="uk-UA" sz="2400" b="1" dirty="0"/>
              <a:t>хто з </a:t>
            </a:r>
            <a:r>
              <a:rPr lang="uk-UA" sz="2400" b="1" dirty="0" smtClean="0"/>
              <a:t>поданих птахів </a:t>
            </a:r>
            <a:r>
              <a:rPr lang="uk-UA" sz="2400" b="1" dirty="0"/>
              <a:t>належать до осілих, а хто — до перелітних.</a:t>
            </a:r>
            <a:endParaRPr lang="ru-RU" sz="2400" b="1" dirty="0"/>
          </a:p>
        </p:txBody>
      </p:sp>
      <p:pic>
        <p:nvPicPr>
          <p:cNvPr id="1026" name="Picture 2" descr="D:\2 клас\4 ЯДС\1 Грущинська\5 Людина і природа навесні\№087 Коли повертаються з теплих країв птахи\2025-04-08_1015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399" y="2520265"/>
            <a:ext cx="8638356" cy="3172964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</a:t>
            </a:r>
            <a:r>
              <a:rPr lang="en-US" sz="2800" b="1" dirty="0" smtClean="0">
                <a:solidFill>
                  <a:schemeClr val="bg1"/>
                </a:solidFill>
              </a:rPr>
              <a:t>4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254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771" y="625157"/>
            <a:ext cx="9916885" cy="8444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Від чого залежить час прильоту птахів з вирію?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64771" y="1533851"/>
            <a:ext cx="6172200" cy="18189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Виявляється, не всі птахи прилітають одночасно. </a:t>
            </a:r>
            <a:r>
              <a:rPr lang="uk-UA" sz="2800" b="1" dirty="0" smtClean="0"/>
              <a:t>Час </a:t>
            </a:r>
            <a:r>
              <a:rPr lang="uk-UA" sz="2800" b="1" dirty="0"/>
              <a:t>повернення птахів з вирію залежить від приходу тепла і появи </a:t>
            </a:r>
            <a:r>
              <a:rPr lang="uk-UA" sz="2800" b="1" dirty="0" smtClean="0"/>
              <a:t>корму для них.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34885" y="3571877"/>
            <a:ext cx="426720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2" algn="ctr"/>
            <a:r>
              <a:rPr lang="uk-UA" sz="2800" b="1" dirty="0" smtClean="0"/>
              <a:t>Першими </a:t>
            </a:r>
            <a:r>
              <a:rPr lang="uk-UA" sz="2800" b="1" dirty="0"/>
              <a:t>з’являються </a:t>
            </a:r>
            <a:r>
              <a:rPr lang="uk-UA" sz="2800" b="1" dirty="0" smtClean="0"/>
              <a:t>жайворонки, </a:t>
            </a:r>
            <a:r>
              <a:rPr lang="uk-UA" sz="2800" b="1" dirty="0" err="1" smtClean="0"/>
              <a:t>лелеки</a:t>
            </a:r>
            <a:r>
              <a:rPr lang="uk-UA" sz="2800" b="1" dirty="0" smtClean="0"/>
              <a:t>, плиски, журавлі. </a:t>
            </a:r>
            <a:endParaRPr lang="ru-RU" sz="2000" b="1" dirty="0"/>
          </a:p>
        </p:txBody>
      </p:sp>
      <p:pic>
        <p:nvPicPr>
          <p:cNvPr id="1028" name="Picture 4" descr="Закарпатські журавлі летять у вирій - Карпатський об'єкти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" t="14605" r="709" b="1711"/>
          <a:stretch/>
        </p:blipFill>
        <p:spPr bwMode="auto">
          <a:xfrm>
            <a:off x="6164043" y="3506561"/>
            <a:ext cx="4917614" cy="283538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ценарій свята &quot;«Перелітні птахи прилетіли – принесли нам на крилах весну»  | Конспект. Природознавств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206" y="1544413"/>
            <a:ext cx="3600450" cy="188595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664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7488" y="494528"/>
            <a:ext cx="10104168" cy="7899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 березні </a:t>
            </a:r>
            <a:r>
              <a:rPr lang="uk-UA" sz="4000" b="1" dirty="0" smtClean="0">
                <a:solidFill>
                  <a:schemeClr val="bg1"/>
                </a:solidFill>
              </a:rPr>
              <a:t>повертаються ….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82" y="2745714"/>
            <a:ext cx="3578891" cy="203687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6" r="16274"/>
          <a:stretch/>
        </p:blipFill>
        <p:spPr>
          <a:xfrm>
            <a:off x="8534628" y="2745714"/>
            <a:ext cx="2547028" cy="258713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619233" y="4259365"/>
            <a:ext cx="1352040" cy="523220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Шпак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72945" y="4802133"/>
            <a:ext cx="135204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Зяблик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92382" y="1398775"/>
            <a:ext cx="7323861" cy="1279111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Жайворонок – сірий з </a:t>
            </a:r>
            <a:r>
              <a:rPr lang="uk-UA" sz="2400" b="1" dirty="0">
                <a:solidFill>
                  <a:schemeClr val="bg1"/>
                </a:solidFill>
              </a:rPr>
              <a:t>темним </a:t>
            </a:r>
            <a:r>
              <a:rPr lang="uk-UA" sz="2400" b="1" dirty="0" smtClean="0">
                <a:solidFill>
                  <a:schemeClr val="bg1"/>
                </a:solidFill>
              </a:rPr>
              <a:t>ряботинням птах. </a:t>
            </a:r>
            <a:r>
              <a:rPr lang="uk-UA" sz="2400" b="1" dirty="0">
                <a:solidFill>
                  <a:schemeClr val="bg1"/>
                </a:solidFill>
              </a:rPr>
              <a:t>З таким забарвленням </a:t>
            </a:r>
            <a:r>
              <a:rPr lang="uk-UA" sz="2400" b="1" dirty="0" smtClean="0">
                <a:solidFill>
                  <a:schemeClr val="bg1"/>
                </a:solidFill>
              </a:rPr>
              <a:t>він непримітний </a:t>
            </a:r>
            <a:r>
              <a:rPr lang="uk-UA" sz="2400" b="1" dirty="0">
                <a:solidFill>
                  <a:schemeClr val="bg1"/>
                </a:solidFill>
              </a:rPr>
              <a:t>в полі і на луці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Живиться він </a:t>
            </a:r>
            <a:r>
              <a:rPr lang="uk-UA" sz="2400" b="1" dirty="0">
                <a:solidFill>
                  <a:schemeClr val="bg1"/>
                </a:solidFill>
              </a:rPr>
              <a:t>комахами та насінням бур’янів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5015" y="1306070"/>
            <a:ext cx="3305493" cy="287928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417116" y="3923748"/>
            <a:ext cx="2437166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Жайворонок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7478" y="4768849"/>
            <a:ext cx="4690519" cy="1338037"/>
          </a:xfrm>
          <a:prstGeom prst="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Шпак – невеликий </a:t>
            </a:r>
            <a:r>
              <a:rPr lang="ru-RU" sz="2400" b="1" dirty="0"/>
              <a:t>перелітний </a:t>
            </a:r>
            <a:r>
              <a:rPr lang="ru-RU" sz="2400" b="1" dirty="0" smtClean="0"/>
              <a:t>співочий </a:t>
            </a:r>
            <a:r>
              <a:rPr lang="ru-RU" sz="2400" b="1" dirty="0" smtClean="0"/>
              <a:t>птах. Має </a:t>
            </a:r>
            <a:r>
              <a:rPr lang="ru-RU" sz="2400" b="1" dirty="0"/>
              <a:t>темне оперення з металевим </a:t>
            </a:r>
            <a:r>
              <a:rPr lang="ru-RU" sz="2400" b="1" dirty="0" smtClean="0"/>
              <a:t>блиском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86628" y="5312950"/>
            <a:ext cx="586717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Лісовий</a:t>
            </a:r>
            <a:r>
              <a:rPr lang="ru-RU" sz="2400" b="1" dirty="0"/>
              <a:t> співочий </a:t>
            </a:r>
            <a:r>
              <a:rPr lang="ru-RU" sz="2400" b="1" dirty="0" smtClean="0"/>
              <a:t>птах, </a:t>
            </a:r>
            <a:r>
              <a:rPr lang="ru-RU" sz="2400" b="1" dirty="0"/>
              <a:t>який має </a:t>
            </a:r>
            <a:r>
              <a:rPr lang="ru-RU" sz="2400" b="1" dirty="0" err="1"/>
              <a:t>рожево-червоне</a:t>
            </a:r>
            <a:r>
              <a:rPr lang="ru-RU" sz="2400" b="1" dirty="0"/>
              <a:t> забарвлення на боках і </a:t>
            </a:r>
            <a:r>
              <a:rPr lang="ru-RU" sz="2400" b="1" dirty="0" err="1"/>
              <a:t>черевці</a:t>
            </a:r>
            <a:r>
              <a:rPr lang="ru-RU" sz="2400" b="1" dirty="0"/>
              <a:t>, </a:t>
            </a:r>
            <a:r>
              <a:rPr lang="ru-RU" sz="2400" b="1" dirty="0" err="1"/>
              <a:t>білі</a:t>
            </a:r>
            <a:r>
              <a:rPr lang="ru-RU" sz="2400" b="1" dirty="0"/>
              <a:t> </a:t>
            </a:r>
            <a:r>
              <a:rPr lang="ru-RU" sz="2400" b="1" dirty="0" err="1"/>
              <a:t>смуги</a:t>
            </a:r>
            <a:r>
              <a:rPr lang="ru-RU" sz="2400" b="1" dirty="0"/>
              <a:t> на </a:t>
            </a:r>
            <a:r>
              <a:rPr lang="ru-RU" sz="2400" b="1" dirty="0" err="1"/>
              <a:t>крилах</a:t>
            </a:r>
            <a:r>
              <a:rPr lang="ru-RU" sz="2400" b="1" dirty="0"/>
              <a:t>, </a:t>
            </a:r>
            <a:r>
              <a:rPr lang="ru-RU" sz="2400" b="1" dirty="0" err="1"/>
              <a:t>коричневі</a:t>
            </a:r>
            <a:r>
              <a:rPr lang="ru-RU" sz="2400" b="1" dirty="0"/>
              <a:t> груди. </a:t>
            </a:r>
          </a:p>
        </p:txBody>
      </p:sp>
    </p:spTree>
    <p:extLst>
      <p:ext uri="{BB962C8B-B14F-4D97-AF65-F5344CB8AC3E}">
        <p14:creationId xmlns:p14="http://schemas.microsoft.com/office/powerpoint/2010/main" val="21304233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3777" y="484233"/>
            <a:ext cx="10419574" cy="7676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uk-UA" sz="3600" b="1" dirty="0"/>
              <a:t>Пізніше </a:t>
            </a:r>
            <a:r>
              <a:rPr lang="uk-UA" sz="3600" b="1" dirty="0" smtClean="0"/>
              <a:t>прилітають </a:t>
            </a:r>
            <a:r>
              <a:rPr lang="uk-UA" sz="3600" b="1" dirty="0"/>
              <a:t>ластівка, соловейко і зозуля.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47577" y="3400579"/>
            <a:ext cx="2956200" cy="18643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Ластівки прилітають тоді, коли вже є мухи і комарі. Це основна їхня їжа.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" t="6989" r="17796" b="14216"/>
          <a:stretch/>
        </p:blipFill>
        <p:spPr>
          <a:xfrm>
            <a:off x="823777" y="1393536"/>
            <a:ext cx="2880000" cy="1800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909073" y="1349992"/>
            <a:ext cx="5343913" cy="22749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/>
              <a:t>Солов’ї</a:t>
            </a:r>
            <a:r>
              <a:rPr lang="uk-UA" sz="2400" b="1" dirty="0"/>
              <a:t> прилітають на початку травня. </a:t>
            </a:r>
          </a:p>
          <a:p>
            <a:pPr algn="ctr"/>
            <a:r>
              <a:rPr lang="ru-RU" sz="2400" b="1" dirty="0"/>
              <a:t>У </a:t>
            </a:r>
            <a:r>
              <a:rPr lang="ru-RU" sz="2400" b="1" dirty="0" err="1"/>
              <a:t>цей</a:t>
            </a:r>
            <a:r>
              <a:rPr lang="ru-RU" sz="2400" b="1" dirty="0"/>
              <a:t> час дерева </a:t>
            </a:r>
            <a:r>
              <a:rPr lang="ru-RU" sz="2400" b="1" dirty="0" err="1"/>
              <a:t>вже</a:t>
            </a:r>
            <a:r>
              <a:rPr lang="ru-RU" sz="2400" b="1" dirty="0"/>
              <a:t> </a:t>
            </a:r>
            <a:r>
              <a:rPr lang="ru-RU" sz="2400" b="1" dirty="0" err="1"/>
              <a:t>вкриті</a:t>
            </a:r>
            <a:r>
              <a:rPr lang="ru-RU" sz="2400" b="1" dirty="0"/>
              <a:t> молодою </a:t>
            </a:r>
            <a:r>
              <a:rPr lang="ru-RU" sz="2400" b="1" dirty="0" err="1"/>
              <a:t>зеленню</a:t>
            </a:r>
            <a:r>
              <a:rPr lang="ru-RU" sz="2400" b="1" dirty="0"/>
              <a:t>. </a:t>
            </a:r>
            <a:r>
              <a:rPr lang="ru-RU" sz="2400" b="1" dirty="0" smtClean="0"/>
              <a:t>Солов’ї</a:t>
            </a:r>
            <a:r>
              <a:rPr lang="ru-RU" sz="2400" b="1" dirty="0"/>
              <a:t>, </a:t>
            </a:r>
            <a:r>
              <a:rPr lang="ru-RU" sz="2400" b="1" dirty="0" err="1"/>
              <a:t>зазвичай</a:t>
            </a:r>
            <a:r>
              <a:rPr lang="ru-RU" sz="2400" b="1" dirty="0"/>
              <a:t>, </a:t>
            </a:r>
            <a:r>
              <a:rPr lang="ru-RU" sz="2400" b="1" dirty="0" err="1"/>
              <a:t>селяться</a:t>
            </a:r>
            <a:r>
              <a:rPr lang="ru-RU" sz="2400" b="1" dirty="0"/>
              <a:t> в садах, парках. </a:t>
            </a:r>
            <a:r>
              <a:rPr lang="ru-RU" sz="2400" b="1" dirty="0" err="1"/>
              <a:t>Живляться</a:t>
            </a:r>
            <a:r>
              <a:rPr lang="ru-RU" sz="2400" b="1" dirty="0"/>
              <a:t> жуками, мухами, </a:t>
            </a:r>
            <a:r>
              <a:rPr lang="ru-RU" sz="2400" b="1" dirty="0" err="1"/>
              <a:t>гусінню</a:t>
            </a:r>
            <a:r>
              <a:rPr lang="ru-RU" sz="2400" b="1" dirty="0"/>
              <a:t>. </a:t>
            </a:r>
            <a:r>
              <a:rPr lang="uk-UA" sz="2400" b="1" dirty="0" smtClean="0"/>
              <a:t>Вони </a:t>
            </a:r>
            <a:r>
              <a:rPr lang="uk-UA" sz="2400" b="1" dirty="0" smtClean="0"/>
              <a:t>– </a:t>
            </a:r>
            <a:r>
              <a:rPr lang="uk-UA" sz="2400" b="1" dirty="0" smtClean="0"/>
              <a:t>передвісники </a:t>
            </a:r>
            <a:r>
              <a:rPr lang="uk-UA" sz="2400" b="1" dirty="0"/>
              <a:t>справжньої весни в лісах та гаях. </a:t>
            </a:r>
            <a:endParaRPr lang="ru-RU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9" r="10756" b="5530"/>
          <a:stretch/>
        </p:blipFill>
        <p:spPr>
          <a:xfrm>
            <a:off x="3828231" y="1393535"/>
            <a:ext cx="1949699" cy="200704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9" r="5243"/>
          <a:stretch/>
        </p:blipFill>
        <p:spPr>
          <a:xfrm>
            <a:off x="8887800" y="3729924"/>
            <a:ext cx="2268000" cy="176420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828231" y="3728165"/>
            <a:ext cx="4915042" cy="156966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Зозуля </a:t>
            </a:r>
            <a:r>
              <a:rPr lang="ru-RU" sz="2400" b="1" dirty="0" err="1"/>
              <a:t>першою</a:t>
            </a:r>
            <a:r>
              <a:rPr lang="ru-RU" sz="2400" b="1" dirty="0"/>
              <a:t> </a:t>
            </a:r>
            <a:r>
              <a:rPr lang="ru-RU" sz="2400" b="1" dirty="0" err="1"/>
              <a:t>відлітає</a:t>
            </a:r>
            <a:r>
              <a:rPr lang="ru-RU" sz="2400" b="1" dirty="0"/>
              <a:t> у </a:t>
            </a:r>
            <a:r>
              <a:rPr lang="ru-RU" sz="2400" b="1" dirty="0" err="1"/>
              <a:t>вирій</a:t>
            </a:r>
            <a:r>
              <a:rPr lang="ru-RU" sz="2400" b="1" dirty="0"/>
              <a:t>, і </a:t>
            </a:r>
            <a:r>
              <a:rPr lang="ru-RU" sz="2400" b="1" dirty="0" err="1"/>
              <a:t>останньою</a:t>
            </a:r>
            <a:r>
              <a:rPr lang="ru-RU" sz="2400" b="1" dirty="0"/>
              <a:t> </a:t>
            </a:r>
            <a:r>
              <a:rPr lang="ru-RU" sz="2400" b="1" dirty="0" err="1"/>
              <a:t>звідти</a:t>
            </a:r>
            <a:r>
              <a:rPr lang="ru-RU" sz="2400" b="1" dirty="0"/>
              <a:t> </a:t>
            </a:r>
            <a:r>
              <a:rPr lang="ru-RU" sz="2400" b="1" dirty="0" err="1"/>
              <a:t>повертається</a:t>
            </a:r>
            <a:r>
              <a:rPr lang="ru-RU" sz="2400" b="1" dirty="0"/>
              <a:t>.</a:t>
            </a:r>
          </a:p>
          <a:p>
            <a:pPr algn="ctr"/>
            <a:r>
              <a:rPr lang="ru-RU" sz="2400" b="1" dirty="0" smtClean="0"/>
              <a:t>Живиться </a:t>
            </a:r>
            <a:r>
              <a:rPr lang="ru-RU" sz="2400" b="1" dirty="0"/>
              <a:t>зозуля </a:t>
            </a:r>
            <a:r>
              <a:rPr lang="ru-RU" sz="2400" b="1" dirty="0" err="1" smtClean="0"/>
              <a:t>гусінню</a:t>
            </a:r>
            <a:r>
              <a:rPr lang="ru-RU" sz="2400" b="1" dirty="0"/>
              <a:t>, мухами, </a:t>
            </a:r>
            <a:r>
              <a:rPr lang="ru-RU" sz="2400" b="1" dirty="0" err="1"/>
              <a:t>комахами</a:t>
            </a:r>
            <a:r>
              <a:rPr lang="ru-RU" sz="2400" b="1" dirty="0"/>
              <a:t>, </a:t>
            </a:r>
            <a:r>
              <a:rPr lang="ru-RU" sz="2400" b="1" dirty="0" err="1"/>
              <a:t>інколи</a:t>
            </a:r>
            <a:r>
              <a:rPr lang="ru-RU" sz="2400" b="1" dirty="0"/>
              <a:t> ягодами. </a:t>
            </a:r>
          </a:p>
        </p:txBody>
      </p:sp>
    </p:spTree>
    <p:extLst>
      <p:ext uri="{BB962C8B-B14F-4D97-AF65-F5344CB8AC3E}">
        <p14:creationId xmlns:p14="http://schemas.microsoft.com/office/powerpoint/2010/main" val="24345976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633</Words>
  <Application>Microsoft Office PowerPoint</Application>
  <PresentationFormat>Произвольный</PresentationFormat>
  <Paragraphs>96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Емоційне налаштування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77</cp:revision>
  <dcterms:created xsi:type="dcterms:W3CDTF">2018-01-05T16:38:53Z</dcterms:created>
  <dcterms:modified xsi:type="dcterms:W3CDTF">2025-04-09T19:31:27Z</dcterms:modified>
</cp:coreProperties>
</file>