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61" r:id="rId3"/>
    <p:sldId id="455" r:id="rId4"/>
    <p:sldId id="456" r:id="rId5"/>
    <p:sldId id="278" r:id="rId6"/>
    <p:sldId id="289" r:id="rId7"/>
    <p:sldId id="290" r:id="rId8"/>
    <p:sldId id="293" r:id="rId9"/>
    <p:sldId id="457" r:id="rId10"/>
    <p:sldId id="292" r:id="rId11"/>
    <p:sldId id="313" r:id="rId12"/>
    <p:sldId id="458" r:id="rId13"/>
    <p:sldId id="295" r:id="rId14"/>
    <p:sldId id="320" r:id="rId15"/>
    <p:sldId id="460" r:id="rId16"/>
    <p:sldId id="459" r:id="rId17"/>
    <p:sldId id="4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0196" y="3807008"/>
            <a:ext cx="886806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Які турботи приносить весна звірам?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6" y="1143000"/>
            <a:ext cx="3616347" cy="217858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28908" y="1143000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навесні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88-89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051" y="1208315"/>
            <a:ext cx="11088006" cy="7879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 звірів настає час для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перевдягання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— весняного линяння. Своє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зимове — тепле,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світлого кольору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хутро – вони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змінюють на інше — не таке густе 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темніше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573"/>
          <a:stretch/>
        </p:blipFill>
        <p:spPr>
          <a:xfrm>
            <a:off x="2852698" y="4225610"/>
            <a:ext cx="2232000" cy="21121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5" y="2088914"/>
            <a:ext cx="2171851" cy="19908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00" y="2088914"/>
            <a:ext cx="2795944" cy="18387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00" y="4131551"/>
            <a:ext cx="2795943" cy="22334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13635"/>
          <a:stretch/>
        </p:blipFill>
        <p:spPr>
          <a:xfrm>
            <a:off x="8316000" y="4104305"/>
            <a:ext cx="2448000" cy="21950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214" y="2105139"/>
            <a:ext cx="2206534" cy="18387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628" y="527776"/>
            <a:ext cx="10287000" cy="593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Друга турбота</a:t>
            </a:r>
            <a:r>
              <a:rPr lang="uk-UA" sz="4000" dirty="0" smtClean="0"/>
              <a:t> – </a:t>
            </a:r>
            <a:r>
              <a:rPr lang="uk-UA" sz="4000" b="1" dirty="0" smtClean="0"/>
              <a:t>весняне линяння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8815" y="3842695"/>
            <a:ext cx="13383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Заєць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1302" y="3741618"/>
            <a:ext cx="17713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Горностай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7040" y="3666083"/>
            <a:ext cx="123171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Білка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456" y="2249751"/>
            <a:ext cx="1960071" cy="14452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Порівняй хутро звірів взимку і навесні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31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" y="2504640"/>
            <a:ext cx="2710543" cy="27105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2628" y="1121229"/>
            <a:ext cx="1028699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Навесні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 звірів з’являється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потом­ство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Об’єднують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звірів (ссавців) спільні ознаки: усі вони вигодовують своє потомство молоком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усі — дуже відповідальні батьки.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628" y="527776"/>
            <a:ext cx="10287000" cy="593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Третя турбота</a:t>
            </a:r>
            <a:r>
              <a:rPr lang="uk-UA" sz="4000" dirty="0" smtClean="0"/>
              <a:t> – </a:t>
            </a:r>
            <a:r>
              <a:rPr lang="uk-UA" sz="4000" b="1" dirty="0" smtClean="0"/>
              <a:t>потомство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70" y="2441486"/>
            <a:ext cx="2458603" cy="283684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4369" y="5331630"/>
            <a:ext cx="198706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Зайченята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8099" y="5337960"/>
            <a:ext cx="1771343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Білченята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2662" y="4953573"/>
            <a:ext cx="1860596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Лисенята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238" y="2441486"/>
            <a:ext cx="2105389" cy="31580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15" y="2441486"/>
            <a:ext cx="2419035" cy="24190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9162701" y="5662762"/>
            <a:ext cx="210538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Вовченята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04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98" y="3424391"/>
            <a:ext cx="2957233" cy="16634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15" y="3354705"/>
            <a:ext cx="2599042" cy="20812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628" y="527776"/>
            <a:ext cx="10287000" cy="6836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З’являється потомство і </a:t>
            </a:r>
            <a:r>
              <a:rPr lang="uk-UA" sz="4000" b="1" dirty="0" smtClean="0"/>
              <a:t>у копитних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628" y="3354705"/>
            <a:ext cx="2618016" cy="18158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Поросята у диких кабанів з’являються в березні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7" y="1282559"/>
            <a:ext cx="2865587" cy="19029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52" y="1327868"/>
            <a:ext cx="2779447" cy="18576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758215" y="5491105"/>
            <a:ext cx="7421414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косуль і оленів малята з’являються в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травні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37428" y="1327868"/>
            <a:ext cx="2759915" cy="106636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початку весни потомство з’являється у лосів.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23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9693" y="494526"/>
            <a:ext cx="10212614" cy="659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Четверта </a:t>
            </a:r>
            <a:r>
              <a:rPr lang="uk-UA" sz="3600" b="1" dirty="0" smtClean="0"/>
              <a:t>турбота </a:t>
            </a:r>
            <a:r>
              <a:rPr lang="ru-RU" sz="3600" b="1" dirty="0" smtClean="0"/>
              <a:t>— </a:t>
            </a:r>
            <a:r>
              <a:rPr lang="ru-RU" sz="3600" b="1" dirty="0"/>
              <a:t>пора </a:t>
            </a:r>
            <a:r>
              <a:rPr lang="ru-RU" sz="3600" b="1" dirty="0" smtClean="0"/>
              <a:t>навчання </a:t>
            </a:r>
            <a:r>
              <a:rPr lang="ru-RU" sz="3600" b="1" dirty="0" err="1" smtClean="0"/>
              <a:t>дитинчат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102"/>
          <a:stretch/>
        </p:blipFill>
        <p:spPr>
          <a:xfrm>
            <a:off x="1054099" y="2290210"/>
            <a:ext cx="2654587" cy="23906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290210"/>
            <a:ext cx="3135119" cy="218562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r="10691"/>
          <a:stretch/>
        </p:blipFill>
        <p:spPr>
          <a:xfrm>
            <a:off x="3588890" y="3899953"/>
            <a:ext cx="2633405" cy="22863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0" r="574"/>
          <a:stretch/>
        </p:blipFill>
        <p:spPr>
          <a:xfrm>
            <a:off x="8229603" y="3867266"/>
            <a:ext cx="2881255" cy="23190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4099" y="1304244"/>
            <a:ext cx="10148208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итинство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 звірят —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пора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навчання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. Тільки-но малеча підросте, настає час йти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до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«школи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» набиратися корисних навичок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умінь. У «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лісовій 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школі» вони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навчаються</a:t>
            </a:r>
            <a:r>
              <a:rPr lang="uk-UA" sz="2400" dirty="0">
                <a:solidFill>
                  <a:schemeClr val="accent6">
                    <a:lumMod val="75000"/>
                  </a:schemeClr>
                </a:solidFill>
              </a:rPr>
              <a:t>, як виживати в дикій природі.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616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2" y="494527"/>
            <a:ext cx="10156372" cy="637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світлини і назви дитинчат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9886"/>
          <a:stretch/>
        </p:blipFill>
        <p:spPr>
          <a:xfrm>
            <a:off x="3709427" y="1753926"/>
            <a:ext cx="2803855" cy="16972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3" y="1753926"/>
            <a:ext cx="2550253" cy="16972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46" y="3624591"/>
            <a:ext cx="2984037" cy="1989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0610" r="4412" b="15735"/>
          <a:stretch/>
        </p:blipFill>
        <p:spPr>
          <a:xfrm>
            <a:off x="610032" y="1732201"/>
            <a:ext cx="2984036" cy="17406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3624589"/>
            <a:ext cx="2981464" cy="1989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68" y="3624590"/>
            <a:ext cx="2170830" cy="19893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61868" y="1132113"/>
            <a:ext cx="7830539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чому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навесні слід обмежити походи до лісу?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8643257" y="1209687"/>
            <a:ext cx="3548743" cy="518064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Шум може </a:t>
            </a:r>
            <a:r>
              <a:rPr lang="ru-RU" sz="2400" dirty="0" err="1" smtClean="0"/>
              <a:t>злякати</a:t>
            </a:r>
            <a:r>
              <a:rPr lang="ru-RU" sz="2400" dirty="0" smtClean="0"/>
              <a:t> </a:t>
            </a:r>
            <a:r>
              <a:rPr lang="ru-RU" sz="2400" dirty="0"/>
              <a:t>тварин та </a:t>
            </a:r>
            <a:r>
              <a:rPr lang="ru-RU" sz="2400" dirty="0" err="1"/>
              <a:t>пташок</a:t>
            </a:r>
            <a:r>
              <a:rPr lang="ru-RU" sz="2400" dirty="0"/>
              <a:t>. Через це вони можуть навіть </a:t>
            </a:r>
            <a:r>
              <a:rPr lang="ru-RU" sz="2400" dirty="0" err="1"/>
              <a:t>залишити</a:t>
            </a:r>
            <a:r>
              <a:rPr lang="ru-RU" sz="2400" dirty="0"/>
              <a:t> </a:t>
            </a:r>
            <a:r>
              <a:rPr lang="ru-RU" sz="2400" dirty="0" err="1"/>
              <a:t>домівку</a:t>
            </a:r>
            <a:r>
              <a:rPr lang="ru-RU" sz="2400" dirty="0"/>
              <a:t> – </a:t>
            </a:r>
            <a:r>
              <a:rPr lang="ru-RU" sz="2400" dirty="0" err="1"/>
              <a:t>гніздо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нору. А </a:t>
            </a:r>
            <a:r>
              <a:rPr lang="ru-RU" sz="2400" dirty="0" err="1"/>
              <a:t>дитинчата</a:t>
            </a:r>
            <a:r>
              <a:rPr lang="ru-RU" sz="2400" dirty="0"/>
              <a:t> – </a:t>
            </a:r>
            <a:r>
              <a:rPr lang="ru-RU" sz="2400" dirty="0" err="1"/>
              <a:t>загинуть</a:t>
            </a:r>
            <a:r>
              <a:rPr lang="ru-RU" sz="2400" dirty="0"/>
              <a:t> від голоду і холоду. </a:t>
            </a:r>
            <a:r>
              <a:rPr lang="ru-RU" sz="2400" dirty="0" err="1"/>
              <a:t>Гуляти</a:t>
            </a:r>
            <a:r>
              <a:rPr lang="ru-RU" sz="2400" dirty="0"/>
              <a:t> в лісі у </a:t>
            </a:r>
            <a:r>
              <a:rPr lang="ru-RU" sz="2400" dirty="0" err="1"/>
              <a:t>цей</a:t>
            </a:r>
            <a:r>
              <a:rPr lang="ru-RU" sz="2400" dirty="0"/>
              <a:t> час можна.</a:t>
            </a:r>
          </a:p>
        </p:txBody>
      </p:sp>
    </p:spTree>
    <p:extLst>
      <p:ext uri="{BB962C8B-B14F-4D97-AF65-F5344CB8AC3E}">
        <p14:creationId xmlns:p14="http://schemas.microsoft.com/office/powerpoint/2010/main" val="1587672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52" y="494528"/>
            <a:ext cx="10175347" cy="6702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052" y="1271921"/>
            <a:ext cx="6286999" cy="1362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Придумай</a:t>
            </a:r>
            <a:r>
              <a:rPr lang="uk-UA" sz="2800" dirty="0" smtClean="0"/>
              <a:t>, </a:t>
            </a:r>
            <a:r>
              <a:rPr lang="uk-UA" sz="2800" dirty="0"/>
              <a:t>що розповідають звірі одне </a:t>
            </a:r>
            <a:r>
              <a:rPr lang="uk-UA" sz="2800" dirty="0" smtClean="0"/>
              <a:t>одному </a:t>
            </a:r>
            <a:r>
              <a:rPr lang="uk-UA" sz="2800" dirty="0"/>
              <a:t>про своє життя навесні. </a:t>
            </a:r>
            <a:r>
              <a:rPr lang="uk-UA" sz="2800" dirty="0" smtClean="0"/>
              <a:t>Склади діалоги.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4582" y="2769534"/>
            <a:ext cx="6286999" cy="75829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Які ознаки для всіх звірів є спільними?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6052" y="3641659"/>
            <a:ext cx="6298469" cy="614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Які турботи навесні у звірів?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4582" y="4449498"/>
            <a:ext cx="6298469" cy="9654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/>
              <a:t>Чи подобається тобі читати книжки про природу?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11" y="1164771"/>
            <a:ext cx="3846586" cy="47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26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4 ЯДС\1 Грущинська\5 Людина і природа навесні\№088-89 Які турботи приносить весна звірам\2025-04-18_1912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18557" r="2414" b="1181"/>
          <a:stretch/>
        </p:blipFill>
        <p:spPr bwMode="auto">
          <a:xfrm>
            <a:off x="792000" y="1836000"/>
            <a:ext cx="5472000" cy="158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4 ЯДС\1 Грущинська\5 Людина і природа навесні\№088-89 Які турботи приносить весна звірам\2025-04-18_191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5188" r="1849" b="472"/>
          <a:stretch/>
        </p:blipFill>
        <p:spPr bwMode="auto">
          <a:xfrm>
            <a:off x="6400799" y="2469877"/>
            <a:ext cx="5148000" cy="40433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4 ЯДС\1 Грущинська\5 Людина і природа навесні\№088-89 Які турботи приносить весна звірам\2025-04-18_1913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0659" r="2868" b="-830"/>
          <a:stretch/>
        </p:blipFill>
        <p:spPr bwMode="auto">
          <a:xfrm>
            <a:off x="998265" y="4673997"/>
            <a:ext cx="5271143" cy="18087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6" y="5926238"/>
            <a:ext cx="1144859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44-45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6362" y="1205314"/>
            <a:ext cx="5564437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Хто чим любить ласувати? З’єднай лініями.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3706" y="465137"/>
            <a:ext cx="10415599" cy="677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3208" y="1205314"/>
            <a:ext cx="4616400" cy="11133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«Пройдіть» лабіринтом, щоб допомогти звірам-батькам відшукати своїх малят, які з’явилися в них навесні.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4629" y="5797574"/>
            <a:ext cx="141514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овочі.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4803" y="3441917"/>
            <a:ext cx="5539198" cy="11268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Упізнай і напиши назви об’єктів за їхніми тінями. Як їх назвати одним словом? Обведи ті, які вирощують із розсади.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00329" y="4822097"/>
            <a:ext cx="1148327" cy="975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218648" y="5042592"/>
            <a:ext cx="830377" cy="845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0733" y="4704449"/>
            <a:ext cx="1211258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морква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66257" y="2318701"/>
            <a:ext cx="1402114" cy="42449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33837" y="2323244"/>
            <a:ext cx="1402114" cy="42449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654629" y="2328708"/>
            <a:ext cx="3728314" cy="4144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71600" y="4491553"/>
            <a:ext cx="15052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баклажан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65370" y="4502657"/>
            <a:ext cx="135828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помідор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3657" y="4420597"/>
            <a:ext cx="105348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огірок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5857" y="4281728"/>
            <a:ext cx="97355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редис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2250" y="5330093"/>
            <a:ext cx="134740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капуста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01425" y="4767978"/>
            <a:ext cx="1181518" cy="845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334894" y="5668225"/>
            <a:ext cx="1181518" cy="845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13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17" grpId="0" animBg="1"/>
      <p:bldP spid="2" grpId="0" animBg="1"/>
      <p:bldP spid="16" grpId="0" animBg="1"/>
      <p:bldP spid="2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106259" y="2519353"/>
            <a:ext cx="4072231" cy="39999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38362" y="1434070"/>
            <a:ext cx="4408027" cy="97359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995832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1937" y="494529"/>
            <a:ext cx="8977296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074390" y="1515150"/>
            <a:ext cx="2955442" cy="22600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1" y="2527559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93" y="4004983"/>
            <a:ext cx="2143125" cy="21431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7983538" y="3933649"/>
            <a:ext cx="1772199" cy="2143125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506283" y="2527558"/>
            <a:ext cx="2103436" cy="214312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63982" y="1495492"/>
            <a:ext cx="5157033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ти вибираєш сьогодні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 друзі на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урок?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8990" y="4711222"/>
            <a:ext cx="1403607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55738" y="4549943"/>
            <a:ext cx="1506990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6283" y="4685372"/>
            <a:ext cx="2255230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60657" y="3036253"/>
            <a:ext cx="1964596" cy="94290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531936" y="1474976"/>
            <a:ext cx="6229577" cy="3286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сонце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800" b="1" dirty="0" err="1">
                <a:solidFill>
                  <a:schemeClr val="bg1"/>
                </a:solidFill>
              </a:rPr>
              <a:t>блакитне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800" b="1" dirty="0" err="1">
                <a:solidFill>
                  <a:schemeClr val="bg1"/>
                </a:solidFill>
              </a:rPr>
              <a:t>небі</a:t>
            </a:r>
            <a:r>
              <a:rPr lang="ru-RU" sz="28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800" b="1" dirty="0" err="1">
                <a:solidFill>
                  <a:schemeClr val="bg1"/>
                </a:solidFill>
              </a:rPr>
              <a:t>зелені</a:t>
            </a:r>
            <a:r>
              <a:rPr lang="ru-RU" sz="28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 smtClean="0">
                <a:solidFill>
                  <a:schemeClr val="bg1"/>
                </a:solidFill>
              </a:rPr>
              <a:t>всім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>
                <a:solidFill>
                  <a:schemeClr val="bg1"/>
                </a:solidFill>
              </a:rPr>
              <a:t>щоб </a:t>
            </a:r>
            <a:r>
              <a:rPr lang="ru-RU" sz="2800" b="1" dirty="0" err="1">
                <a:solidFill>
                  <a:schemeClr val="bg1"/>
                </a:solidFill>
              </a:rPr>
              <a:t>посмішки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квітли</a:t>
            </a:r>
            <a:r>
              <a:rPr lang="ru-RU" sz="28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53246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06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3528" r="34154" b="5231"/>
          <a:stretch/>
        </p:blipFill>
        <p:spPr>
          <a:xfrm>
            <a:off x="2024926" y="2316100"/>
            <a:ext cx="1439607" cy="20677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826" y="495119"/>
            <a:ext cx="10060260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9605" y="1345766"/>
            <a:ext cx="3676570" cy="9293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одночасно прилітають птахи до </a:t>
            </a:r>
            <a:r>
              <a:rPr lang="uk-UA" sz="2400" b="1" dirty="0" smtClean="0"/>
              <a:t>нас навесні?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942" y="1356094"/>
            <a:ext cx="3056075" cy="1180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Хто прилітає навесні раніше: самці чи самочки?</a:t>
            </a:r>
            <a:endParaRPr lang="ru-RU" sz="2400" b="1" dirty="0"/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9" y="1335437"/>
            <a:ext cx="2688237" cy="40291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820321" y="5065422"/>
            <a:ext cx="5384696" cy="9797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з’ясуємо, 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турботи приносить весна звірам.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942" y="2630430"/>
            <a:ext cx="3056075" cy="9291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Які клопоти птахів </a:t>
            </a:r>
            <a:r>
              <a:rPr lang="uk-UA" sz="2400" b="1" dirty="0"/>
              <a:t>навесні?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3000" y="3726124"/>
            <a:ext cx="3404418" cy="110681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 algn="ctr"/>
            <a:r>
              <a:rPr lang="uk-UA" sz="2400" b="1" dirty="0" smtClean="0"/>
              <a:t>Пригадай, яких диких звірів ти знаєш. </a:t>
            </a:r>
          </a:p>
          <a:p>
            <a:pPr lvl="1" indent="-457200" algn="ctr"/>
            <a:r>
              <a:rPr lang="uk-UA" sz="2400" b="1" dirty="0" smtClean="0"/>
              <a:t>Як вони  зимують?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716" flipH="1">
            <a:off x="562655" y="2630177"/>
            <a:ext cx="1652746" cy="14396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96860" y="4309715"/>
            <a:ext cx="243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Жайворонок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7890" y="4243268"/>
            <a:ext cx="16185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Ластівка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6" descr="Чи добре ви знаєте птахів України та їх гнізда? | Тест на 10 запитань.  Пізнаємо приро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77" y="2572610"/>
            <a:ext cx="1566422" cy="10448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071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1" y="1416316"/>
            <a:ext cx="10164461" cy="85879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Чим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живляться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впродовж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року ці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звірі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звірі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ведуть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активний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інші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взимку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сплять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514096"/>
            <a:ext cx="3403529" cy="22671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95" y="2514096"/>
            <a:ext cx="2920048" cy="21836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9852" y="570729"/>
            <a:ext cx="10164461" cy="730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Роздивись </a:t>
            </a:r>
            <a:r>
              <a:rPr lang="uk-UA" sz="4000" b="1" dirty="0" smtClean="0"/>
              <a:t>світлини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524" y="4906463"/>
            <a:ext cx="2437166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Куниця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1752" y="4827451"/>
            <a:ext cx="2811191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Байбак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бабак, сурок)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3977" y="4781285"/>
            <a:ext cx="2437166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Заєць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Заєць сірий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04" y="2481554"/>
            <a:ext cx="3373108" cy="224873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3047999"/>
            <a:ext cx="6533958" cy="5225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Прокидаються звірі, які були у зимовій сплячці.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2" y="3599616"/>
            <a:ext cx="3458933" cy="2169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40" y="1250064"/>
            <a:ext cx="2954995" cy="19724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3614239"/>
            <a:ext cx="2437963" cy="2169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4" y="3628863"/>
            <a:ext cx="2921491" cy="21405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16111" y="5615189"/>
            <a:ext cx="13383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Борсук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0073" y="5696991"/>
            <a:ext cx="17713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Бурундук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7048" y="1261655"/>
            <a:ext cx="17000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Ведмідь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5320" y="5619657"/>
            <a:ext cx="123171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Їжак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4144" y="494528"/>
            <a:ext cx="10080170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Весна в  житті </a:t>
            </a:r>
            <a:r>
              <a:rPr lang="uk-UA" sz="4000" b="1" dirty="0"/>
              <a:t>звірів</a:t>
            </a:r>
            <a:endParaRPr lang="ru-RU" sz="4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53886" y="1249574"/>
            <a:ext cx="6533958" cy="17113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Весна важливий період в житті звірів. Адже з першим весняним </a:t>
            </a:r>
            <a:r>
              <a:rPr lang="uk-UA" sz="2400" b="1" dirty="0" smtClean="0"/>
              <a:t>теплом </a:t>
            </a:r>
            <a:r>
              <a:rPr lang="uk-UA" sz="2400" b="1" dirty="0"/>
              <a:t>вони мають можливість відновити сили, витраченні за довгу, голодну зиму.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66845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2" y="516890"/>
            <a:ext cx="10384972" cy="604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03372" y="1380763"/>
            <a:ext cx="6041572" cy="39996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Ведмідь один із перших виходить з зимової сплячки. Ще у середині лютого у ведмедиці з’явилися дитинчата. Вона годує їх своїм молоком, але вони не ростуть, оскільки молока у ведмедиці мало, адже вона нічого не їсть. Вийшовши з барлогу, ведмежата починають дуже швидко рости.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" y="1609404"/>
            <a:ext cx="4461889" cy="334641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7971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7429" y="527776"/>
            <a:ext cx="9873342" cy="593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Турботи звірів навесні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7429" y="1279947"/>
            <a:ext cx="5693229" cy="24467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Весна — </a:t>
            </a:r>
            <a:r>
              <a:rPr lang="ru-RU" sz="2800" b="1" dirty="0" err="1"/>
              <a:t>довгоочікувана</a:t>
            </a:r>
            <a:r>
              <a:rPr lang="ru-RU" sz="2800" b="1" dirty="0"/>
              <a:t> пора, але й </a:t>
            </a:r>
            <a:r>
              <a:rPr lang="ru-RU" sz="2800" b="1" dirty="0" err="1"/>
              <a:t>турбот</a:t>
            </a:r>
            <a:r>
              <a:rPr lang="ru-RU" sz="2800" b="1" dirty="0"/>
              <a:t> </a:t>
            </a:r>
            <a:r>
              <a:rPr lang="ru-RU" sz="2800" b="1" dirty="0" err="1"/>
              <a:t>звірам</a:t>
            </a:r>
            <a:r>
              <a:rPr lang="ru-RU" sz="2800" b="1" dirty="0"/>
              <a:t> вона </a:t>
            </a:r>
            <a:r>
              <a:rPr lang="ru-RU" sz="2800" b="1" dirty="0" err="1"/>
              <a:t>несе</a:t>
            </a:r>
            <a:r>
              <a:rPr lang="ru-RU" sz="2800" b="1" dirty="0"/>
              <a:t> </a:t>
            </a:r>
            <a:r>
              <a:rPr lang="ru-RU" sz="2800" b="1" dirty="0" err="1"/>
              <a:t>чимало</a:t>
            </a:r>
            <a:r>
              <a:rPr lang="ru-RU" sz="2800" b="1" dirty="0"/>
              <a:t>. </a:t>
            </a:r>
            <a:r>
              <a:rPr lang="ru-RU" sz="2800" b="1" dirty="0" err="1"/>
              <a:t>Отож</a:t>
            </a:r>
            <a:r>
              <a:rPr lang="ru-RU" sz="2800" b="1" dirty="0"/>
              <a:t> </a:t>
            </a:r>
            <a:r>
              <a:rPr lang="ru-RU" sz="2800" b="1" dirty="0" err="1"/>
              <a:t>розглянемо</a:t>
            </a:r>
            <a:r>
              <a:rPr lang="ru-RU" sz="2800" b="1" dirty="0"/>
              <a:t>, які </a:t>
            </a:r>
            <a:r>
              <a:rPr lang="ru-RU" sz="2800" b="1" dirty="0" err="1"/>
              <a:t>клопоти</a:t>
            </a:r>
            <a:r>
              <a:rPr lang="ru-RU" sz="2800" b="1" dirty="0"/>
              <a:t> </a:t>
            </a:r>
            <a:r>
              <a:rPr lang="ru-RU" sz="2800" b="1" dirty="0" err="1"/>
              <a:t>виникають</a:t>
            </a:r>
            <a:r>
              <a:rPr lang="ru-RU" sz="2800" b="1" dirty="0"/>
              <a:t> у житті </a:t>
            </a:r>
            <a:r>
              <a:rPr lang="ru-RU" sz="2800" b="1" dirty="0" err="1"/>
              <a:t>звірів</a:t>
            </a:r>
            <a:r>
              <a:rPr lang="ru-RU" sz="2800" b="1" dirty="0"/>
              <a:t> навесні.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r="12044" b="1993"/>
          <a:stretch/>
        </p:blipFill>
        <p:spPr>
          <a:xfrm>
            <a:off x="7238537" y="1279947"/>
            <a:ext cx="3832234" cy="31480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759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628" y="527776"/>
            <a:ext cx="10287000" cy="593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Перша </a:t>
            </a:r>
            <a:r>
              <a:rPr lang="uk-UA" sz="4000" b="1" dirty="0" smtClean="0"/>
              <a:t>турбота</a:t>
            </a:r>
            <a:r>
              <a:rPr lang="uk-UA" sz="4000" dirty="0" smtClean="0"/>
              <a:t> – </a:t>
            </a:r>
            <a:r>
              <a:rPr lang="uk-UA" sz="4000" b="1" dirty="0" smtClean="0"/>
              <a:t>повінь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628" y="1157046"/>
            <a:ext cx="5780315" cy="3956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/>
              <a:t>Весняна повінь виганяє тварин із теплих нірок і інших затишних схованок. </a:t>
            </a:r>
            <a:r>
              <a:rPr lang="uk-UA" sz="2800" dirty="0" smtClean="0"/>
              <a:t>Тому </a:t>
            </a:r>
            <a:r>
              <a:rPr lang="uk-UA" sz="2800" dirty="0"/>
              <a:t>всі, хто живе поблизу води, рятуються, хто де: на деревах, купах хмизу, острівцях. А якщо повінь не загрожує їхньому життю, то займаються своєю звичною й постійною турботою — пошуком поживи.</a:t>
            </a:r>
            <a:endParaRPr lang="ru-RU" sz="2800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b="3662"/>
          <a:stretch/>
        </p:blipFill>
        <p:spPr>
          <a:xfrm>
            <a:off x="6292232" y="3537858"/>
            <a:ext cx="2880339" cy="27614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32" y="1248354"/>
            <a:ext cx="3858796" cy="25725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4878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739</Words>
  <Application>Microsoft Office PowerPoint</Application>
  <PresentationFormat>Произвольный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90</cp:revision>
  <dcterms:created xsi:type="dcterms:W3CDTF">2018-01-05T16:38:53Z</dcterms:created>
  <dcterms:modified xsi:type="dcterms:W3CDTF">2025-04-19T15:38:15Z</dcterms:modified>
</cp:coreProperties>
</file>