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5" r:id="rId3"/>
    <p:sldId id="309" r:id="rId4"/>
    <p:sldId id="311" r:id="rId5"/>
    <p:sldId id="288" r:id="rId6"/>
    <p:sldId id="291" r:id="rId7"/>
    <p:sldId id="292" r:id="rId8"/>
    <p:sldId id="294" r:id="rId9"/>
    <p:sldId id="295" r:id="rId10"/>
    <p:sldId id="299" r:id="rId11"/>
    <p:sldId id="300" r:id="rId12"/>
    <p:sldId id="302" r:id="rId13"/>
    <p:sldId id="303" r:id="rId14"/>
    <p:sldId id="312" r:id="rId15"/>
    <p:sldId id="310" r:id="rId16"/>
    <p:sldId id="3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6" y="4001706"/>
            <a:ext cx="9514113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свята принесла нам весна на своїх зелених крилах?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127131"/>
            <a:ext cx="3853544" cy="216984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01049" y="1139418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16890"/>
            <a:ext cx="10027557" cy="830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День </a:t>
            </a:r>
            <a:r>
              <a:rPr lang="uk-UA" sz="4000" b="1" dirty="0" smtClean="0">
                <a:solidFill>
                  <a:schemeClr val="bg1"/>
                </a:solidFill>
              </a:rPr>
              <a:t>матері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15" y="1464601"/>
            <a:ext cx="6389914" cy="15180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календарі свят для мами визначений особливий день, який святкується в Україні другої неділі травня.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5" l="0" r="98895">
                        <a14:foregroundMark x1="14088" y1="18555" x2="19337" y2="25000"/>
                        <a14:foregroundMark x1="27348" y1="13281" x2="23481" y2="17969"/>
                        <a14:foregroundMark x1="73757" y1="10352" x2="70718" y2="17773"/>
                        <a14:foregroundMark x1="68232" y1="22461" x2="72376" y2="26172"/>
                        <a14:foregroundMark x1="77901" y1="24414" x2="80663" y2="33203"/>
                        <a14:foregroundMark x1="73481" y1="37695" x2="74862" y2="44727"/>
                        <a14:foregroundMark x1="80663" y1="50586" x2="76796" y2="62109"/>
                        <a14:foregroundMark x1="78729" y1="73438" x2="77072" y2="71094"/>
                        <a14:foregroundMark x1="82044" y1="57227" x2="84254" y2="54297"/>
                        <a14:foregroundMark x1="75414" y1="54102" x2="79006" y2="55078"/>
                        <a14:foregroundMark x1="19061" y1="27539" x2="24309" y2="35352"/>
                        <a14:foregroundMark x1="23204" y1="60547" x2="12707" y2="44531"/>
                        <a14:foregroundMark x1="9669" y1="48047" x2="15746" y2="52148"/>
                        <a14:foregroundMark x1="9945" y1="53516" x2="16022" y2="55469"/>
                        <a14:foregroundMark x1="17956" y1="48242" x2="18508" y2="50977"/>
                        <a14:foregroundMark x1="22099" y1="52734" x2="20442" y2="54883"/>
                        <a14:foregroundMark x1="4696" y1="91016" x2="93646" y2="90430"/>
                        <a14:backgroundMark x1="36740" y1="81641" x2="35635" y2="84570"/>
                        <a14:backgroundMark x1="39503" y1="81445" x2="39503" y2="85156"/>
                        <a14:backgroundMark x1="44475" y1="83984" x2="66575" y2="83789"/>
                        <a14:backgroundMark x1="45304" y1="82813" x2="65470" y2="84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70" t="-551" r="1170" b="551"/>
          <a:stretch/>
        </p:blipFill>
        <p:spPr>
          <a:xfrm>
            <a:off x="7721461" y="1464600"/>
            <a:ext cx="3240452" cy="4583181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1857" y="3124819"/>
            <a:ext cx="5858329" cy="750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Як ти лагідно звертаєшся до мами?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1857" y="3945116"/>
            <a:ext cx="5858328" cy="918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Розкажи про свою матусю.</a:t>
            </a:r>
          </a:p>
          <a:p>
            <a:pPr algn="ctr" fontAlgn="base"/>
            <a:r>
              <a:rPr lang="uk-UA" sz="2800" b="1" dirty="0"/>
              <a:t> Що ти в неї навчилась (навчився).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3650" y="4946760"/>
            <a:ext cx="5858329" cy="6601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Що ви робите разом?</a:t>
            </a:r>
          </a:p>
        </p:txBody>
      </p:sp>
    </p:spTree>
    <p:extLst>
      <p:ext uri="{BB962C8B-B14F-4D97-AF65-F5344CB8AC3E}">
        <p14:creationId xmlns:p14="http://schemas.microsoft.com/office/powerpoint/2010/main" val="3387871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58" y="495118"/>
            <a:ext cx="10159942" cy="7349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Міжнародний день </a:t>
            </a:r>
            <a:r>
              <a:rPr lang="uk-UA" sz="4000" b="1" dirty="0" smtClean="0">
                <a:solidFill>
                  <a:schemeClr val="bg1"/>
                </a:solidFill>
              </a:rPr>
              <a:t>сім’ї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1458" y="1313800"/>
            <a:ext cx="6836228" cy="24853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Цей день відзначають 15 травня. Це свято покликане вшановувати цінність сім’ї, любов і взаєморозуміння між усіма, хто її складає. Це і старше покоління, і батьки, і діти, й онуки. Сім’я — це єдність.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468" r="4554" b="20033"/>
          <a:stretch/>
        </p:blipFill>
        <p:spPr>
          <a:xfrm>
            <a:off x="6399744" y="3414741"/>
            <a:ext cx="5041142" cy="296261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8" y="494529"/>
            <a:ext cx="9946746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Всесвітній День </a:t>
            </a:r>
            <a:r>
              <a:rPr lang="uk-UA" sz="4000" b="1" dirty="0" smtClean="0">
                <a:solidFill>
                  <a:schemeClr val="bg1"/>
                </a:solidFill>
              </a:rPr>
              <a:t>вишиванки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9275" y="1519010"/>
            <a:ext cx="4999266" cy="3453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Щороку в третій четвер травня українці відзначають Всесвітній день вишиванки.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 </a:t>
            </a:r>
            <a:r>
              <a:rPr lang="uk-UA" sz="2800" b="1" dirty="0"/>
              <a:t>Україні стало традицією передавати з покоління в покоління вишиті рушники, сорочки.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1553899"/>
            <a:ext cx="4833257" cy="33832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8734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09" y="494529"/>
            <a:ext cx="10022947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День </a:t>
            </a:r>
            <a:r>
              <a:rPr lang="uk-UA" sz="4000" b="1" dirty="0" smtClean="0">
                <a:solidFill>
                  <a:schemeClr val="bg1"/>
                </a:solidFill>
              </a:rPr>
              <a:t>Європи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8708" y="1348494"/>
            <a:ext cx="5255005" cy="36915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Цей день відзначають щорічно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9 травня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символ єдності та миру на континенті 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країнах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Євросоюзу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день, коли всі європейці вшановують загальні цінності: свободу слова, демократію, незалежність, рівність.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50" y="1348493"/>
            <a:ext cx="4596706" cy="47039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344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494528"/>
            <a:ext cx="10175347" cy="67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052" y="1271922"/>
            <a:ext cx="6286999" cy="10358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</a:t>
            </a:r>
            <a:r>
              <a:rPr lang="uk-UA" sz="2800" dirty="0" smtClean="0"/>
              <a:t>свята </a:t>
            </a:r>
            <a:r>
              <a:rPr lang="uk-UA" sz="2800" dirty="0"/>
              <a:t>відзначають навесні? </a:t>
            </a:r>
            <a:endParaRPr lang="uk-UA" sz="2800" dirty="0" smtClean="0"/>
          </a:p>
          <a:p>
            <a:pPr algn="ctr"/>
            <a:r>
              <a:rPr lang="uk-UA" sz="2800" dirty="0" smtClean="0"/>
              <a:t>Які </a:t>
            </a:r>
            <a:r>
              <a:rPr lang="uk-UA" sz="2800" dirty="0"/>
              <a:t>з них святкують у твоїй родині?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4581" y="2427515"/>
            <a:ext cx="6286999" cy="91525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Чому святкують Міжнародний день сім’ї?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6052" y="3527824"/>
            <a:ext cx="6298469" cy="9216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Чим варто порадувати матусю в День матері?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4582" y="4558355"/>
            <a:ext cx="6298469" cy="9654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Яке весняне свято тобі подобається найбільше?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11" y="1164771"/>
            <a:ext cx="3846586" cy="4726108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62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5 Людина і природа навесні\№090 Які весна свята нам на своїх зелених крилах принесла\2025-04-18_195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8968" r="995" b="-1087"/>
          <a:stretch/>
        </p:blipFill>
        <p:spPr bwMode="auto">
          <a:xfrm>
            <a:off x="5484348" y="2652044"/>
            <a:ext cx="5654326" cy="36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1626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6363" y="1295400"/>
            <a:ext cx="4562951" cy="12766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Коли цього року українці святкують Великдень? Напиши.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5885" y="1295400"/>
            <a:ext cx="5412789" cy="12766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Придумай і напиши привітання до Дня матері або Дня батька (за бажанням).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5885" y="2772124"/>
            <a:ext cx="522514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Люба мамусю (</a:t>
            </a:r>
            <a:r>
              <a:rPr lang="ru-RU" sz="2800" b="1" dirty="0" err="1" smtClean="0">
                <a:solidFill>
                  <a:schemeClr val="bg1"/>
                </a:solidFill>
              </a:rPr>
              <a:t>татусю</a:t>
            </a:r>
            <a:r>
              <a:rPr lang="ru-RU" sz="2800" b="1" dirty="0" smtClean="0">
                <a:solidFill>
                  <a:schemeClr val="bg1"/>
                </a:solidFill>
              </a:rPr>
              <a:t>)!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Вітаю тебе з Днем матері (батька). </a:t>
            </a:r>
            <a:r>
              <a:rPr lang="uk-UA" sz="2800" b="1" dirty="0" smtClean="0">
                <a:solidFill>
                  <a:schemeClr val="bg1"/>
                </a:solidFill>
              </a:rPr>
              <a:t>Ти для мене найдорожча людина!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Будь завжди молодою та щасливою!</a:t>
            </a:r>
          </a:p>
          <a:p>
            <a:pPr algn="r"/>
            <a:r>
              <a:rPr lang="uk-UA" sz="2800" b="1" dirty="0" smtClean="0">
                <a:solidFill>
                  <a:schemeClr val="bg1"/>
                </a:solidFill>
              </a:rPr>
              <a:t>Твоя доня (син) _____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еликдень 2025. Світле Воскресіння Христове: традиції, заборони та звичаї  святкування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0" y="2652045"/>
            <a:ext cx="4572000" cy="30575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996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106259" y="2519353"/>
            <a:ext cx="4072231" cy="39999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8362" y="1434070"/>
            <a:ext cx="4408027" cy="97359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44266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1531936" y="1474976"/>
            <a:ext cx="6229577" cy="3286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800" b="1" dirty="0" err="1">
                <a:solidFill>
                  <a:schemeClr val="bg1"/>
                </a:solidFill>
              </a:rPr>
              <a:t>блакитне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800" b="1" dirty="0" err="1">
                <a:solidFill>
                  <a:schemeClr val="bg1"/>
                </a:solidFill>
              </a:rPr>
              <a:t>небі</a:t>
            </a:r>
            <a:r>
              <a:rPr lang="ru-RU" sz="28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 smtClean="0">
                <a:solidFill>
                  <a:schemeClr val="bg1"/>
                </a:solidFill>
              </a:rPr>
              <a:t>всім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щоб </a:t>
            </a:r>
            <a:r>
              <a:rPr lang="ru-RU" sz="2800" b="1" dirty="0" err="1">
                <a:solidFill>
                  <a:schemeClr val="bg1"/>
                </a:solidFill>
              </a:rPr>
              <a:t>посмішки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1937" y="494529"/>
            <a:ext cx="8977296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074390" y="1515150"/>
            <a:ext cx="2955442" cy="22600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1" y="2527559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93" y="4004983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7983538" y="3933649"/>
            <a:ext cx="1772199" cy="21431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506283" y="2527558"/>
            <a:ext cx="2103436" cy="214312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63982" y="1495492"/>
            <a:ext cx="5157033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ти вибираєш сьогодні в друзі на урок?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990" y="4711222"/>
            <a:ext cx="1403607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55738" y="4549943"/>
            <a:ext cx="1506990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6283" y="4685372"/>
            <a:ext cx="2255230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0657" y="3036253"/>
            <a:ext cx="1964596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5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315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144">
            <a:off x="896700" y="2355738"/>
            <a:ext cx="1726944" cy="14391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605" y="1345766"/>
            <a:ext cx="3676570" cy="929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ознаки для всіх звірів є спільними?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3000" y="1356095"/>
            <a:ext cx="3252017" cy="8428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турботи навесні у звірів?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98643" y="5562595"/>
            <a:ext cx="9411329" cy="6966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особливостями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весняних свят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07784" y="4431269"/>
            <a:ext cx="3755571" cy="9020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2400" b="1" dirty="0"/>
              <a:t>Пригадай, які турботи приносить весна людям.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5789" y="2267793"/>
            <a:ext cx="175321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Линяння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3603" y="2757585"/>
            <a:ext cx="208431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з’являється потом­ство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13635"/>
          <a:stretch/>
        </p:blipFill>
        <p:spPr>
          <a:xfrm rot="440758">
            <a:off x="2876726" y="2372214"/>
            <a:ext cx="1568229" cy="14061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43" y="3839687"/>
            <a:ext cx="2710892" cy="15248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320409" y="3857443"/>
            <a:ext cx="365881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Навчання дитинчат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13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056" y="492480"/>
            <a:ext cx="11033562" cy="813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 світлинами розкажи, які турботи приносить весна людям.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5" y="1435193"/>
            <a:ext cx="2664701" cy="1775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r="15372"/>
          <a:stretch/>
        </p:blipFill>
        <p:spPr>
          <a:xfrm>
            <a:off x="720000" y="1396326"/>
            <a:ext cx="2556000" cy="1775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49" y="3687183"/>
            <a:ext cx="2456185" cy="18421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98" y="1435193"/>
            <a:ext cx="2566688" cy="17610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85" y="3758078"/>
            <a:ext cx="2708201" cy="16239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0" y="3758079"/>
            <a:ext cx="2664701" cy="17712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000" y="3196231"/>
            <a:ext cx="2382331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Чистота вулиць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348" y="3157362"/>
            <a:ext cx="1997573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Садять квіти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3" y="3196231"/>
            <a:ext cx="238163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Сіють городину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2219" y="5402424"/>
            <a:ext cx="238233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Обрізають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білять дерева.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545" y="5606736"/>
            <a:ext cx="2276786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Садять молоді дерева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24649" y="5606736"/>
            <a:ext cx="2418908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Саджають овочі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798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79680" y="4254557"/>
            <a:ext cx="2258177" cy="82642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Великдень</a:t>
            </a:r>
            <a:endParaRPr lang="ru-RU" sz="3200" b="1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492479"/>
            <a:ext cx="10003971" cy="813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/>
              <a:t>Розглянь </a:t>
            </a:r>
            <a:r>
              <a:rPr lang="uk-UA" sz="4000" b="1" dirty="0"/>
              <a:t>зображення та </a:t>
            </a:r>
            <a:r>
              <a:rPr lang="uk-UA" sz="4000" b="1" dirty="0" smtClean="0"/>
              <a:t>впізнай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1380980"/>
            <a:ext cx="6681487" cy="5566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Символи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яких свят на них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зображені?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2 клас\4 ЯДС\1 Грущинська\5 Людина і природа навесні\№090 Які весна свята нам на своїх зелених крилах принесла\2025-04-18_20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3328"/>
            <a:ext cx="7001329" cy="22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961696" y="4254557"/>
            <a:ext cx="4188777" cy="141037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День пам’яті та перемоги над нацизмом у Другій світовій війні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55430" y="1991729"/>
            <a:ext cx="338545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Красуня весна дарує нам чимало давніх і нових свят. Найважливіше серед них — </a:t>
            </a:r>
            <a:r>
              <a:rPr lang="uk-UA" sz="2800" b="1" dirty="0" smtClean="0"/>
              <a:t>великдень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3494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483643"/>
            <a:ext cx="10077375" cy="692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Великдень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1" y="1233346"/>
            <a:ext cx="5510964" cy="41148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Найвеличнішим весняним святом 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Великдень,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або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Воскресіння Христове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— велике й світле свято. Його радісно відзначають у багатьох країнах світу. Це величне свято припадає на різні дати, але завжди відбувається в неділю, яку називають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Світлою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 цей день воскрес Господь Ісус Христос.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1233346"/>
            <a:ext cx="4898571" cy="38078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1429" y="5141545"/>
            <a:ext cx="476794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Поміркуй</a:t>
            </a:r>
            <a:r>
              <a:rPr lang="uk-UA" sz="2400" dirty="0"/>
              <a:t>. Які слова «заховалися» в назві </a:t>
            </a:r>
            <a:r>
              <a:rPr lang="uk-UA" sz="2400" dirty="0" smtClean="0"/>
              <a:t>свята</a:t>
            </a:r>
            <a:r>
              <a:rPr lang="ru-RU" sz="2400" dirty="0"/>
              <a:t> </a:t>
            </a:r>
            <a:r>
              <a:rPr lang="uk-UA" sz="2400" dirty="0" smtClean="0"/>
              <a:t>«</a:t>
            </a:r>
            <a:r>
              <a:rPr lang="uk-UA" sz="2400" dirty="0" err="1" smtClean="0"/>
              <a:t>ВЕЛИКДЕНь</a:t>
            </a:r>
            <a:r>
              <a:rPr lang="uk-UA" sz="2400" dirty="0" smtClean="0"/>
              <a:t>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94757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5" y="494529"/>
            <a:ext cx="10110033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Великодні традиції в </a:t>
            </a:r>
            <a:r>
              <a:rPr lang="uk-UA" sz="4000" b="1" dirty="0" smtClean="0">
                <a:solidFill>
                  <a:schemeClr val="bg1"/>
                </a:solidFill>
              </a:rPr>
              <a:t>Україні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823" y="3265714"/>
            <a:ext cx="5255006" cy="13582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 Україні на Великдень розфарбовують писанки,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печуть </a:t>
            </a:r>
            <a:r>
              <a:rPr lang="uk-UA" sz="2800" b="1" dirty="0"/>
              <a:t>паски.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" b="9104"/>
          <a:stretch/>
        </p:blipFill>
        <p:spPr>
          <a:xfrm>
            <a:off x="6435343" y="1243781"/>
            <a:ext cx="4668085" cy="28757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83292" y="4711061"/>
            <a:ext cx="5219537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/>
              <a:t>Досліди</a:t>
            </a:r>
            <a:r>
              <a:rPr lang="uk-UA" sz="2800" b="1" dirty="0"/>
              <a:t>. Якими візерунками найчастіше </a:t>
            </a:r>
            <a:r>
              <a:rPr lang="uk-UA" sz="2800" b="1" dirty="0" smtClean="0"/>
              <a:t>прикрашають </a:t>
            </a:r>
            <a:r>
              <a:rPr lang="uk-UA" sz="2800" b="1" dirty="0"/>
              <a:t>писанки у твоєму рідному краї?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7824" y="1243781"/>
            <a:ext cx="5255005" cy="194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/>
              <a:t>Свято Великодня об’єднує багато народів, країн. Кожний народ протягом років виробляв свої традиції та звичаї. </a:t>
            </a:r>
            <a:endParaRPr lang="ru-RU" sz="2800" b="1" dirty="0"/>
          </a:p>
        </p:txBody>
      </p:sp>
      <p:pic>
        <p:nvPicPr>
          <p:cNvPr id="3074" name="Picture 2" descr="D:\2 клас\4 ЯДС\1 Грущинська\5 Людина і природа навесні\№090 Які весна свята нам на своїх зелених крилах принесла\2025-04-18_213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44" y="4677311"/>
            <a:ext cx="4874914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86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8633" y="527776"/>
            <a:ext cx="9934167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 травня – День пам’яті та </a:t>
            </a:r>
            <a:r>
              <a:rPr lang="uk-UA" sz="4000" b="1" dirty="0" smtClean="0">
                <a:solidFill>
                  <a:schemeClr val="bg1"/>
                </a:solidFill>
              </a:rPr>
              <a:t>примирення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38" y="1264122"/>
            <a:ext cx="3670274" cy="27527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8633" y="1242350"/>
            <a:ext cx="6096000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Визначними подіями, що відбуваються </a:t>
            </a:r>
            <a:endParaRPr lang="uk-UA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8–9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травня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, 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День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пам’яті й примирення,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а також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День перемо­ги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Другій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світовій війні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9591" y="4113413"/>
            <a:ext cx="6368721" cy="1620580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Квітка маку стала символом пам’яті тих, хто загинув на війні чи у збройних конфліктах.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" b="7606"/>
          <a:stretch/>
        </p:blipFill>
        <p:spPr>
          <a:xfrm>
            <a:off x="1038630" y="2531550"/>
            <a:ext cx="3324039" cy="30745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8119" y="2520665"/>
            <a:ext cx="2706514" cy="15696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чому мак є символом Дня пам’яті й примирення.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3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690</Words>
  <Application>Microsoft Office PowerPoint</Application>
  <PresentationFormat>Произвольный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75</cp:revision>
  <dcterms:created xsi:type="dcterms:W3CDTF">2018-01-05T16:38:53Z</dcterms:created>
  <dcterms:modified xsi:type="dcterms:W3CDTF">2025-04-19T17:30:29Z</dcterms:modified>
</cp:coreProperties>
</file>