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5" r:id="rId3"/>
    <p:sldId id="307" r:id="rId4"/>
    <p:sldId id="308" r:id="rId5"/>
    <p:sldId id="288" r:id="rId6"/>
    <p:sldId id="309" r:id="rId7"/>
    <p:sldId id="310" r:id="rId8"/>
    <p:sldId id="295" r:id="rId9"/>
    <p:sldId id="311" r:id="rId10"/>
    <p:sldId id="299" r:id="rId11"/>
    <p:sldId id="302" r:id="rId12"/>
    <p:sldId id="303" r:id="rId13"/>
    <p:sldId id="312" r:id="rId14"/>
    <p:sldId id="313" r:id="rId15"/>
    <p:sldId id="301" r:id="rId16"/>
    <p:sldId id="30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4E6"/>
    <a:srgbClr val="FA8AED"/>
    <a:srgbClr val="C31D58"/>
    <a:srgbClr val="2F3242"/>
    <a:srgbClr val="722651"/>
    <a:srgbClr val="DED231"/>
    <a:srgbClr val="295FFF"/>
    <a:srgbClr val="27C268"/>
    <a:srgbClr val="FF313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8029" y="3888297"/>
            <a:ext cx="9172885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Які рослини потребують охорони з боку людини?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29" y="1185586"/>
            <a:ext cx="4143685" cy="218898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61564" y="118558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9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709" y="494529"/>
            <a:ext cx="10033833" cy="8988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Для роздумів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10201" y="3767733"/>
            <a:ext cx="5682341" cy="2200195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Рослини, діти, бережіть.</a:t>
            </a:r>
          </a:p>
          <a:p>
            <a:pPr algn="ctr"/>
            <a:r>
              <a:rPr lang="uk-UA" sz="2800" b="1" dirty="0"/>
              <a:t>Без потреби їх не рвіть.</a:t>
            </a:r>
          </a:p>
          <a:p>
            <a:pPr algn="ctr"/>
            <a:r>
              <a:rPr lang="uk-UA" sz="2800" b="1" dirty="0"/>
              <a:t>Хай вони ростуть у лісі, полі, лузі,</a:t>
            </a:r>
          </a:p>
          <a:p>
            <a:pPr algn="ctr"/>
            <a:r>
              <a:rPr lang="uk-UA" sz="2800" b="1" dirty="0"/>
              <a:t>Бо всі рослини – ваші друзі!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39" b="8039"/>
          <a:stretch/>
        </p:blipFill>
        <p:spPr>
          <a:xfrm>
            <a:off x="1058709" y="1558035"/>
            <a:ext cx="3497764" cy="402112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844142" y="1558035"/>
            <a:ext cx="5384415" cy="20560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 Червону книгу ми занесли </a:t>
            </a:r>
          </a:p>
          <a:p>
            <a:pPr algn="ctr"/>
            <a:r>
              <a:rPr lang="uk-UA" sz="2800" b="1" dirty="0"/>
              <a:t>Світ неповторний та чудесний,</a:t>
            </a:r>
          </a:p>
          <a:p>
            <a:pPr algn="ctr"/>
            <a:r>
              <a:rPr lang="uk-UA" sz="2800" b="1" dirty="0"/>
              <a:t>Що поступово вимирає,</a:t>
            </a:r>
          </a:p>
          <a:p>
            <a:pPr algn="ctr"/>
            <a:r>
              <a:rPr lang="uk-UA" sz="2800" b="1" dirty="0"/>
              <a:t>І порятунку в нас благає.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951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Ліс Зображення, стокові фотографії та картинки Лі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11" y="3222047"/>
            <a:ext cx="4243767" cy="28240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r="4515" b="7255"/>
          <a:stretch/>
        </p:blipFill>
        <p:spPr>
          <a:xfrm>
            <a:off x="851044" y="1567541"/>
            <a:ext cx="2456923" cy="44806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1045" y="484233"/>
            <a:ext cx="10448325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</a:t>
            </a:r>
            <a:r>
              <a:rPr lang="uk-UA" sz="4000" b="1" dirty="0" smtClean="0">
                <a:solidFill>
                  <a:schemeClr val="bg1"/>
                </a:solidFill>
              </a:rPr>
              <a:t>прислів’я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10511" y="1567540"/>
            <a:ext cx="4196575" cy="11459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Багато лісу – не губи,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мало </a:t>
            </a:r>
            <a:r>
              <a:rPr lang="uk-UA" sz="3200" b="1" dirty="0">
                <a:solidFill>
                  <a:schemeClr val="bg1"/>
                </a:solidFill>
              </a:rPr>
              <a:t>лісу – бережи.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5714" y="2838612"/>
            <a:ext cx="4430486" cy="11415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Не бережеш паростки,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не </a:t>
            </a:r>
            <a:r>
              <a:rPr lang="uk-UA" sz="3200" b="1" dirty="0">
                <a:solidFill>
                  <a:schemeClr val="bg1"/>
                </a:solidFill>
              </a:rPr>
              <a:t>побачиш дерева.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286" y="494529"/>
            <a:ext cx="10276114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</a:t>
            </a:r>
            <a:r>
              <a:rPr lang="uk-UA" sz="4000" b="1" dirty="0">
                <a:solidFill>
                  <a:schemeClr val="bg1"/>
                </a:solidFill>
              </a:rPr>
              <a:t>«</a:t>
            </a:r>
            <a:r>
              <a:rPr lang="uk-UA" sz="4000" b="1" dirty="0" smtClean="0">
                <a:solidFill>
                  <a:schemeClr val="bg1"/>
                </a:solidFill>
              </a:rPr>
              <a:t>Правда – не </a:t>
            </a:r>
            <a:r>
              <a:rPr lang="uk-UA" sz="4000" b="1" dirty="0">
                <a:solidFill>
                  <a:schemeClr val="bg1"/>
                </a:solidFill>
              </a:rPr>
              <a:t>правда»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1858" y="1276536"/>
            <a:ext cx="6877135" cy="8080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Присідай – якщо твердження правильне,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підстрибуй – якщо неправильне.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4390" y="3254778"/>
            <a:ext cx="3314697" cy="958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Весняні рослини – окраса </a:t>
            </a:r>
            <a:r>
              <a:rPr lang="uk-UA" sz="2800" b="1" dirty="0" smtClean="0"/>
              <a:t>природи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6686" y="3647281"/>
            <a:ext cx="4365174" cy="555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Можна рвати багато </a:t>
            </a:r>
            <a:r>
              <a:rPr lang="uk-UA" sz="2800" b="1" dirty="0" smtClean="0"/>
              <a:t>квітів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6686" y="2252328"/>
            <a:ext cx="4365174" cy="1354481"/>
          </a:xfrm>
          <a:prstGeom prst="rect">
            <a:avLst/>
          </a:prstGeom>
          <a:solidFill>
            <a:srgbClr val="F864E6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Якщо зривати весняні квіти, то наступного року вони будуть краще </a:t>
            </a:r>
            <a:r>
              <a:rPr lang="uk-UA" sz="2800" b="1" dirty="0" smtClean="0"/>
              <a:t>рости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54391" y="2252328"/>
            <a:ext cx="3314696" cy="9084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Потрібно оберігати </a:t>
            </a:r>
            <a:r>
              <a:rPr lang="uk-UA" sz="2800" b="1" dirty="0" smtClean="0"/>
              <a:t>рослини</a:t>
            </a:r>
            <a:endParaRPr lang="ru-RU" sz="2800" b="1" dirty="0"/>
          </a:p>
        </p:txBody>
      </p:sp>
      <p:pic>
        <p:nvPicPr>
          <p:cNvPr id="2050" name="Picture 2" descr="D:\Картинки до тестів\Рослини\клум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18" y="4354447"/>
            <a:ext cx="3107030" cy="20001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Рослини\Пів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1276536"/>
            <a:ext cx="3107030" cy="2330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Рослини\Мати й мачух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90" y="4282650"/>
            <a:ext cx="2726866" cy="20408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Рослини\сад навесні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13" y="3884120"/>
            <a:ext cx="3065287" cy="22989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91626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3706" y="1219198"/>
            <a:ext cx="4562951" cy="113211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Чому, на твою думку, ці рослини занесені до Червоної книги України? Напиши.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3706" y="465137"/>
            <a:ext cx="1041559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608" y="3475869"/>
            <a:ext cx="3591108" cy="26687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Обери і познач, які з цих рослин дикорослі(Д), а які – культурні (К).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Ті з них, що занесені до Червоної книги України, обведи червоним олівцем.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D:\2 клас\4 ЯДС\1 Грущинська\5 Людина і природа навесні\№091 Які рослини потребують охорони\2025-04-26_1821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9372" r="6731" b="42110"/>
          <a:stretch/>
        </p:blipFill>
        <p:spPr bwMode="auto">
          <a:xfrm>
            <a:off x="817606" y="2360219"/>
            <a:ext cx="4549051" cy="108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2 клас\4 ЯДС\1 Грущинська\5 Людина і природа навесні\№091 Які рослини потребують охорони\2025-04-26_182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07" y="1219198"/>
            <a:ext cx="5646774" cy="151311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4 ЯДС\1 Грущинська\5 Людина і природа навесні\№091 Які рослини потребують охорони\2025-04-26_1827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38869" r="954" b="1452"/>
          <a:stretch/>
        </p:blipFill>
        <p:spPr bwMode="auto">
          <a:xfrm>
            <a:off x="4517571" y="3849941"/>
            <a:ext cx="7141030" cy="19184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5287" y="2351312"/>
            <a:ext cx="4365170" cy="112455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дикорослі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рослини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під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загрозою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зникнення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8324" y="5183652"/>
            <a:ext cx="460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13324" y="5171764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453008" y="5159876"/>
            <a:ext cx="460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933464" y="5147987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ru-RU" sz="3200" dirty="0"/>
          </a:p>
        </p:txBody>
      </p:sp>
      <p:sp>
        <p:nvSpPr>
          <p:cNvPr id="17" name="Овал 16"/>
          <p:cNvSpPr/>
          <p:nvPr/>
        </p:nvSpPr>
        <p:spPr>
          <a:xfrm>
            <a:off x="4235460" y="3645568"/>
            <a:ext cx="2262393" cy="22806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88086" y="3669899"/>
            <a:ext cx="1845378" cy="2062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5" grpId="0"/>
      <p:bldP spid="18" grpId="0"/>
      <p:bldP spid="19" grpId="0"/>
      <p:bldP spid="20" grpId="0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6" y="5926238"/>
            <a:ext cx="1144859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46-47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07958" y="1262739"/>
            <a:ext cx="9407094" cy="113211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 над твердженнями. Зафарбуй кружечки з правильними твердженнями в зелений колір, а з неправильними – у червоний.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7958" y="465137"/>
            <a:ext cx="9407094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2 клас\4 ЯДС\1 Грущинська\5 Людина і природа навесні\№091 Які рослини потребують охорони\2025-04-26_1830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2" r="1878" b="1191"/>
          <a:stretch/>
        </p:blipFill>
        <p:spPr bwMode="auto">
          <a:xfrm>
            <a:off x="1307958" y="2496942"/>
            <a:ext cx="9448057" cy="342929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505402" y="2590799"/>
            <a:ext cx="454025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16288" y="3135083"/>
            <a:ext cx="454025" cy="4572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16288" y="3690253"/>
            <a:ext cx="454025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38060" y="5050965"/>
            <a:ext cx="454025" cy="4572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2510" y="494529"/>
            <a:ext cx="10142689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Підсумок. Закінчи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6800" y="1241482"/>
            <a:ext cx="4517571" cy="6354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дізнався…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4834" y="1933962"/>
            <a:ext cx="4517572" cy="70873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Мене засмутило…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4834" y="4452804"/>
            <a:ext cx="4517572" cy="746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хочу дізнатися…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4834" y="2750622"/>
            <a:ext cx="4517572" cy="8011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можу зробити для…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4834" y="3636898"/>
            <a:ext cx="4517572" cy="717936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 ніколи…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86" y="1314890"/>
            <a:ext cx="4224894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21229" y="478972"/>
            <a:ext cx="10123714" cy="744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229" y="2000564"/>
            <a:ext cx="2759583" cy="24025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3" y="2000564"/>
            <a:ext cx="2721429" cy="2402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21229" y="4733499"/>
            <a:ext cx="2560512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знання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362" y="4731712"/>
            <a:ext cx="2823058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над цим варто замислитися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9158" y="4733499"/>
            <a:ext cx="2173068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це мені  потрібно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636448" y="1298014"/>
            <a:ext cx="8871857" cy="5634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предмет для здобутих знань: ранець, м'ясорубку, кошик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68828" y="1551098"/>
            <a:ext cx="4865913" cy="3371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Пролунав дзвінок веселий.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Всі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готові?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Все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готово?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 працювати починаємо.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91" y="1551098"/>
            <a:ext cx="5046951" cy="3513940"/>
          </a:xfrm>
          <a:prstGeom prst="roundRect">
            <a:avLst/>
          </a:prstGeom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1489365" y="1295709"/>
            <a:ext cx="9143731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світлину з явищем природи, яке виражає твої емоції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1" y="1861843"/>
            <a:ext cx="2944246" cy="171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75533" y="4060208"/>
            <a:ext cx="2943649" cy="1918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96" y="4172405"/>
            <a:ext cx="2258899" cy="1694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50" y="1883867"/>
            <a:ext cx="3002209" cy="1838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600232" y="4220262"/>
            <a:ext cx="2680343" cy="1689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06156" y="3500707"/>
            <a:ext cx="1418409" cy="510778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Дощ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5582" y="5892781"/>
            <a:ext cx="2112235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Веселка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12224" y="3690537"/>
            <a:ext cx="2653747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Перші листочки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2092" y="5853435"/>
            <a:ext cx="193465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Листопад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06155" y="5853435"/>
            <a:ext cx="141840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Сніг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6917" y="5866579"/>
            <a:ext cx="1769112" cy="51077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Спека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598614" y="4146203"/>
            <a:ext cx="2417399" cy="174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707200" y="3662739"/>
            <a:ext cx="247280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Хвильки </a:t>
            </a:r>
            <a:r>
              <a:rPr lang="uk-UA" sz="2400" b="1" dirty="0" smtClean="0">
                <a:solidFill>
                  <a:schemeClr val="bg1"/>
                </a:solidFill>
              </a:rPr>
              <a:t>на морі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3721" y="538662"/>
            <a:ext cx="10215021" cy="669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налаштуйся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роботу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1806487"/>
            <a:ext cx="3026228" cy="1955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826" y="495119"/>
            <a:ext cx="10060260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605" y="1345766"/>
            <a:ext cx="3502395" cy="9293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потрібно ставитися до рослин?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6171" y="1356095"/>
            <a:ext cx="3458846" cy="9190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не можна топтати </a:t>
            </a:r>
            <a:r>
              <a:rPr lang="uk-UA" sz="2400" b="1" dirty="0" smtClean="0"/>
              <a:t>квіти, </a:t>
            </a:r>
            <a:r>
              <a:rPr lang="uk-UA" sz="2400" b="1" dirty="0"/>
              <a:t>ламати гілки?</a:t>
            </a:r>
            <a:endParaRPr lang="ru-RU" sz="24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9" y="1335437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15104" y="5018310"/>
            <a:ext cx="7389913" cy="11321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ознайомимося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«Червоною книгою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України»,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метою її створення та необхідністю охорони дикорослих рослин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32227" y="4019628"/>
            <a:ext cx="3755571" cy="922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Які квіти з Червоної книги України ти </a:t>
            </a:r>
            <a:r>
              <a:rPr lang="ru-RU" sz="2400" b="1" dirty="0" err="1" smtClean="0"/>
              <a:t>пам’ятаєш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5122" name="Picture 2" descr="D:\Картинки до тестів\Рослини\Кульбаб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33" y="2388967"/>
            <a:ext cx="2161676" cy="153017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инки до тестів\Рослини\Калина навесні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98" y="2388967"/>
            <a:ext cx="2345960" cy="23587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артинки до тестів\Рослини\Крокуси в сніг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10" y="2398857"/>
            <a:ext cx="2013857" cy="15103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2587" y="527776"/>
            <a:ext cx="10158186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Червона книга України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2586" y="1271699"/>
            <a:ext cx="6435493" cy="14715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В наш час багатьох рослин ми не зможемо побачити. Вони або зникли, або чисельність їх виду дуже маленька.  </a:t>
            </a:r>
            <a:endParaRPr lang="ru-RU" sz="2800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2587" y="2936235"/>
            <a:ext cx="6435492" cy="1515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uk-UA" sz="2800" dirty="0"/>
              <a:t>Учені створили </a:t>
            </a:r>
            <a:r>
              <a:rPr lang="uk-UA" sz="2800" b="1" dirty="0">
                <a:solidFill>
                  <a:srgbClr val="FF0000"/>
                </a:solidFill>
              </a:rPr>
              <a:t>Червону книгу </a:t>
            </a:r>
            <a:r>
              <a:rPr lang="uk-UA" sz="2800" b="1" dirty="0" smtClean="0">
                <a:solidFill>
                  <a:srgbClr val="FF0000"/>
                </a:solidFill>
              </a:rPr>
              <a:t>України</a:t>
            </a:r>
            <a:r>
              <a:rPr lang="uk-UA" sz="2800" dirty="0"/>
              <a:t>, щоб урятувати види рослин і тварин, </a:t>
            </a:r>
            <a:r>
              <a:rPr lang="uk-UA" sz="2800" dirty="0" smtClean="0"/>
              <a:t>що</a:t>
            </a:r>
            <a:r>
              <a:rPr lang="ru-RU" sz="2800" dirty="0" smtClean="0"/>
              <a:t> </a:t>
            </a:r>
            <a:r>
              <a:rPr lang="uk-UA" sz="2800" dirty="0" smtClean="0"/>
              <a:t>перебувають </a:t>
            </a:r>
            <a:r>
              <a:rPr lang="uk-UA" sz="2800" dirty="0"/>
              <a:t>на межі зникнення.</a:t>
            </a:r>
            <a:endParaRPr lang="ru-RU" sz="2800" dirty="0"/>
          </a:p>
        </p:txBody>
      </p:sp>
      <p:pic>
        <p:nvPicPr>
          <p:cNvPr id="11" name="Picture 2" descr="Ð ÐµÐ·ÑÐ»ÑÑÐ°Ñ Ð¿Ð¾ÑÑÐºÑ Ð·Ð¾Ð±ÑÐ°Ð¶ÐµÐ½Ñ Ð·Ð° Ð·Ð°Ð¿Ð¸ÑÐ¾Ð¼ &quot;ÑÐµÑÐ²Ð¾Ð½Ð° ÐºÐ½Ð¸Ð³Ð° ÑÐºÑÐ°ÑÐ½Ð¸ ÑÐ¾ÑÐ»Ð¸Ð½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271700"/>
            <a:ext cx="3603172" cy="50624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12586" y="4627028"/>
            <a:ext cx="6435492" cy="100404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uk-UA" sz="2800" dirty="0"/>
              <a:t>Ти, напевне, здогадуєшся, чому її саме так </a:t>
            </a:r>
            <a:r>
              <a:rPr lang="uk-UA" sz="2800" dirty="0" smtClean="0"/>
              <a:t>назвали.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671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2587" y="527776"/>
            <a:ext cx="10158186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Червона книга України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2586" y="1271699"/>
            <a:ext cx="6435493" cy="18633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Червоний </a:t>
            </a:r>
            <a:r>
              <a:rPr lang="ru-RU" sz="2800" b="1" dirty="0" smtClean="0">
                <a:solidFill>
                  <a:srgbClr val="FF0000"/>
                </a:solidFill>
              </a:rPr>
              <a:t>колір </a:t>
            </a:r>
            <a:r>
              <a:rPr lang="ru-RU" sz="2800" b="1" dirty="0" smtClean="0">
                <a:solidFill>
                  <a:srgbClr val="FF0000"/>
                </a:solidFill>
              </a:rPr>
              <a:t>книги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означає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небезпеку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Він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ніби застерігає: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uk-UA" sz="2800" b="1" i="1" dirty="0">
                <a:solidFill>
                  <a:srgbClr val="FF0000"/>
                </a:solidFill>
              </a:rPr>
              <a:t>Зупиніться, припиніть нищити </a:t>
            </a:r>
            <a:r>
              <a:rPr lang="uk-UA" sz="2800" b="1" i="1" dirty="0" smtClean="0">
                <a:solidFill>
                  <a:srgbClr val="FF0000"/>
                </a:solidFill>
              </a:rPr>
              <a:t>природу</a:t>
            </a:r>
            <a:r>
              <a:rPr lang="ru-RU" sz="2800" b="1" dirty="0" smtClean="0">
                <a:solidFill>
                  <a:srgbClr val="FF0000"/>
                </a:solidFill>
              </a:rPr>
              <a:t>!»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Ð ÐµÐ·ÑÐ»ÑÑÐ°Ñ Ð¿Ð¾ÑÑÐºÑ Ð·Ð¾Ð±ÑÐ°Ð¶ÐµÐ½Ñ Ð·Ð° Ð·Ð°Ð¿Ð¸ÑÐ¾Ð¼ &quot;ÑÐµÑÐ²Ð¾Ð½Ð° ÐºÐ½Ð¸Ð³Ð° ÑÐºÑÐ°ÑÐ½Ð¸ ÑÐ¾ÑÐ»Ð¸Ð½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271700"/>
            <a:ext cx="3603172" cy="50624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">
            <a:extLst>
              <a:ext uri="{FF2B5EF4-FFF2-40B4-BE49-F238E27FC236}">
                <a16:creationId xmlns="" xmlns:a16="http://schemas.microsoft.com/office/drawing/2014/main" id="{55C9F0D0-96E9-4BB3-B8E2-8C2DEF9AA4F1}"/>
              </a:ext>
            </a:extLst>
          </p:cNvPr>
          <p:cNvSpPr/>
          <p:nvPr/>
        </p:nvSpPr>
        <p:spPr>
          <a:xfrm>
            <a:off x="912584" y="3259884"/>
            <a:ext cx="6435493" cy="2582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Червона книга України</a:t>
            </a:r>
            <a:r>
              <a:rPr lang="ru-RU" sz="2800" b="1" dirty="0"/>
              <a:t> – це  документ, у </a:t>
            </a:r>
            <a:r>
              <a:rPr lang="ru-RU" sz="2800" b="1" dirty="0" err="1"/>
              <a:t>якому</a:t>
            </a:r>
            <a:r>
              <a:rPr lang="ru-RU" sz="2800" b="1" dirty="0"/>
              <a:t> </a:t>
            </a:r>
            <a:r>
              <a:rPr lang="ru-RU" sz="2800" b="1" dirty="0" err="1"/>
              <a:t>зазначено</a:t>
            </a:r>
            <a:r>
              <a:rPr lang="ru-RU" sz="2800" b="1" dirty="0"/>
              <a:t> інформацію щодо видів тварин і </a:t>
            </a:r>
            <a:r>
              <a:rPr lang="ru-RU" sz="2800" b="1" dirty="0" err="1"/>
              <a:t>рослин</a:t>
            </a:r>
            <a:r>
              <a:rPr lang="ru-RU" sz="2800" b="1" dirty="0"/>
              <a:t>, які під </a:t>
            </a:r>
            <a:r>
              <a:rPr lang="ru-RU" sz="2800" b="1" dirty="0" err="1"/>
              <a:t>загрозою</a:t>
            </a:r>
            <a:r>
              <a:rPr lang="ru-RU" sz="2800" b="1" dirty="0"/>
              <a:t> </a:t>
            </a:r>
            <a:r>
              <a:rPr lang="ru-RU" sz="2800" b="1" dirty="0" err="1"/>
              <a:t>зникнення</a:t>
            </a:r>
            <a:r>
              <a:rPr lang="ru-RU" sz="2800" b="1" dirty="0"/>
              <a:t>. Рослини і </a:t>
            </a:r>
            <a:r>
              <a:rPr lang="ru-RU" sz="2800" b="1" dirty="0" err="1"/>
              <a:t>тварини</a:t>
            </a:r>
            <a:r>
              <a:rPr lang="ru-RU" sz="2800" b="1" dirty="0"/>
              <a:t>, які занесені в </a:t>
            </a:r>
            <a:r>
              <a:rPr lang="ru-RU" sz="2800" b="1" dirty="0" err="1"/>
              <a:t>Червону</a:t>
            </a:r>
            <a:r>
              <a:rPr lang="ru-RU" sz="2800" b="1" dirty="0"/>
              <a:t> книгу </a:t>
            </a:r>
            <a:r>
              <a:rPr lang="ru-RU" sz="2800" b="1" dirty="0" err="1"/>
              <a:t>охороняються</a:t>
            </a:r>
            <a:r>
              <a:rPr lang="ru-RU" sz="2800" b="1" dirty="0"/>
              <a:t> законом.  </a:t>
            </a:r>
          </a:p>
        </p:txBody>
      </p:sp>
    </p:spTree>
    <p:extLst>
      <p:ext uri="{BB962C8B-B14F-4D97-AF65-F5344CB8AC3E}">
        <p14:creationId xmlns:p14="http://schemas.microsoft.com/office/powerpoint/2010/main" val="19773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2587" y="527776"/>
            <a:ext cx="10158186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Рослини, що занесені до Червоної книги України.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2586" y="1271699"/>
            <a:ext cx="6435493" cy="18416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Запам’ятай!</a:t>
            </a:r>
          </a:p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зірвати квітку, то вона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загине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не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залишивши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себе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насіння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, 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могло б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вирости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багато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нових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рослин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38" y="1271699"/>
            <a:ext cx="3117596" cy="33274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 ÐµÐ·ÑÐ»ÑÑÐ°Ñ Ð¿Ð¾ÑÑÐºÑ Ð·Ð¾Ð±ÑÐ°Ð¶ÐµÐ½Ñ Ð·Ð° Ð·Ð°Ð¿Ð¸ÑÐ¾Ð¼ &quot;Ð³Ð¾ÑÐ¸ÑÐ²ÑÑ Ð²ÐµÑÐ½ÑÐ½Ð¸Ð¹ ÑÐµÑÐ²Ð¾Ð½Ð° ÐºÐ½Ð¸Ð³Ð° ÑÐºÑÐ°ÑÐ½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08" y="3418190"/>
            <a:ext cx="3724729" cy="27100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11791" y="4329744"/>
            <a:ext cx="2481943" cy="538875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Лілія</a:t>
            </a:r>
            <a:r>
              <a:rPr lang="ru-RU" sz="2800" b="1" dirty="0"/>
              <a:t> </a:t>
            </a:r>
            <a:r>
              <a:rPr lang="ru-RU" sz="2800" b="1" dirty="0" err="1"/>
              <a:t>лісова</a:t>
            </a:r>
            <a:r>
              <a:rPr lang="ru-RU" sz="2800" b="1" dirty="0"/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16235" y="3212451"/>
            <a:ext cx="3131844" cy="6282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Горицвіт</a:t>
            </a:r>
            <a:r>
              <a:rPr lang="ru-RU" sz="2800" b="1" dirty="0"/>
              <a:t> </a:t>
            </a:r>
            <a:r>
              <a:rPr lang="ru-RU" sz="2800" b="1" dirty="0" err="1"/>
              <a:t>весняний</a:t>
            </a:r>
            <a:r>
              <a:rPr lang="ru-RU" sz="2800" b="1" dirty="0"/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2474" y="3212452"/>
            <a:ext cx="3087006" cy="205623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Розглянь рослини,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що занесені до Червоної книги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України.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7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 ÐµÐ·ÑÐ»ÑÑÐ°Ñ Ð¿Ð¾ÑÑÐºÑ Ð·Ð¾Ð±ÑÐ°Ð¶ÐµÐ½Ñ Ð·Ð° Ð·Ð°Ð¿Ð¸ÑÐ¾Ð¼ &quot;Ð±ÑÐ»Ð¾ÑÐ²ÑÑ Ð²ÐµÑÐ½ÑÐ½Ð¸Ð¹ ÑÐµÑÐ²Ð¾Ð½Ð° ÐºÐ½Ð¸Ð³Ð° ÑÐºÑÐ°ÑÐ½Ð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5428" r="3307"/>
          <a:stretch/>
        </p:blipFill>
        <p:spPr bwMode="auto">
          <a:xfrm>
            <a:off x="805224" y="1240998"/>
            <a:ext cx="3544433" cy="27867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Ð ÐµÐ·ÑÐ»ÑÑÐ°Ñ Ð¿Ð¾ÑÑÐºÑ Ð·Ð¾Ð±ÑÐ°Ð¶ÐµÐ½Ñ Ð·Ð° Ð·Ð°Ð¿Ð¸ÑÐ¾Ð¼ &quot;ÑÐ¾Ð½ Ð²ÐµÐ»Ð¸ÐºÐ¸Ð¹ ÑÐµÑÐ²Ð¾Ð½Ð° ÐºÐ½Ð¸Ð³Ð° ÑÐºÑÐ°ÑÐ½Ð¸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/>
          <a:stretch/>
        </p:blipFill>
        <p:spPr bwMode="auto">
          <a:xfrm>
            <a:off x="2483851" y="3635545"/>
            <a:ext cx="3507829" cy="23968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2587" y="527776"/>
            <a:ext cx="10158186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Рослини, що занесені до Червоної книги України.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8995" y="5088737"/>
            <a:ext cx="2031731" cy="9431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Сон великий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02366" y="1267034"/>
            <a:ext cx="3131844" cy="6282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Білоцвіт</a:t>
            </a:r>
            <a:r>
              <a:rPr lang="ru-RU" sz="2800" b="1" dirty="0"/>
              <a:t> </a:t>
            </a:r>
            <a:r>
              <a:rPr lang="ru-RU" sz="2800" b="1" dirty="0" err="1"/>
              <a:t>весняний</a:t>
            </a:r>
            <a:r>
              <a:rPr lang="ru-RU" sz="2800" b="1" dirty="0"/>
              <a:t> </a:t>
            </a:r>
          </a:p>
        </p:txBody>
      </p:sp>
      <p:pic>
        <p:nvPicPr>
          <p:cNvPr id="1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10772"/>
          <a:stretch/>
        </p:blipFill>
        <p:spPr bwMode="auto">
          <a:xfrm>
            <a:off x="7594870" y="1267034"/>
            <a:ext cx="3475903" cy="256914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22182" y="2634356"/>
            <a:ext cx="2463875" cy="6282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Підсніжник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53" y="3635545"/>
            <a:ext cx="3195121" cy="23963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239473" y="4833716"/>
            <a:ext cx="2208704" cy="1178778"/>
          </a:xfrm>
          <a:prstGeom prst="rect">
            <a:avLst/>
          </a:prstGeom>
          <a:solidFill>
            <a:srgbClr val="F864E6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Будяк </a:t>
            </a:r>
            <a:r>
              <a:rPr lang="uk-UA" sz="2800" b="1" dirty="0" err="1">
                <a:solidFill>
                  <a:schemeClr val="bg1"/>
                </a:solidFill>
              </a:rPr>
              <a:t>пагорбовий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-482" r="16969" b="2972"/>
          <a:stretch/>
        </p:blipFill>
        <p:spPr>
          <a:xfrm>
            <a:off x="7421755" y="1291489"/>
            <a:ext cx="3649018" cy="31607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12587" y="527776"/>
            <a:ext cx="10158186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Рослини, що занесені до Червоної книги України.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4978" y="4625319"/>
            <a:ext cx="2158594" cy="978359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Модрина польська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9830" y="1291489"/>
            <a:ext cx="2177141" cy="15803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Зозулині черевички справжні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8" y="1291489"/>
            <a:ext cx="3860461" cy="30736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337419" y="4625319"/>
            <a:ext cx="6960467" cy="11823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Назви рослини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з Червоної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книги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України, які ти запам’ятав/ запам’ятала.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576</Words>
  <Application>Microsoft Office PowerPoint</Application>
  <PresentationFormat>Произвольный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86</cp:revision>
  <dcterms:created xsi:type="dcterms:W3CDTF">2018-01-05T16:38:53Z</dcterms:created>
  <dcterms:modified xsi:type="dcterms:W3CDTF">2025-04-27T07:03:10Z</dcterms:modified>
</cp:coreProperties>
</file>