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7" r:id="rId3"/>
    <p:sldId id="316" r:id="rId4"/>
    <p:sldId id="317" r:id="rId5"/>
    <p:sldId id="285" r:id="rId6"/>
    <p:sldId id="278" r:id="rId7"/>
    <p:sldId id="286" r:id="rId8"/>
    <p:sldId id="319" r:id="rId9"/>
    <p:sldId id="318" r:id="rId10"/>
    <p:sldId id="321" r:id="rId11"/>
    <p:sldId id="320" r:id="rId12"/>
    <p:sldId id="306" r:id="rId13"/>
    <p:sldId id="322" r:id="rId14"/>
    <p:sldId id="298" r:id="rId15"/>
    <p:sldId id="303" r:id="rId16"/>
    <p:sldId id="304" r:id="rId17"/>
    <p:sldId id="305" r:id="rId18"/>
    <p:sldId id="323" r:id="rId19"/>
    <p:sldId id="326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462cv8gj2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7286" y="3964825"/>
            <a:ext cx="891540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Чому тваринам загрожує небезпека зникнення?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·ÑÐ±Ñ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4894" r="4689" b="9620"/>
          <a:stretch/>
        </p:blipFill>
        <p:spPr bwMode="auto">
          <a:xfrm>
            <a:off x="1687286" y="1451760"/>
            <a:ext cx="3530814" cy="22356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1564" y="11855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1232" y="4319905"/>
            <a:ext cx="1654630" cy="10545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Їжак</a:t>
            </a:r>
            <a:r>
              <a:rPr lang="ru-RU" sz="2800" b="1" dirty="0"/>
              <a:t> </a:t>
            </a:r>
            <a:r>
              <a:rPr lang="ru-RU" sz="2800" b="1" dirty="0" err="1"/>
              <a:t>вухатий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04393" y="4377761"/>
            <a:ext cx="1986121" cy="1072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Кіт</a:t>
            </a:r>
            <a:r>
              <a:rPr lang="ru-RU" sz="2800" b="1" dirty="0"/>
              <a:t> </a:t>
            </a:r>
            <a:r>
              <a:rPr lang="ru-RU" sz="2800" b="1" dirty="0" err="1"/>
              <a:t>лісовий</a:t>
            </a:r>
            <a:r>
              <a:rPr lang="ru-RU" sz="2800" b="1" dirty="0"/>
              <a:t> (дикий)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3418" t="25150" r="20550" b="30605"/>
          <a:stretch/>
        </p:blipFill>
        <p:spPr>
          <a:xfrm>
            <a:off x="854271" y="1490390"/>
            <a:ext cx="3585725" cy="24755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42653" t="19603" r="11241" b="24526"/>
          <a:stretch/>
        </p:blipFill>
        <p:spPr>
          <a:xfrm>
            <a:off x="7601454" y="1477941"/>
            <a:ext cx="3670209" cy="250048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Ð ÐµÐ·ÑÐ»ÑÑÐ°Ñ Ð¿Ð¾ÑÑÐºÑ Ð·Ð¾Ð±ÑÐ°Ð¶ÐµÐ½Ñ Ð·Ð° Ð·Ð°Ð¿Ð¸ÑÐ¾Ð¼ &quot;ÐºÑÑ Ð»ÑÑÐ¾Ð²Ð¸Ð¹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5303"/>
          <a:stretch/>
        </p:blipFill>
        <p:spPr bwMode="auto">
          <a:xfrm>
            <a:off x="5897619" y="3878190"/>
            <a:ext cx="3051505" cy="24639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ÑÐ¶Ð°Ðº Ð²ÑÑÐ°ÑÐ¸Ð¹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6361" r="4562" b="4041"/>
          <a:stretch/>
        </p:blipFill>
        <p:spPr bwMode="auto">
          <a:xfrm>
            <a:off x="2527375" y="3878192"/>
            <a:ext cx="3282273" cy="24639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5098" y="1490390"/>
            <a:ext cx="2619139" cy="12929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Дізнайся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чи є 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твоїй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місцевості такі тварини?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4271" y="462861"/>
            <a:ext cx="10417392" cy="923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фото </a:t>
            </a:r>
            <a:r>
              <a:rPr lang="uk-UA" sz="3200" b="1" dirty="0" smtClean="0">
                <a:solidFill>
                  <a:schemeClr val="bg1"/>
                </a:solidFill>
              </a:rPr>
              <a:t>тварин, </a:t>
            </a:r>
            <a:r>
              <a:rPr lang="uk-UA" sz="3200" b="1" dirty="0">
                <a:solidFill>
                  <a:schemeClr val="bg1"/>
                </a:solidFill>
              </a:rPr>
              <a:t>які занесені до Червоної книги </a:t>
            </a:r>
            <a:r>
              <a:rPr lang="uk-UA" sz="3200" b="1" dirty="0" smtClean="0">
                <a:solidFill>
                  <a:schemeClr val="bg1"/>
                </a:solidFill>
              </a:rPr>
              <a:t>України, </a:t>
            </a:r>
            <a:r>
              <a:rPr lang="uk-UA" sz="3200" b="1" dirty="0">
                <a:solidFill>
                  <a:schemeClr val="bg1"/>
                </a:solidFill>
              </a:rPr>
              <a:t>і місця їх </a:t>
            </a:r>
            <a:r>
              <a:rPr lang="uk-UA" sz="3200" b="1" dirty="0" smtClean="0">
                <a:solidFill>
                  <a:schemeClr val="bg1"/>
                </a:solidFill>
              </a:rPr>
              <a:t>перебування на карті України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7514" t="29887" r="35537" b="26173"/>
          <a:stretch/>
        </p:blipFill>
        <p:spPr>
          <a:xfrm>
            <a:off x="854271" y="1500046"/>
            <a:ext cx="3829453" cy="25603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78042" y="3626653"/>
            <a:ext cx="1319232" cy="704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Зубр</a:t>
            </a:r>
            <a:r>
              <a:rPr lang="ru-RU" sz="2800" b="1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5541" y="4330797"/>
            <a:ext cx="1986121" cy="1072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Ведмедиця</a:t>
            </a:r>
            <a:r>
              <a:rPr lang="ru-RU" sz="2800" b="1" dirty="0"/>
              <a:t> </a:t>
            </a:r>
            <a:r>
              <a:rPr lang="ru-RU" sz="2800" b="1" dirty="0" err="1"/>
              <a:t>господиня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2972" t="16419" r="20216" b="39534"/>
          <a:stretch/>
        </p:blipFill>
        <p:spPr>
          <a:xfrm>
            <a:off x="7451422" y="1490390"/>
            <a:ext cx="3820240" cy="256998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Ð ÐµÐ·ÑÐ»ÑÑÐ°Ñ Ð¿Ð¾ÑÑÐºÑ Ð·Ð¾Ð±ÑÐ°Ð¶ÐµÐ½Ñ Ð·Ð° Ð·Ð°Ð¿Ð¸ÑÐ¾Ð¼ &quot;Ð²ÐµÐ´Ð¼ÐµÐ´Ð¸ÑÑ Ð³Ð¾ÑÐ¿Ð¾Ð´Ð¸Ð½Ñ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1156" r="5615" b="8560"/>
          <a:stretch/>
        </p:blipFill>
        <p:spPr bwMode="auto">
          <a:xfrm>
            <a:off x="6062967" y="3695646"/>
            <a:ext cx="3105372" cy="20601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Ð·ÑÐ±Ñ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4894" r="7194" b="9620"/>
          <a:stretch/>
        </p:blipFill>
        <p:spPr bwMode="auto">
          <a:xfrm>
            <a:off x="2768997" y="3157485"/>
            <a:ext cx="3214020" cy="22257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5883" y="5277712"/>
            <a:ext cx="5739603" cy="9561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Зубр – один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, </a:t>
            </a:r>
            <a:r>
              <a:rPr lang="ru-RU" sz="2400" b="1" dirty="0" err="1"/>
              <a:t>якому</a:t>
            </a:r>
            <a:r>
              <a:rPr lang="ru-RU" sz="2400" b="1" dirty="0"/>
              <a:t> зараз </a:t>
            </a:r>
            <a:r>
              <a:rPr lang="ru-RU" sz="2400" b="1" dirty="0" err="1"/>
              <a:t>найбільше</a:t>
            </a:r>
            <a:r>
              <a:rPr lang="ru-RU" sz="2400" b="1" dirty="0"/>
              <a:t> </a:t>
            </a:r>
            <a:r>
              <a:rPr lang="ru-RU" sz="2400" b="1" dirty="0" err="1"/>
              <a:t>загрожує</a:t>
            </a:r>
            <a:r>
              <a:rPr lang="ru-RU" sz="2400" b="1" dirty="0"/>
              <a:t> </a:t>
            </a:r>
            <a:r>
              <a:rPr lang="ru-RU" sz="2400" b="1" dirty="0" err="1"/>
              <a:t>видове</a:t>
            </a:r>
            <a:r>
              <a:rPr lang="ru-RU" sz="2400" b="1" dirty="0"/>
              <a:t> </a:t>
            </a:r>
            <a:r>
              <a:rPr lang="ru-RU" sz="2400" b="1" dirty="0" err="1"/>
              <a:t>вимирання</a:t>
            </a:r>
            <a:r>
              <a:rPr lang="ru-RU" sz="2400" b="1" dirty="0"/>
              <a:t>.  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15098" y="1490390"/>
            <a:ext cx="2619139" cy="12929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Дізнайся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чи є 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твоїй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місцевості такі тварини?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4271" y="462861"/>
            <a:ext cx="10417392" cy="923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фото </a:t>
            </a:r>
            <a:r>
              <a:rPr lang="uk-UA" sz="3200" b="1" dirty="0" smtClean="0">
                <a:solidFill>
                  <a:schemeClr val="bg1"/>
                </a:solidFill>
              </a:rPr>
              <a:t>тварин, </a:t>
            </a:r>
            <a:r>
              <a:rPr lang="uk-UA" sz="3200" b="1" dirty="0">
                <a:solidFill>
                  <a:schemeClr val="bg1"/>
                </a:solidFill>
              </a:rPr>
              <a:t>які занесені до Червоної книги </a:t>
            </a:r>
            <a:r>
              <a:rPr lang="uk-UA" sz="3200" b="1" dirty="0" smtClean="0">
                <a:solidFill>
                  <a:schemeClr val="bg1"/>
                </a:solidFill>
              </a:rPr>
              <a:t>України, </a:t>
            </a:r>
            <a:r>
              <a:rPr lang="uk-UA" sz="3200" b="1" dirty="0">
                <a:solidFill>
                  <a:schemeClr val="bg1"/>
                </a:solidFill>
              </a:rPr>
              <a:t>і місця їх </a:t>
            </a:r>
            <a:r>
              <a:rPr lang="uk-UA" sz="3200" b="1" dirty="0" smtClean="0">
                <a:solidFill>
                  <a:schemeClr val="bg1"/>
                </a:solidFill>
              </a:rPr>
              <a:t>перебування на карті України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0248" y="446314"/>
            <a:ext cx="10641523" cy="881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Перевір себе, чи знаєш </a:t>
            </a:r>
            <a:r>
              <a:rPr lang="uk-UA" sz="3200" b="1" smtClean="0">
                <a:solidFill>
                  <a:schemeClr val="bg1"/>
                </a:solidFill>
              </a:rPr>
              <a:t>ти тварин </a:t>
            </a:r>
            <a:r>
              <a:rPr lang="uk-UA" sz="3200" b="1" dirty="0" smtClean="0">
                <a:solidFill>
                  <a:schemeClr val="bg1"/>
                </a:solidFill>
              </a:rPr>
              <a:t>з Червоної книги України.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15594"/>
          <a:stretch/>
        </p:blipFill>
        <p:spPr>
          <a:xfrm>
            <a:off x="900000" y="3942030"/>
            <a:ext cx="2160000" cy="23122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5418"/>
          <a:stretch/>
        </p:blipFill>
        <p:spPr>
          <a:xfrm>
            <a:off x="6900424" y="1575534"/>
            <a:ext cx="2880000" cy="22898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8072" b="1299"/>
          <a:stretch/>
        </p:blipFill>
        <p:spPr>
          <a:xfrm>
            <a:off x="942744" y="1596302"/>
            <a:ext cx="2880000" cy="216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78" y="2770258"/>
            <a:ext cx="2539258" cy="26704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00144" y="1596302"/>
            <a:ext cx="151396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Ящірка зелена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484" y="3765844"/>
            <a:ext cx="135813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Беркут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915" y="1596302"/>
            <a:ext cx="1474028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Видра річкова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0124" y="5580582"/>
            <a:ext cx="2247965" cy="5434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Жук олень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23" y="3977412"/>
            <a:ext cx="2870491" cy="22768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847115" y="3865416"/>
            <a:ext cx="1474028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Гадюка степова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9983" y="1664853"/>
            <a:ext cx="1379426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Заєць білий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257" y="3765844"/>
            <a:ext cx="195243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Кінь дикий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5717" y="1675430"/>
            <a:ext cx="104897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Рись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5366" y="5037161"/>
            <a:ext cx="1764686" cy="54342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Афаліна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3228" r="10099" b="11521"/>
          <a:stretch/>
        </p:blipFill>
        <p:spPr>
          <a:xfrm>
            <a:off x="4030774" y="2761546"/>
            <a:ext cx="2953870" cy="21661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-1212"/>
          <a:stretch/>
        </p:blipFill>
        <p:spPr>
          <a:xfrm>
            <a:off x="1192280" y="1528757"/>
            <a:ext cx="2226866" cy="21339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67" y="1606750"/>
            <a:ext cx="2870491" cy="23095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0" y="4321685"/>
            <a:ext cx="3188864" cy="19983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68" y="4027454"/>
            <a:ext cx="2776976" cy="22183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34716" y="5291679"/>
            <a:ext cx="1618031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Ведмідь бурий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0248" y="446314"/>
            <a:ext cx="10641523" cy="881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Перевір себе, чи знаєш ти </a:t>
            </a:r>
            <a:r>
              <a:rPr lang="uk-UA" sz="3200" b="1" dirty="0" err="1" smtClean="0">
                <a:solidFill>
                  <a:schemeClr val="bg1"/>
                </a:solidFill>
              </a:rPr>
              <a:t>твари</a:t>
            </a:r>
            <a:r>
              <a:rPr lang="uk-UA" sz="3200" b="1" dirty="0" smtClean="0">
                <a:solidFill>
                  <a:schemeClr val="bg1"/>
                </a:solidFill>
              </a:rPr>
              <a:t> з Червоної книги України.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5" y="495119"/>
            <a:ext cx="10142691" cy="802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5186" y="1377494"/>
            <a:ext cx="7728857" cy="6690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До Червоної книги України занесено: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80" y="2247145"/>
            <a:ext cx="4614868" cy="25545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комах – 226 видів;</a:t>
            </a:r>
          </a:p>
          <a:p>
            <a:r>
              <a:rPr lang="uk-UA" sz="4000" b="1" dirty="0">
                <a:solidFill>
                  <a:srgbClr val="00B050"/>
                </a:solidFill>
              </a:rPr>
              <a:t>риб – 69 видів;</a:t>
            </a:r>
          </a:p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звірів – 68 видів;</a:t>
            </a:r>
          </a:p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плазунів – 11 видів.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18040" r="14020" b="7255"/>
          <a:stretch/>
        </p:blipFill>
        <p:spPr>
          <a:xfrm>
            <a:off x="8398560" y="3880718"/>
            <a:ext cx="2606593" cy="20476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0" y="4158915"/>
            <a:ext cx="2614657" cy="19185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14736" b="16187"/>
          <a:stretch/>
        </p:blipFill>
        <p:spPr>
          <a:xfrm>
            <a:off x="8398560" y="2270909"/>
            <a:ext cx="2606593" cy="14785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5687" r="11275"/>
          <a:stretch/>
        </p:blipFill>
        <p:spPr>
          <a:xfrm>
            <a:off x="1638110" y="2270909"/>
            <a:ext cx="1854327" cy="17627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3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853" y="494529"/>
            <a:ext cx="9833175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Запам’ятай </a:t>
            </a:r>
            <a:r>
              <a:rPr lang="uk-UA" sz="3600" b="1" dirty="0" smtClean="0">
                <a:solidFill>
                  <a:schemeClr val="bg1"/>
                </a:solidFill>
              </a:rPr>
              <a:t>важливі правила прогулянок у лісі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65570" y="4826617"/>
            <a:ext cx="5051351" cy="1374741"/>
          </a:xfrm>
          <a:prstGeom prst="round2Diag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Не</a:t>
            </a:r>
            <a:r>
              <a:rPr lang="ru-RU" sz="2800" b="1" dirty="0"/>
              <a:t> </a:t>
            </a:r>
            <a:r>
              <a:rPr lang="ru-RU" sz="2800" b="1" dirty="0" err="1"/>
              <a:t>підходь</a:t>
            </a:r>
            <a:r>
              <a:rPr lang="ru-RU" sz="2800" b="1" dirty="0"/>
              <a:t> </a:t>
            </a:r>
            <a:r>
              <a:rPr lang="ru-RU" sz="2800" dirty="0"/>
              <a:t>близько до </a:t>
            </a:r>
            <a:r>
              <a:rPr lang="ru-RU" sz="2800" dirty="0" err="1"/>
              <a:t>лісових</a:t>
            </a:r>
            <a:r>
              <a:rPr lang="ru-RU" sz="2800" dirty="0"/>
              <a:t> </a:t>
            </a:r>
            <a:r>
              <a:rPr lang="ru-RU" sz="2800" dirty="0" err="1"/>
              <a:t>звірів</a:t>
            </a:r>
            <a:r>
              <a:rPr lang="ru-RU" sz="2800" dirty="0"/>
              <a:t> або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 smtClean="0"/>
              <a:t>дитинчат</a:t>
            </a:r>
            <a:r>
              <a:rPr lang="ru-RU" sz="2800" dirty="0" smtClean="0"/>
              <a:t>. </a:t>
            </a:r>
            <a:r>
              <a:rPr lang="uk-UA" sz="2800" dirty="0"/>
              <a:t>Це може бути небезпечно</a:t>
            </a:r>
            <a:endParaRPr lang="ru-RU" sz="28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8139" y="1312138"/>
            <a:ext cx="5163204" cy="96113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НЕ </a:t>
            </a:r>
            <a:r>
              <a:rPr lang="uk-UA" sz="2800" b="1" dirty="0"/>
              <a:t>підходь </a:t>
            </a:r>
            <a:r>
              <a:rPr lang="uk-UA" sz="2800" dirty="0"/>
              <a:t>близько до гнізд</a:t>
            </a:r>
            <a:r>
              <a:rPr lang="uk-UA" sz="2800" dirty="0" smtClean="0"/>
              <a:t>, щоб не стривожити птахів</a:t>
            </a:r>
            <a:r>
              <a:rPr lang="uk-UA" sz="2800" b="1" dirty="0"/>
              <a:t>.</a:t>
            </a:r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Виховна година «Дітям про правила поведінки у природі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64" y="1229737"/>
            <a:ext cx="3319306" cy="34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46133" y="2231573"/>
            <a:ext cx="4924037" cy="1326712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800" b="1" dirty="0">
                <a:solidFill>
                  <a:srgbClr val="FFFF00"/>
                </a:solidFill>
              </a:rPr>
              <a:t>Не</a:t>
            </a:r>
            <a:r>
              <a:rPr lang="ru-RU" sz="2800" b="1" dirty="0"/>
              <a:t> </a:t>
            </a:r>
            <a:r>
              <a:rPr lang="uk-UA" sz="2800" dirty="0"/>
              <a:t>забирай додому пташенят, які випали з гнізда, батьки годують й оберігають їх.</a:t>
            </a:r>
            <a:endParaRPr lang="ru-RU" sz="28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58138" y="3508540"/>
            <a:ext cx="5162343" cy="139895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НЕ </a:t>
            </a:r>
            <a:r>
              <a:rPr lang="uk-UA" sz="2800" b="1" dirty="0" smtClean="0"/>
              <a:t>торкайся гнізда, </a:t>
            </a:r>
            <a:r>
              <a:rPr lang="uk-UA" sz="2800" dirty="0" smtClean="0"/>
              <a:t>бо птахи-батьки</a:t>
            </a:r>
            <a:r>
              <a:rPr lang="uk-UA" sz="2800" dirty="0"/>
              <a:t> можуть </a:t>
            </a:r>
            <a:r>
              <a:rPr lang="uk-UA" sz="2800" dirty="0" smtClean="0"/>
              <a:t>покинути </a:t>
            </a:r>
            <a:r>
              <a:rPr lang="uk-UA" sz="2800" dirty="0"/>
              <a:t>його, відчувши </a:t>
            </a:r>
            <a:r>
              <a:rPr lang="uk-UA" sz="2800" dirty="0" smtClean="0"/>
              <a:t>небезпеку.</a:t>
            </a:r>
            <a:endParaRPr lang="ru-RU" sz="28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531192" y="4809521"/>
            <a:ext cx="4553542" cy="1391837"/>
          </a:xfrm>
          <a:prstGeom prst="round2Diag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2800" b="1" dirty="0">
                <a:solidFill>
                  <a:srgbClr val="FFFF00"/>
                </a:solidFill>
              </a:rPr>
              <a:t>НЕ</a:t>
            </a:r>
            <a:r>
              <a:rPr lang="uk-UA" sz="2800" b="1" dirty="0"/>
              <a:t> </a:t>
            </a:r>
            <a:r>
              <a:rPr lang="uk-UA" sz="2800" dirty="0" smtClean="0"/>
              <a:t>бери із собою в </a:t>
            </a:r>
            <a:r>
              <a:rPr lang="uk-UA" sz="2800" dirty="0"/>
              <a:t>ліс навесні та на початку літа свого собаку</a:t>
            </a:r>
            <a:r>
              <a:rPr lang="uk-UA" sz="28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9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494528"/>
            <a:ext cx="10080171" cy="664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7848" y="1316302"/>
            <a:ext cx="5504694" cy="4952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400" b="1" dirty="0"/>
              <a:t>Давай </a:t>
            </a:r>
            <a:r>
              <a:rPr lang="ru-RU" sz="2400" b="1" dirty="0" err="1"/>
              <a:t>будемо</a:t>
            </a:r>
            <a:r>
              <a:rPr lang="ru-RU" sz="2400" b="1" dirty="0"/>
              <a:t> природу </a:t>
            </a:r>
            <a:r>
              <a:rPr lang="ru-RU" sz="2400" b="1" dirty="0" err="1"/>
              <a:t>берегти</a:t>
            </a:r>
            <a:r>
              <a:rPr lang="ru-RU" sz="2400" b="1" dirty="0"/>
              <a:t>! </a:t>
            </a:r>
          </a:p>
          <a:p>
            <a:pPr fontAlgn="base"/>
            <a:r>
              <a:rPr lang="ru-RU" sz="2400" b="1" dirty="0"/>
              <a:t>Я </a:t>
            </a:r>
            <a:r>
              <a:rPr lang="ru-RU" sz="2400" b="1" dirty="0" err="1"/>
              <a:t>метелика</a:t>
            </a:r>
            <a:r>
              <a:rPr lang="ru-RU" sz="2400" b="1" dirty="0"/>
              <a:t> не </a:t>
            </a:r>
            <a:r>
              <a:rPr lang="ru-RU" sz="2400" b="1" dirty="0" err="1"/>
              <a:t>скривджу</a:t>
            </a:r>
            <a:r>
              <a:rPr lang="ru-RU" sz="2400" b="1" dirty="0"/>
              <a:t>, хай </a:t>
            </a:r>
            <a:r>
              <a:rPr lang="ru-RU" sz="2400" b="1" dirty="0" err="1"/>
              <a:t>летить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/>
              <a:t>І </a:t>
            </a:r>
            <a:r>
              <a:rPr lang="ru-RU" sz="2400" b="1" dirty="0" err="1"/>
              <a:t>ялинку</a:t>
            </a:r>
            <a:r>
              <a:rPr lang="ru-RU" sz="2400" b="1" dirty="0"/>
              <a:t> не </a:t>
            </a:r>
            <a:r>
              <a:rPr lang="ru-RU" sz="2400" b="1" dirty="0" err="1"/>
              <a:t>зрубаю</a:t>
            </a:r>
            <a:r>
              <a:rPr lang="ru-RU" sz="2400" b="1" dirty="0"/>
              <a:t>, хай </a:t>
            </a:r>
            <a:r>
              <a:rPr lang="ru-RU" sz="2400" b="1" dirty="0" err="1"/>
              <a:t>стоїть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/>
              <a:t>Не затопчу </a:t>
            </a:r>
            <a:r>
              <a:rPr lang="ru-RU" sz="2400" b="1" dirty="0" err="1"/>
              <a:t>мурашинку</a:t>
            </a:r>
            <a:r>
              <a:rPr lang="ru-RU" sz="2400" b="1" dirty="0"/>
              <a:t>, хай </a:t>
            </a:r>
            <a:r>
              <a:rPr lang="ru-RU" sz="2400" b="1" dirty="0" err="1"/>
              <a:t>повзе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/>
              <a:t>Не </a:t>
            </a:r>
            <a:r>
              <a:rPr lang="ru-RU" sz="2400" b="1" dirty="0" err="1"/>
              <a:t>зламаю</a:t>
            </a:r>
            <a:r>
              <a:rPr lang="ru-RU" sz="2400" b="1" dirty="0"/>
              <a:t> з дуба </a:t>
            </a:r>
            <a:r>
              <a:rPr lang="ru-RU" sz="2400" b="1" dirty="0" err="1"/>
              <a:t>гілку</a:t>
            </a:r>
            <a:r>
              <a:rPr lang="ru-RU" sz="2400" b="1" dirty="0"/>
              <a:t>, хай росте.</a:t>
            </a:r>
          </a:p>
          <a:p>
            <a:pPr fontAlgn="base"/>
            <a:r>
              <a:rPr lang="ru-RU" sz="2400" b="1" dirty="0"/>
              <a:t> Не впущу </a:t>
            </a:r>
            <a:r>
              <a:rPr lang="ru-RU" sz="2400" b="1" dirty="0" err="1"/>
              <a:t>сміття</a:t>
            </a:r>
            <a:r>
              <a:rPr lang="ru-RU" sz="2400" b="1" dirty="0"/>
              <a:t> у </a:t>
            </a:r>
            <a:r>
              <a:rPr lang="ru-RU" sz="2400" b="1" dirty="0" err="1"/>
              <a:t>річку</a:t>
            </a:r>
            <a:r>
              <a:rPr lang="ru-RU" sz="2400" b="1" dirty="0"/>
              <a:t>, хай бурлить.</a:t>
            </a:r>
          </a:p>
          <a:p>
            <a:pPr fontAlgn="base"/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гнізда</a:t>
            </a:r>
            <a:r>
              <a:rPr lang="ru-RU" sz="2400" b="1" dirty="0"/>
              <a:t> яйце не скину, хай </a:t>
            </a:r>
            <a:r>
              <a:rPr lang="ru-RU" sz="2400" b="1" dirty="0" err="1"/>
              <a:t>лежить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/>
              <a:t>В </a:t>
            </a:r>
            <a:r>
              <a:rPr lang="ru-RU" sz="2400" b="1" dirty="0" err="1"/>
              <a:t>джерело</a:t>
            </a:r>
            <a:r>
              <a:rPr lang="ru-RU" sz="2400" b="1" dirty="0"/>
              <a:t> не пущу </a:t>
            </a:r>
            <a:r>
              <a:rPr lang="ru-RU" sz="2400" b="1" dirty="0" err="1"/>
              <a:t>камінь</a:t>
            </a:r>
            <a:r>
              <a:rPr lang="ru-RU" sz="2400" b="1" dirty="0"/>
              <a:t>, нехай </a:t>
            </a:r>
            <a:r>
              <a:rPr lang="ru-RU" sz="2400" b="1" dirty="0" err="1"/>
              <a:t>б’є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/>
              <a:t>В </a:t>
            </a:r>
            <a:r>
              <a:rPr lang="ru-RU" sz="2400" b="1" dirty="0" err="1"/>
              <a:t>полі</a:t>
            </a:r>
            <a:r>
              <a:rPr lang="ru-RU" sz="2400" b="1" dirty="0"/>
              <a:t> жито не </a:t>
            </a:r>
            <a:r>
              <a:rPr lang="ru-RU" sz="2400" b="1" dirty="0" err="1"/>
              <a:t>столочу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святе</a:t>
            </a:r>
            <a:r>
              <a:rPr lang="ru-RU" sz="2400" b="1" dirty="0"/>
              <a:t>. </a:t>
            </a:r>
          </a:p>
          <a:p>
            <a:pPr fontAlgn="base"/>
            <a:r>
              <a:rPr lang="ru-RU" sz="2400" b="1" dirty="0" err="1"/>
              <a:t>Верби</a:t>
            </a:r>
            <a:r>
              <a:rPr lang="ru-RU" sz="2400" b="1" dirty="0"/>
              <a:t> </a:t>
            </a:r>
            <a:r>
              <a:rPr lang="ru-RU" sz="2400" b="1" dirty="0" err="1"/>
              <a:t>посаджу</a:t>
            </a:r>
            <a:r>
              <a:rPr lang="ru-RU" sz="2400" b="1" dirty="0"/>
              <a:t> в </a:t>
            </a:r>
            <a:r>
              <a:rPr lang="ru-RU" sz="2400" b="1" dirty="0" err="1"/>
              <a:t>долині</a:t>
            </a:r>
            <a:r>
              <a:rPr lang="ru-RU" sz="2400" b="1" dirty="0"/>
              <a:t>, хай </a:t>
            </a:r>
            <a:r>
              <a:rPr lang="ru-RU" sz="2400" b="1" dirty="0" err="1"/>
              <a:t>шумлять</a:t>
            </a:r>
            <a:r>
              <a:rPr lang="ru-RU" sz="2400" b="1" dirty="0"/>
              <a:t>. Зерен птахам кину </a:t>
            </a:r>
            <a:r>
              <a:rPr lang="ru-RU" sz="2400" b="1" dirty="0" err="1"/>
              <a:t>взимку</a:t>
            </a:r>
            <a:r>
              <a:rPr lang="ru-RU" sz="2400" b="1" dirty="0"/>
              <a:t>, хай </a:t>
            </a:r>
            <a:r>
              <a:rPr lang="ru-RU" sz="2400" b="1" dirty="0" err="1"/>
              <a:t>їдять</a:t>
            </a:r>
            <a:r>
              <a:rPr lang="ru-RU" sz="2400" b="1" dirty="0"/>
              <a:t>. Покормлю </a:t>
            </a:r>
            <a:r>
              <a:rPr lang="ru-RU" sz="2400" b="1" dirty="0" err="1"/>
              <a:t>приблуду-кішку</a:t>
            </a:r>
            <a:r>
              <a:rPr lang="ru-RU" sz="2400" b="1" dirty="0"/>
              <a:t>. А як </a:t>
            </a:r>
            <a:r>
              <a:rPr lang="ru-RU" sz="2400" b="1" dirty="0" err="1"/>
              <a:t>ти</a:t>
            </a:r>
            <a:r>
              <a:rPr lang="ru-RU" sz="2400" b="1" dirty="0"/>
              <a:t>?</a:t>
            </a:r>
          </a:p>
          <a:p>
            <a:pPr fontAlgn="base"/>
            <a:r>
              <a:rPr lang="ru-RU" sz="2400" b="1" dirty="0"/>
              <a:t> Давай </a:t>
            </a:r>
            <a:r>
              <a:rPr lang="ru-RU" sz="2400" b="1" dirty="0" err="1"/>
              <a:t>будемо</a:t>
            </a:r>
            <a:r>
              <a:rPr lang="ru-RU" sz="2400" b="1" dirty="0"/>
              <a:t> природу </a:t>
            </a:r>
            <a:r>
              <a:rPr lang="ru-RU" sz="2400" b="1" dirty="0" err="1"/>
              <a:t>берегти</a:t>
            </a:r>
            <a:r>
              <a:rPr lang="ru-RU" sz="2400" b="1" dirty="0"/>
              <a:t>!</a:t>
            </a:r>
          </a:p>
        </p:txBody>
      </p:sp>
      <p:pic>
        <p:nvPicPr>
          <p:cNvPr id="14338" name="Picture 2" descr="Ð ÐµÐ·ÑÐ»ÑÑÐ°Ñ Ð¿Ð¾ÑÑÐºÑ Ð·Ð¾Ð±ÑÐ°Ð¶ÐµÐ½Ñ Ð·Ð° Ð·Ð°Ð¿Ð¸ÑÐ¾Ð¼ &quot;ÐºÐ»Ð¸Ð¿Ð°ÑÑ Ð´ÐµÑÐ¸ ÑÐ°Ð¶Ð°ÑÑ Ð´ÐµÑÐµÐ²Ð¾ Ð¿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0" y="2612909"/>
            <a:ext cx="4520520" cy="3189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2483" y="1436382"/>
            <a:ext cx="3850747" cy="8409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Знайди, до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чого закликає автор?</a:t>
            </a:r>
          </a:p>
        </p:txBody>
      </p:sp>
    </p:spTree>
    <p:extLst>
      <p:ext uri="{BB962C8B-B14F-4D97-AF65-F5344CB8AC3E}">
        <p14:creationId xmlns:p14="http://schemas.microsoft.com/office/powerpoint/2010/main" val="41290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ÐºÐ»Ð¸Ð¿Ð°ÑÑ Ð´ÐµÑÐ¸ ÑÐ°Ð¶Ð°ÑÑ Ð´ÐµÑÐµÐ²Ð¾ Ð¿Ð½Ð³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197"/>
          <a:stretch/>
        </p:blipFill>
        <p:spPr bwMode="auto">
          <a:xfrm>
            <a:off x="810478" y="1297126"/>
            <a:ext cx="4402869" cy="30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766" y="483644"/>
            <a:ext cx="10184748" cy="6719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5167" y="1297128"/>
            <a:ext cx="5977167" cy="2001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природі всі рослини та тварини потрібні. Щоб зберегти світ у якому ми живемо, необхідно піклуватися і оберігати кожного його </a:t>
            </a:r>
            <a:r>
              <a:rPr lang="uk-UA" sz="2800" b="1" dirty="0" smtClean="0"/>
              <a:t>мешканця.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5168" y="3340911"/>
            <a:ext cx="5977166" cy="1029441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Стався </a:t>
            </a:r>
            <a:r>
              <a:rPr lang="uk-UA" sz="2800" b="1" dirty="0"/>
              <a:t>до рослин і тварин з любов’ю, </a:t>
            </a:r>
            <a:r>
              <a:rPr lang="uk-UA" sz="2800" b="1" dirty="0" smtClean="0"/>
              <a:t>добро­тою </a:t>
            </a:r>
            <a:r>
              <a:rPr lang="uk-UA" sz="2800" b="1" dirty="0"/>
              <a:t>та співчуттям!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478" y="4507122"/>
            <a:ext cx="5089580" cy="127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Пригадай, яких </a:t>
            </a:r>
            <a:r>
              <a:rPr lang="uk-UA" sz="2400" b="1" dirty="0"/>
              <a:t>тварин (комах, риб, </a:t>
            </a:r>
            <a:r>
              <a:rPr lang="uk-UA" sz="2400" b="1" dirty="0" smtClean="0"/>
              <a:t>птахів, </a:t>
            </a:r>
            <a:r>
              <a:rPr lang="uk-UA" sz="2400" b="1" dirty="0"/>
              <a:t>звірів) із </a:t>
            </a:r>
            <a:r>
              <a:rPr lang="uk-UA" sz="2400" b="1" dirty="0" smtClean="0"/>
              <a:t>Червоної </a:t>
            </a:r>
            <a:r>
              <a:rPr lang="uk-UA" sz="2400" b="1" dirty="0"/>
              <a:t>книги України ти знаєш?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89221" y="4507122"/>
            <a:ext cx="5323114" cy="127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 в тебе </a:t>
            </a:r>
            <a:r>
              <a:rPr lang="ru-RU" sz="2400" b="1" dirty="0" err="1"/>
              <a:t>викликає</a:t>
            </a:r>
            <a:r>
              <a:rPr lang="ru-RU" sz="2400" b="1" dirty="0"/>
              <a:t> </a:t>
            </a:r>
            <a:r>
              <a:rPr lang="ru-RU" sz="2400" b="1" dirty="0" err="1"/>
              <a:t>споглядання</a:t>
            </a:r>
            <a:r>
              <a:rPr lang="ru-RU" sz="2400" b="1" dirty="0"/>
              <a:t> </a:t>
            </a:r>
            <a:r>
              <a:rPr lang="ru-RU" sz="2400" b="1" dirty="0" err="1"/>
              <a:t>красивих</a:t>
            </a:r>
            <a:r>
              <a:rPr lang="ru-RU" sz="2400" b="1" dirty="0"/>
              <a:t> </a:t>
            </a:r>
            <a:r>
              <a:rPr lang="ru-RU" sz="2400" b="1" dirty="0" err="1"/>
              <a:t>квітів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рідкісних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0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6" y="5926238"/>
            <a:ext cx="93803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27507" y="1278728"/>
            <a:ext cx="3449099" cy="1132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Обведи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тих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звірів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які занесені до Червоної книги України.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7057" y="465137"/>
            <a:ext cx="1014631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4 ЯДС\1 Грущинська\5 Людина і природа навесні\№092 Чому тваринам загрожує небезпека зникн\2025-04-26_2042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21104" r="3321" b="1979"/>
          <a:stretch/>
        </p:blipFill>
        <p:spPr bwMode="auto">
          <a:xfrm>
            <a:off x="4808822" y="1278728"/>
            <a:ext cx="6554790" cy="26401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4 ЯДС\1 Грущинська\5 Людина і природа навесні\№092 Чому тваринам загрожує небезпека зникн\2025-04-26_2042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38658" r="11956" b="4023"/>
          <a:stretch/>
        </p:blipFill>
        <p:spPr bwMode="auto">
          <a:xfrm>
            <a:off x="4754896" y="4050975"/>
            <a:ext cx="6797829" cy="18752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19006" y="4050975"/>
            <a:ext cx="3657600" cy="22860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Обведи 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підкресли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які з тварин у кожній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парі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більш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поширеними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Чому вони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охороняються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законом? Поясни.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007870" y="4760006"/>
            <a:ext cx="454025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08822" y="1175648"/>
            <a:ext cx="2000384" cy="1578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48314" y="4125680"/>
            <a:ext cx="454025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86025" y="1143004"/>
            <a:ext cx="2000384" cy="1578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688504" y="2472542"/>
            <a:ext cx="2000384" cy="1578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07871" y="5414604"/>
            <a:ext cx="454025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500647"/>
            <a:ext cx="2033893" cy="13559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6" y="2501481"/>
            <a:ext cx="1874267" cy="13550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1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5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над цим варто замислитися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68828" y="1551098"/>
            <a:ext cx="4865913" cy="3371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Пролунав дзвінок веселий.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Всі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готові?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91" y="1551098"/>
            <a:ext cx="5046951" cy="3513940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1489365" y="1295709"/>
            <a:ext cx="9143731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явищем природи, яке виражає твої емоції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1861843"/>
            <a:ext cx="2944246" cy="171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533" y="4060208"/>
            <a:ext cx="2943649" cy="1918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6" y="4172405"/>
            <a:ext cx="2258899" cy="16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0" y="1883867"/>
            <a:ext cx="3002209" cy="183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600232" y="4220262"/>
            <a:ext cx="2680343" cy="168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6156" y="3500707"/>
            <a:ext cx="1418409" cy="51077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582" y="5892781"/>
            <a:ext cx="2112235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Веселка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2224" y="3690537"/>
            <a:ext cx="2653747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Перші листочки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2092" y="5853435"/>
            <a:ext cx="19346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Листопад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6155" y="5853435"/>
            <a:ext cx="141840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6917" y="5866579"/>
            <a:ext cx="1769112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Спека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8614" y="4146203"/>
            <a:ext cx="2417399" cy="17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707200" y="3662739"/>
            <a:ext cx="24728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Хвильки на морі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721" y="538662"/>
            <a:ext cx="10215021" cy="669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налаштуйся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806487"/>
            <a:ext cx="3026228" cy="195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979" y="603960"/>
            <a:ext cx="9899935" cy="1083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Щоби </a:t>
            </a:r>
            <a:r>
              <a:rPr lang="uk-UA" sz="32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061979" y="1850572"/>
            <a:ext cx="9899935" cy="4302720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2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605" y="1345765"/>
            <a:ext cx="3502395" cy="12232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</a:t>
            </a:r>
            <a:r>
              <a:rPr lang="uk-UA" sz="2400" b="1" dirty="0" smtClean="0">
                <a:solidFill>
                  <a:schemeClr val="bg1"/>
                </a:solidFill>
              </a:rPr>
              <a:t>ке </a:t>
            </a:r>
            <a:r>
              <a:rPr lang="uk-UA" sz="2400" b="1" dirty="0">
                <a:solidFill>
                  <a:schemeClr val="bg1"/>
                </a:solidFill>
              </a:rPr>
              <a:t>значення тварини мають у природі та в житті людини?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6171" y="1356094"/>
            <a:ext cx="3458846" cy="13217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/>
              <a:t>Які </a:t>
            </a:r>
            <a:r>
              <a:rPr lang="uk-UA" sz="2400" b="1" dirty="0"/>
              <a:t>тварини занесено до Червоної книги України?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30964" y="4428391"/>
            <a:ext cx="7629265" cy="11538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поглибимо знання про тварин, занесених до  «Червоної книги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». Поміркуємо, чому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тваринам загрожує небезпека зникнення?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Тварини\Курка Ря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2" y="2677885"/>
            <a:ext cx="1719942" cy="17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до тестів\Тварини\коні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02" y="2694213"/>
            <a:ext cx="2699658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Вівці Новозеландський коррідель — КУРКУ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88" y="2732312"/>
            <a:ext cx="2198916" cy="16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94528"/>
            <a:ext cx="10363200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Значення тварин у </a:t>
            </a:r>
            <a:r>
              <a:rPr lang="uk-UA" sz="3600" b="1" dirty="0">
                <a:solidFill>
                  <a:schemeClr val="bg1"/>
                </a:solidFill>
              </a:rPr>
              <a:t>природі та в житті </a:t>
            </a:r>
            <a:r>
              <a:rPr lang="uk-UA" sz="3600" b="1" dirty="0" smtClean="0">
                <a:solidFill>
                  <a:schemeClr val="bg1"/>
                </a:solidFill>
              </a:rPr>
              <a:t>людини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47868" y="3028238"/>
            <a:ext cx="3630948" cy="127945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800" b="1" dirty="0"/>
              <a:t>Тварини – це цінні і необхідні продукти харчування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57943" y="1411789"/>
            <a:ext cx="3609178" cy="88174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Помічники </a:t>
            </a:r>
            <a:r>
              <a:rPr lang="uk-UA" sz="2800" b="1" dirty="0"/>
              <a:t>людини у важкій роботі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76254" y="4430715"/>
            <a:ext cx="4626429" cy="1899169"/>
          </a:xfrm>
          <a:prstGeom prst="round2Diag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Ліки</a:t>
            </a:r>
            <a:r>
              <a:rPr lang="uk-UA" sz="2800" b="1" dirty="0"/>
              <a:t>, якими лікують різні хвороби людини (зміїна, бджолина отрута, мед, борсучий жир</a:t>
            </a:r>
            <a:r>
              <a:rPr lang="uk-UA" sz="2800" b="1" dirty="0" smtClean="0"/>
              <a:t>).</a:t>
            </a:r>
            <a:endParaRPr lang="uk-UA" sz="28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676697" y="1636485"/>
            <a:ext cx="1543503" cy="979714"/>
          </a:xfrm>
          <a:prstGeom prst="round2Diag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Вірні </a:t>
            </a:r>
            <a:r>
              <a:rPr lang="uk-UA" sz="2800" b="1" dirty="0"/>
              <a:t>друзі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3399" y="4409175"/>
            <a:ext cx="4664703" cy="177514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Чудовий </a:t>
            </a:r>
            <a:r>
              <a:rPr lang="uk-UA" sz="2800" b="1" dirty="0"/>
              <a:t>настрій, коли бачимо руду білочку, яка стрибає з гілки на гілку, чи чарівний спів солов’я.</a:t>
            </a:r>
          </a:p>
        </p:txBody>
      </p:sp>
      <p:pic>
        <p:nvPicPr>
          <p:cNvPr id="1026" name="Picture 2" descr="Вимоги ЄС щодо забезпечення простежуваності для харчових продуктів  тваринного походження | Головне управління Держпродспоживслужби в  Дніпропетровській обла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14" y="1251857"/>
            <a:ext cx="2623457" cy="1748971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Верблю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8678"/>
            <a:ext cx="2732314" cy="1711112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Тварини\Собака вели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99" y="1411789"/>
            <a:ext cx="2105478" cy="1889162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28" y="3150051"/>
            <a:ext cx="1842298" cy="1280665"/>
          </a:xfrm>
          <a:prstGeom prst="round2DiagRect">
            <a:avLst>
              <a:gd name="adj1" fmla="val 16667"/>
              <a:gd name="adj2" fmla="val 18791"/>
            </a:avLst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Тварини\Соловей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r="6391"/>
          <a:stretch/>
        </p:blipFill>
        <p:spPr bwMode="auto">
          <a:xfrm>
            <a:off x="5034817" y="4430716"/>
            <a:ext cx="1678151" cy="161085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603386"/>
            <a:ext cx="10417628" cy="715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66157" y="1416718"/>
            <a:ext cx="9622972" cy="206671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Тварини</a:t>
            </a:r>
            <a:r>
              <a:rPr lang="ru-RU" sz="2800" b="1" dirty="0"/>
              <a:t> </a:t>
            </a:r>
            <a:r>
              <a:rPr lang="ru-RU" sz="2800" b="1" dirty="0" err="1"/>
              <a:t>приносять</a:t>
            </a:r>
            <a:r>
              <a:rPr lang="ru-RU" sz="2800" b="1" dirty="0"/>
              <a:t> велику </a:t>
            </a:r>
            <a:r>
              <a:rPr lang="ru-RU" sz="2800" b="1" dirty="0" err="1"/>
              <a:t>користь</a:t>
            </a:r>
            <a:r>
              <a:rPr lang="ru-RU" sz="2800" b="1" dirty="0"/>
              <a:t> природі й людям. Рослини й </a:t>
            </a:r>
            <a:r>
              <a:rPr lang="ru-RU" sz="2800" b="1" dirty="0" err="1"/>
              <a:t>тварини</a:t>
            </a:r>
            <a:r>
              <a:rPr lang="ru-RU" sz="2800" b="1" dirty="0"/>
              <a:t> не можуть </a:t>
            </a:r>
            <a:r>
              <a:rPr lang="ru-RU" sz="2800" b="1" dirty="0" err="1"/>
              <a:t>існувати</a:t>
            </a:r>
            <a:r>
              <a:rPr lang="ru-RU" sz="2800" b="1" dirty="0"/>
              <a:t> </a:t>
            </a:r>
            <a:r>
              <a:rPr lang="ru-RU" sz="2800" b="1" dirty="0" err="1"/>
              <a:t>одне</a:t>
            </a:r>
            <a:r>
              <a:rPr lang="ru-RU" sz="2800" b="1" dirty="0"/>
              <a:t> без одного, вони </a:t>
            </a:r>
            <a:r>
              <a:rPr lang="ru-RU" sz="2800" b="1" dirty="0" err="1"/>
              <a:t>тісно</a:t>
            </a:r>
            <a:r>
              <a:rPr lang="ru-RU" sz="2800" b="1" dirty="0"/>
              <a:t> </a:t>
            </a:r>
            <a:r>
              <a:rPr lang="ru-RU" sz="2800" b="1" dirty="0" err="1"/>
              <a:t>взаємопов’язані</a:t>
            </a:r>
            <a:r>
              <a:rPr lang="ru-RU" sz="2800" b="1" dirty="0"/>
              <a:t>. Про рослини й тварин потрібно </a:t>
            </a:r>
            <a:r>
              <a:rPr lang="ru-RU" sz="2800" b="1" dirty="0" err="1"/>
              <a:t>однаково</a:t>
            </a:r>
            <a:r>
              <a:rPr lang="ru-RU" sz="2800" b="1" dirty="0"/>
              <a:t> </a:t>
            </a:r>
            <a:r>
              <a:rPr lang="ru-RU" sz="2800" b="1" dirty="0" err="1"/>
              <a:t>піклуватися</a:t>
            </a:r>
            <a:r>
              <a:rPr lang="ru-RU" sz="2800" b="1" dirty="0"/>
              <a:t> й </a:t>
            </a:r>
            <a:r>
              <a:rPr lang="ru-RU" sz="2800" b="1" dirty="0" err="1"/>
              <a:t>охороняти</a:t>
            </a:r>
            <a:r>
              <a:rPr lang="ru-RU" sz="2800" b="1" dirty="0"/>
              <a:t> від </a:t>
            </a:r>
            <a:r>
              <a:rPr lang="ru-RU" sz="2800" b="1" dirty="0" err="1"/>
              <a:t>зникнення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2 клас\4 ЯДС\1 Грущинська\5 Людина і природа навесні\№092 Чому тваринам загрожує небезпека зникн\2025-04-26_23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1" y="3628998"/>
            <a:ext cx="5649686" cy="254235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68829" y="3628997"/>
            <a:ext cx="4370615" cy="1196311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чому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тварини, які занесені до Червоної книги потребують охорони?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130358" y="4943438"/>
            <a:ext cx="4047556" cy="951507"/>
          </a:xfrm>
          <a:prstGeom prst="round2Diag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потребують охорони решта тварин?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60214" cy="1138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Роздивись зображення </a:t>
            </a:r>
            <a:r>
              <a:rPr lang="uk-UA" sz="3600" b="1" dirty="0">
                <a:solidFill>
                  <a:schemeClr val="bg1"/>
                </a:solidFill>
              </a:rPr>
              <a:t>тварин, які </a:t>
            </a:r>
            <a:r>
              <a:rPr lang="uk-UA" sz="3600" b="1" dirty="0" smtClean="0">
                <a:solidFill>
                  <a:schemeClr val="bg1"/>
                </a:solidFill>
              </a:rPr>
              <a:t>занесено </a:t>
            </a:r>
            <a:r>
              <a:rPr lang="uk-UA" sz="3600" b="1" dirty="0">
                <a:solidFill>
                  <a:schemeClr val="bg1"/>
                </a:solidFill>
              </a:rPr>
              <a:t>до Червоної книги України.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5744" y="1811700"/>
            <a:ext cx="2870200" cy="16499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таблицею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склади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розповіді про них.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чому вони можуть зникнути.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2 клас\4 ЯДС\1 Грущинська\5 Людина і природа навесні\№092 Чому тваринам загрожує небезпека зникн\2025-04-26_192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20" y="1735500"/>
            <a:ext cx="6386594" cy="46653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60214" cy="1138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Роздивись зображення </a:t>
            </a:r>
            <a:r>
              <a:rPr lang="uk-UA" sz="3600" b="1" dirty="0">
                <a:solidFill>
                  <a:schemeClr val="bg1"/>
                </a:solidFill>
              </a:rPr>
              <a:t>тварин, які </a:t>
            </a:r>
            <a:r>
              <a:rPr lang="uk-UA" sz="3600" b="1" dirty="0" smtClean="0">
                <a:solidFill>
                  <a:schemeClr val="bg1"/>
                </a:solidFill>
              </a:rPr>
              <a:t>занесено </a:t>
            </a:r>
            <a:r>
              <a:rPr lang="uk-UA" sz="3600" b="1" dirty="0">
                <a:solidFill>
                  <a:schemeClr val="bg1"/>
                </a:solidFill>
              </a:rPr>
              <a:t>до Червоної книги України.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5744" y="1811700"/>
            <a:ext cx="2870200" cy="16499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таблицею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склади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розповіді про них.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чому вони можуть зникнути.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2 клас\4 ЯДС\1 Грущинська\5 Людина і природа навесні\№092 Чому тваринам загрожує небезпека зникн\2025-04-26_192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85" y="1713730"/>
            <a:ext cx="6775129" cy="44366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4271" y="462861"/>
            <a:ext cx="10417392" cy="923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фото </a:t>
            </a:r>
            <a:r>
              <a:rPr lang="uk-UA" sz="3200" b="1" dirty="0" smtClean="0">
                <a:solidFill>
                  <a:schemeClr val="bg1"/>
                </a:solidFill>
              </a:rPr>
              <a:t>тварин, </a:t>
            </a:r>
            <a:r>
              <a:rPr lang="uk-UA" sz="3200" b="1" dirty="0">
                <a:solidFill>
                  <a:schemeClr val="bg1"/>
                </a:solidFill>
              </a:rPr>
              <a:t>які занесені до Червоної книги </a:t>
            </a:r>
            <a:r>
              <a:rPr lang="uk-UA" sz="3200" b="1" dirty="0" smtClean="0">
                <a:solidFill>
                  <a:schemeClr val="bg1"/>
                </a:solidFill>
              </a:rPr>
              <a:t>України, </a:t>
            </a:r>
            <a:r>
              <a:rPr lang="uk-UA" sz="3200" b="1" dirty="0">
                <a:solidFill>
                  <a:schemeClr val="bg1"/>
                </a:solidFill>
              </a:rPr>
              <a:t>і місця їх </a:t>
            </a:r>
            <a:r>
              <a:rPr lang="uk-UA" sz="3200" b="1" dirty="0" smtClean="0">
                <a:solidFill>
                  <a:schemeClr val="bg1"/>
                </a:solidFill>
              </a:rPr>
              <a:t>перебування на карті України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283" y="4339968"/>
            <a:ext cx="2057401" cy="10545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Лелека</a:t>
            </a:r>
            <a:r>
              <a:rPr lang="ru-RU" sz="2800" b="1" dirty="0" smtClean="0"/>
              <a:t> чорний</a:t>
            </a:r>
            <a:r>
              <a:rPr lang="ru-RU" sz="2800" b="1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69856" y="4235383"/>
            <a:ext cx="1986121" cy="978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Журавель </a:t>
            </a:r>
            <a:r>
              <a:rPr lang="ru-RU" sz="2800" b="1" dirty="0" err="1"/>
              <a:t>сірий</a:t>
            </a:r>
            <a:r>
              <a:rPr lang="ru-RU" sz="2800" b="1" dirty="0"/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3290" t="33996" r="19866" b="21307"/>
          <a:stretch/>
        </p:blipFill>
        <p:spPr>
          <a:xfrm>
            <a:off x="7453981" y="1490390"/>
            <a:ext cx="3817682" cy="260396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Ð ÐµÐ·ÑÐ»ÑÑÐ°Ñ Ð¿Ð¾ÑÑÐºÑ Ð·Ð¾Ð±ÑÐ°Ð¶ÐµÐ½Ñ Ð·Ð° Ð·Ð°Ð¿Ð¸ÑÐ¾Ð¼ &quot;Ð¶ÑÑÐ°Ð²ÐµÐ»Ñ ÑÑÑÐ¸Ð¹ ÑÐµÑÐ²Ð¾Ð½Ð° ÐºÐ½Ð¸Ð³Ð° ÑÐºÑÐ°ÑÐ½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41" y="3156980"/>
            <a:ext cx="2750594" cy="31356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5098" y="1490390"/>
            <a:ext cx="2619139" cy="12929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Дізнайся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чи є 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твоїй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місцевості такі тварини?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4231" t="24148" r="30195" b="20359"/>
          <a:stretch/>
        </p:blipFill>
        <p:spPr>
          <a:xfrm>
            <a:off x="854271" y="1490390"/>
            <a:ext cx="3860827" cy="26430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Ð ÐµÐ·ÑÐ»ÑÑÐ°Ñ Ð¿Ð¾ÑÑÐºÑ Ð·Ð¾Ð±ÑÐ°Ð¶ÐµÐ½Ñ Ð·Ð° Ð·Ð°Ð¿Ð¸ÑÐ¾Ð¼ &quot;Ð»ÐµÐ»ÐµÐºÐ°  ÑÐ¾ÑÐ½Ð¸Ð¹ ÑÐµÑÐ²Ð¾Ð½Ð° ÐºÐ½Ð¸Ð³Ð° ÑÐºÑÐ°ÑÐ½Ð¸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9122" r="32281"/>
          <a:stretch/>
        </p:blipFill>
        <p:spPr bwMode="auto">
          <a:xfrm>
            <a:off x="2720611" y="3119124"/>
            <a:ext cx="3132302" cy="31356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838</Words>
  <Application>Microsoft Office PowerPoint</Application>
  <PresentationFormat>Произвольный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2025-04-27T08:17:55Z</dcterms:modified>
</cp:coreProperties>
</file>