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727" r:id="rId3"/>
    <p:sldId id="1236" r:id="rId4"/>
    <p:sldId id="1312" r:id="rId5"/>
    <p:sldId id="1226" r:id="rId6"/>
    <p:sldId id="1341" r:id="rId7"/>
    <p:sldId id="1343" r:id="rId8"/>
    <p:sldId id="1344" r:id="rId9"/>
    <p:sldId id="1316" r:id="rId10"/>
    <p:sldId id="1342" r:id="rId11"/>
    <p:sldId id="134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2F3242"/>
    <a:srgbClr val="E83B73"/>
    <a:srgbClr val="FEB7CF"/>
    <a:srgbClr val="3C4272"/>
    <a:srgbClr val="5F8C2F"/>
    <a:srgbClr val="CEDB89"/>
    <a:srgbClr val="AE6230"/>
    <a:srgbClr val="F8D1B4"/>
    <a:srgbClr val="712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2" autoAdjust="0"/>
    <p:restoredTop sz="94269" autoAdjust="0"/>
  </p:normalViewPr>
  <p:slideViewPr>
    <p:cSldViewPr snapToGrid="0">
      <p:cViewPr varScale="1">
        <p:scale>
          <a:sx n="83" d="100"/>
          <a:sy n="83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7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9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1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6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4313" y="4044760"/>
            <a:ext cx="9042664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Іван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Франко </a:t>
            </a:r>
            <a:endParaRPr lang="uk-UA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Надійшла весна прекрасна...»</a:t>
            </a:r>
            <a:endParaRPr lang="uk-UA" sz="10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AutoShape 4" descr="Заячий холодок: и съедобный и декоративный">
            <a:extLst>
              <a:ext uri="{FF2B5EF4-FFF2-40B4-BE49-F238E27FC236}">
                <a16:creationId xmlns:a16="http://schemas.microsoft.com/office/drawing/2014/main" xmlns="" id="{4CB76E02-09B4-4768-B278-44351662F4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7486650" y="1165860"/>
            <a:ext cx="31503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Надійшла весна прекрасна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95</a:t>
            </a:r>
          </a:p>
        </p:txBody>
      </p:sp>
      <p:pic>
        <p:nvPicPr>
          <p:cNvPr id="3074" name="Picture 2" descr="Вірші про весну для дітей і дорослих - красиві твори відомих поетів - Радіо  Незламни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12" y="1165859"/>
            <a:ext cx="3732068" cy="22975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417" y="494528"/>
            <a:ext cx="9957729" cy="728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11">
            <a:extLst>
              <a:ext uri="{FF2B5EF4-FFF2-40B4-BE49-F238E27FC236}">
                <a16:creationId xmlns:a16="http://schemas.microsoft.com/office/drawing/2014/main" xmlns="" id="{7BAD96DF-1E11-4280-8552-C02C9A3772FC}"/>
              </a:ext>
            </a:extLst>
          </p:cNvPr>
          <p:cNvSpPr/>
          <p:nvPr/>
        </p:nvSpPr>
        <p:spPr>
          <a:xfrm>
            <a:off x="1557335" y="4332636"/>
            <a:ext cx="4914901" cy="132924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Вдома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вивчи вірш Івана Франка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«Надійшла весна»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напам’ять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7BAD96DF-1E11-4280-8552-C02C9A3772FC}"/>
              </a:ext>
            </a:extLst>
          </p:cNvPr>
          <p:cNvSpPr/>
          <p:nvPr/>
        </p:nvSpPr>
        <p:spPr>
          <a:xfrm>
            <a:off x="1105852" y="1371600"/>
            <a:ext cx="6503669" cy="140589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3525" indent="-263525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Вірш якого автора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аналізували на уроці? 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яким предметом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пов’язаний зміст вірша?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Чого навчає цей твір?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7BAD96DF-1E11-4280-8552-C02C9A3772FC}"/>
              </a:ext>
            </a:extLst>
          </p:cNvPr>
          <p:cNvSpPr/>
          <p:nvPr/>
        </p:nvSpPr>
        <p:spPr>
          <a:xfrm>
            <a:off x="1054417" y="2931795"/>
            <a:ext cx="5760719" cy="13144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 </a:t>
            </a:r>
            <a:r>
              <a:rPr lang="ru-RU" sz="2400" b="1" dirty="0" smtClean="0">
                <a:solidFill>
                  <a:schemeClr val="bg1"/>
                </a:solidFill>
              </a:rPr>
              <a:t>вірш</a:t>
            </a:r>
            <a:r>
              <a:rPr lang="ru-RU" sz="2400" b="1" dirty="0" smtClean="0">
                <a:solidFill>
                  <a:schemeClr val="bg1"/>
                </a:solidFill>
              </a:rPr>
              <a:t>і описана краса </a:t>
            </a:r>
            <a:r>
              <a:rPr lang="ru-RU" sz="2400" b="1" dirty="0" err="1" smtClean="0">
                <a:solidFill>
                  <a:schemeClr val="bg1"/>
                </a:solidFill>
              </a:rPr>
              <a:t>природи</a:t>
            </a:r>
            <a:r>
              <a:rPr lang="ru-RU" sz="2400" b="1" dirty="0" smtClean="0">
                <a:solidFill>
                  <a:schemeClr val="bg1"/>
                </a:solidFill>
              </a:rPr>
              <a:t> навесні, </a:t>
            </a:r>
            <a:r>
              <a:rPr lang="ru-RU" sz="2400" b="1" dirty="0" err="1" smtClean="0">
                <a:solidFill>
                  <a:schemeClr val="bg1"/>
                </a:solidFill>
              </a:rPr>
              <a:t>передані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основні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ознаки</a:t>
            </a:r>
            <a:r>
              <a:rPr lang="ru-RU" sz="2400" b="1" dirty="0" smtClean="0">
                <a:solidFill>
                  <a:schemeClr val="bg1"/>
                </a:solidFill>
              </a:rPr>
              <a:t> весни в </a:t>
            </a:r>
            <a:r>
              <a:rPr lang="ru-RU" sz="2400" b="1" dirty="0" err="1" smtClean="0">
                <a:solidFill>
                  <a:schemeClr val="bg1"/>
                </a:solidFill>
              </a:rPr>
              <a:t>живій</a:t>
            </a:r>
            <a:r>
              <a:rPr lang="ru-RU" sz="2400" b="1" dirty="0" smtClean="0">
                <a:solidFill>
                  <a:schemeClr val="bg1"/>
                </a:solidFill>
              </a:rPr>
              <a:t> та </a:t>
            </a:r>
            <a:r>
              <a:rPr lang="ru-RU" sz="2400" b="1" dirty="0" err="1" smtClean="0">
                <a:solidFill>
                  <a:schemeClr val="bg1"/>
                </a:solidFill>
              </a:rPr>
              <a:t>неживій</a:t>
            </a:r>
            <a:r>
              <a:rPr lang="ru-RU" sz="2400" b="1" dirty="0" smtClean="0">
                <a:solidFill>
                  <a:schemeClr val="bg1"/>
                </a:solidFill>
              </a:rPr>
              <a:t> природі.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6906576" y="2338012"/>
            <a:ext cx="4313683" cy="337193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5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590" y="686613"/>
            <a:ext cx="956691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Вправа «Ромашка»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474x/75/f3/60/75f360cb63b0064399699f92335725d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333"/>
          <a:stretch/>
        </p:blipFill>
        <p:spPr bwMode="auto">
          <a:xfrm>
            <a:off x="8307656" y="2269247"/>
            <a:ext cx="2183410" cy="202892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pinimg.com/474x/83/b3/bd/83b3bd1cf1eba833481c0b476cf54e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3"/>
          <a:stretch/>
        </p:blipFill>
        <p:spPr bwMode="auto">
          <a:xfrm>
            <a:off x="1672457" y="2184047"/>
            <a:ext cx="2194055" cy="216978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56" y="2238223"/>
            <a:ext cx="2071784" cy="211561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332415" y="4535919"/>
            <a:ext cx="2534097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24386" y="4535919"/>
            <a:ext cx="2881623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всі </a:t>
            </a:r>
            <a:r>
              <a:rPr lang="ru-RU" sz="2800" b="1" dirty="0" err="1" smtClean="0">
                <a:solidFill>
                  <a:schemeClr val="bg1"/>
                </a:solidFill>
              </a:rPr>
              <a:t>завдання</a:t>
            </a:r>
            <a:r>
              <a:rPr lang="ru-RU" sz="2800" b="1" dirty="0" smtClean="0">
                <a:solidFill>
                  <a:schemeClr val="bg1"/>
                </a:solidFill>
              </a:rPr>
              <a:t> на уроці </a:t>
            </a:r>
            <a:r>
              <a:rPr lang="ru-RU" sz="2800" b="1" dirty="0" err="1" smtClean="0">
                <a:solidFill>
                  <a:schemeClr val="bg1"/>
                </a:solidFill>
              </a:rPr>
              <a:t>були</a:t>
            </a:r>
            <a:r>
              <a:rPr lang="ru-RU" sz="2800" b="1" dirty="0" smtClean="0">
                <a:solidFill>
                  <a:schemeClr val="bg1"/>
                </a:solidFill>
              </a:rPr>
              <a:t> зрозумілі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73315" y="4535919"/>
            <a:ext cx="2848025" cy="15323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39332" y="1471859"/>
            <a:ext cx="9051733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Подаруй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собі ромашку-смайлик,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оцінюючи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свою роботу на уроці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8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584D27-A651-478B-9346-051B924EFF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9361" r="4491" b="22219"/>
          <a:stretch/>
        </p:blipFill>
        <p:spPr>
          <a:xfrm>
            <a:off x="1394294" y="1414344"/>
            <a:ext cx="4609759" cy="272744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12446" y="494529"/>
            <a:ext cx="9983214" cy="7627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6196710" y="1414344"/>
            <a:ext cx="4575303" cy="23004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Знову день почався, діти,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Всі зібрались на урок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Тож пора нам поспішити –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Кличе в подорож дзвінок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: скругленные углы 7">
            <a:extLst>
              <a:ext uri="{FF2B5EF4-FFF2-40B4-BE49-F238E27FC236}">
                <a16:creationId xmlns:a16="http://schemas.microsoft.com/office/drawing/2014/main" xmlns="" id="{9BA8E6D4-754E-4B96-AA1F-7117EB957E1B}"/>
              </a:ext>
            </a:extLst>
          </p:cNvPr>
          <p:cNvSpPr/>
          <p:nvPr/>
        </p:nvSpPr>
        <p:spPr>
          <a:xfrm>
            <a:off x="5468494" y="3585844"/>
            <a:ext cx="5303519" cy="110025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речення з питальною і окличною інтонацією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BA8E6D4-754E-4B96-AA1F-7117EB957E1B}"/>
              </a:ext>
            </a:extLst>
          </p:cNvPr>
          <p:cNvSpPr/>
          <p:nvPr/>
        </p:nvSpPr>
        <p:spPr>
          <a:xfrm>
            <a:off x="3756323" y="4834688"/>
            <a:ext cx="3524757" cy="7012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Сонце вже бавиться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xmlns="" id="{9BA8E6D4-754E-4B96-AA1F-7117EB957E1B}"/>
              </a:ext>
            </a:extLst>
          </p:cNvPr>
          <p:cNvSpPr/>
          <p:nvPr/>
        </p:nvSpPr>
        <p:spPr>
          <a:xfrm>
            <a:off x="7470903" y="4834688"/>
            <a:ext cx="3524757" cy="7012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Йде справжня весна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4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5306" y="494528"/>
            <a:ext cx="10143234" cy="6576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«Знайди свій </a:t>
            </a:r>
            <a:r>
              <a:rPr lang="uk-UA" sz="4000" b="1" dirty="0">
                <a:solidFill>
                  <a:schemeClr val="bg1"/>
                </a:solidFill>
              </a:rPr>
              <a:t>настрій»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109B87-14A6-4D46-9B5C-965F3638A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38"/>
          <a:stretch/>
        </p:blipFill>
        <p:spPr>
          <a:xfrm>
            <a:off x="1118473" y="1399598"/>
            <a:ext cx="9976899" cy="488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7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4C385234-5665-4277-BBE9-D73E946B6EAC}"/>
              </a:ext>
            </a:extLst>
          </p:cNvPr>
          <p:cNvSpPr/>
          <p:nvPr/>
        </p:nvSpPr>
        <p:spPr>
          <a:xfrm>
            <a:off x="3340179" y="1453815"/>
            <a:ext cx="1900001" cy="125030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Зашуміли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листочки –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ш-ш-ш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CB346A6-141C-4A94-80E0-5C8433F966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0"/>
          <a:stretch/>
        </p:blipFill>
        <p:spPr>
          <a:xfrm>
            <a:off x="1138248" y="1427502"/>
            <a:ext cx="2063861" cy="19392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163239" y="492256"/>
            <a:ext cx="9666342" cy="7636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Артикуляційна </a:t>
            </a:r>
            <a:r>
              <a:rPr lang="uk-UA" sz="4000" b="1" dirty="0">
                <a:solidFill>
                  <a:schemeClr val="bg1"/>
                </a:solidFill>
              </a:rPr>
              <a:t>розминка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6FF8017-3C39-485C-84C7-626F8A7A97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15784" r="3901" b="21289"/>
          <a:stretch/>
        </p:blipFill>
        <p:spPr>
          <a:xfrm>
            <a:off x="1000179" y="3723000"/>
            <a:ext cx="2340000" cy="195173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4C385234-5665-4277-BBE9-D73E946B6EAC}"/>
              </a:ext>
            </a:extLst>
          </p:cNvPr>
          <p:cNvSpPr/>
          <p:nvPr/>
        </p:nvSpPr>
        <p:spPr>
          <a:xfrm>
            <a:off x="3443747" y="4029204"/>
            <a:ext cx="2911333" cy="97250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Закапав дощик – </a:t>
            </a:r>
            <a:r>
              <a:rPr lang="uk-UA" sz="2800" b="1" dirty="0" smtClean="0">
                <a:solidFill>
                  <a:srgbClr val="0070C0"/>
                </a:solidFill>
              </a:rPr>
              <a:t>кап-кап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4C385234-5665-4277-BBE9-D73E946B6EAC}"/>
              </a:ext>
            </a:extLst>
          </p:cNvPr>
          <p:cNvSpPr/>
          <p:nvPr/>
        </p:nvSpPr>
        <p:spPr>
          <a:xfrm>
            <a:off x="6983730" y="1385027"/>
            <a:ext cx="2228850" cy="138787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Пролетів джміль – </a:t>
            </a:r>
          </a:p>
          <a:p>
            <a:pPr algn="ctr"/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дж-дж-дж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6EE50A7-8225-43BF-A716-F5FB7ADB6D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r="10333" b="8406"/>
          <a:stretch/>
        </p:blipFill>
        <p:spPr>
          <a:xfrm>
            <a:off x="5396049" y="1427502"/>
            <a:ext cx="1440000" cy="229549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DB2509B-28D9-4A3A-A2B8-664322FD53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6" b="8950"/>
          <a:stretch/>
        </p:blipFill>
        <p:spPr>
          <a:xfrm>
            <a:off x="6983730" y="3179063"/>
            <a:ext cx="2140056" cy="170028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5" name="Прямокутник: округлені кути 11">
            <a:extLst>
              <a:ext uri="{FF2B5EF4-FFF2-40B4-BE49-F238E27FC236}">
                <a16:creationId xmlns:a16="http://schemas.microsoft.com/office/drawing/2014/main" xmlns="" id="{4C385234-5665-4277-BBE9-D73E946B6EAC}"/>
              </a:ext>
            </a:extLst>
          </p:cNvPr>
          <p:cNvSpPr/>
          <p:nvPr/>
        </p:nvSpPr>
        <p:spPr>
          <a:xfrm>
            <a:off x="6355080" y="5111678"/>
            <a:ext cx="3382826" cy="1126114"/>
          </a:xfrm>
          <a:prstGeom prst="roundRect">
            <a:avLst/>
          </a:prstGeom>
          <a:ln w="38100">
            <a:solidFill>
              <a:srgbClr val="FF434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4343"/>
                </a:solidFill>
              </a:rPr>
              <a:t>Легенько подув вітерець – </a:t>
            </a:r>
            <a:r>
              <a:rPr lang="uk-UA" sz="2800" b="1" dirty="0" err="1" smtClean="0">
                <a:solidFill>
                  <a:srgbClr val="FF4343"/>
                </a:solidFill>
              </a:rPr>
              <a:t>фу</a:t>
            </a:r>
            <a:r>
              <a:rPr lang="uk-UA" sz="2800" b="1" dirty="0" smtClean="0">
                <a:solidFill>
                  <a:srgbClr val="FF4343"/>
                </a:solidFill>
              </a:rPr>
              <a:t>-у-у-у</a:t>
            </a:r>
            <a:endParaRPr lang="uk-UA" sz="2800" b="1" dirty="0">
              <a:solidFill>
                <a:srgbClr val="FF4343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766410A-DFD0-4191-B75D-B188843B05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6" t="5655" r="12692" b="11593"/>
          <a:stretch/>
        </p:blipFill>
        <p:spPr>
          <a:xfrm>
            <a:off x="9581509" y="1384194"/>
            <a:ext cx="1371600" cy="233880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7" name="Прямокутник: округлені кути 11">
            <a:extLst>
              <a:ext uri="{FF2B5EF4-FFF2-40B4-BE49-F238E27FC236}">
                <a16:creationId xmlns:a16="http://schemas.microsoft.com/office/drawing/2014/main" xmlns="" id="{4C385234-5665-4277-BBE9-D73E946B6EAC}"/>
              </a:ext>
            </a:extLst>
          </p:cNvPr>
          <p:cNvSpPr/>
          <p:nvPr/>
        </p:nvSpPr>
        <p:spPr>
          <a:xfrm>
            <a:off x="9261469" y="3809785"/>
            <a:ext cx="2294261" cy="1083361"/>
          </a:xfrm>
          <a:prstGeom prst="roundRect">
            <a:avLst/>
          </a:prstGeom>
          <a:ln w="38100">
            <a:solidFill>
              <a:srgbClr val="FF434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4343"/>
                </a:solidFill>
              </a:rPr>
              <a:t>Запросимо тишу – ц-ц-ц</a:t>
            </a:r>
          </a:p>
        </p:txBody>
      </p:sp>
    </p:spTree>
    <p:extLst>
      <p:ext uri="{BB962C8B-B14F-4D97-AF65-F5344CB8AC3E}">
        <p14:creationId xmlns:p14="http://schemas.microsoft.com/office/powerpoint/2010/main" val="260632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1530" y="494529"/>
            <a:ext cx="10515600" cy="7627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Артикуляційна вправа (Розчитування за таблицею)</a:t>
            </a:r>
          </a:p>
        </p:txBody>
      </p:sp>
      <p:graphicFrame>
        <p:nvGraphicFramePr>
          <p:cNvPr id="2" name="Таблица 6">
            <a:extLst>
              <a:ext uri="{FF2B5EF4-FFF2-40B4-BE49-F238E27FC236}">
                <a16:creationId xmlns:a16="http://schemas.microsoft.com/office/drawing/2014/main" xmlns="" id="{48B80919-A8E5-495C-8A36-AE6FAE493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69043"/>
              </p:ext>
            </p:extLst>
          </p:nvPr>
        </p:nvGraphicFramePr>
        <p:xfrm>
          <a:off x="322470" y="1456401"/>
          <a:ext cx="11455400" cy="51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540">
                  <a:extLst>
                    <a:ext uri="{9D8B030D-6E8A-4147-A177-3AD203B41FA5}">
                      <a16:colId xmlns:a16="http://schemas.microsoft.com/office/drawing/2014/main" xmlns="" val="941489245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2962125044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763276405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1784833677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2337898764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960922323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1346670107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1028450342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1442287736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1290782882"/>
                    </a:ext>
                  </a:extLst>
                </a:gridCol>
              </a:tblGrid>
              <a:tr h="641655"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2886871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4601067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8312836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774634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793433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300414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343012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8810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17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395" y="582906"/>
            <a:ext cx="1012534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54" y="1460030"/>
            <a:ext cx="3642905" cy="364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23460" y="1491742"/>
            <a:ext cx="6345282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ознайомимося</a:t>
            </a:r>
            <a:r>
              <a:rPr lang="uk-UA" sz="3200" b="1" dirty="0" smtClean="0"/>
              <a:t> з </a:t>
            </a:r>
            <a:r>
              <a:rPr lang="uk-UA" sz="3200" b="1" dirty="0" smtClean="0">
                <a:solidFill>
                  <a:schemeClr val="bg1"/>
                </a:solidFill>
              </a:rPr>
              <a:t>образом </a:t>
            </a:r>
            <a:r>
              <a:rPr lang="uk-UA" sz="3200" b="1" dirty="0">
                <a:solidFill>
                  <a:schemeClr val="bg1"/>
                </a:solidFill>
              </a:rPr>
              <a:t>весни в </a:t>
            </a:r>
            <a:r>
              <a:rPr lang="uk-UA" sz="3200" b="1" dirty="0" smtClean="0">
                <a:solidFill>
                  <a:schemeClr val="bg1"/>
                </a:solidFill>
              </a:rPr>
              <a:t>поезії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b="1" dirty="0" smtClean="0"/>
              <a:t>Івана Франка </a:t>
            </a:r>
          </a:p>
          <a:p>
            <a:pPr algn="ctr"/>
            <a:r>
              <a:rPr lang="uk-UA" sz="3200" b="1" dirty="0" smtClean="0"/>
              <a:t>«</a:t>
            </a:r>
            <a:r>
              <a:rPr lang="uk-UA" sz="3200" b="1" dirty="0" smtClean="0">
                <a:solidFill>
                  <a:schemeClr val="bg1"/>
                </a:solidFill>
              </a:rPr>
              <a:t>Надійшла весна прекрасна …». Пригадаємо </a:t>
            </a:r>
            <a:r>
              <a:rPr lang="uk-UA" sz="3200" b="1" dirty="0" smtClean="0">
                <a:solidFill>
                  <a:schemeClr val="bg1"/>
                </a:solidFill>
              </a:rPr>
              <a:t>весняні зміни в природі.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6A46253-7A09-4EB5-BE60-F597C62E456C}"/>
              </a:ext>
            </a:extLst>
          </p:cNvPr>
          <p:cNvSpPr/>
          <p:nvPr/>
        </p:nvSpPr>
        <p:spPr>
          <a:xfrm>
            <a:off x="5268023" y="4961799"/>
            <a:ext cx="5673323" cy="107721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Які твори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Івана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Франка ти знаєш?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3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479173"/>
            <a:ext cx="10184130" cy="8695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Іван Франко (1856 – 1916)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E6D8833D-638E-4374-9E21-4122875CC6A0}"/>
              </a:ext>
            </a:extLst>
          </p:cNvPr>
          <p:cNvSpPr/>
          <p:nvPr/>
        </p:nvSpPr>
        <p:spPr>
          <a:xfrm>
            <a:off x="914400" y="1523481"/>
            <a:ext cx="6570595" cy="432868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Видатний український письменник. Народився в селі Нагуєвичі на Галичині в сім’ї коваля. Ріс допитливим хлопчиком, з дитинства знав багато народних пісень. Рано залишився сиротою. Вчився у школі й університеті легко, був дуже здібним і працьовитим. Уже у 18 років почав друкувати свої перші твори. </a:t>
            </a:r>
          </a:p>
        </p:txBody>
      </p:sp>
      <p:pic>
        <p:nvPicPr>
          <p:cNvPr id="1028" name="Picture 4" descr="Результат пошуку зображень за запитом &quot;Іван франко&quot;">
            <a:extLst>
              <a:ext uri="{FF2B5EF4-FFF2-40B4-BE49-F238E27FC236}">
                <a16:creationId xmlns:a16="http://schemas.microsoft.com/office/drawing/2014/main" xmlns="" id="{3A147A14-D597-403F-B0E6-4391E4AF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64" y="1523481"/>
            <a:ext cx="3465068" cy="41354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BA8E6D4-754E-4B96-AA1F-7117EB957E1B}"/>
              </a:ext>
            </a:extLst>
          </p:cNvPr>
          <p:cNvSpPr/>
          <p:nvPr/>
        </p:nvSpPr>
        <p:spPr>
          <a:xfrm>
            <a:off x="1157742" y="1543367"/>
            <a:ext cx="3942448" cy="158845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підказує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заголовок вірша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Івана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Франка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Надійшла весна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»?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60612" y="646928"/>
            <a:ext cx="9864588" cy="810186"/>
          </a:xfrm>
          <a:prstGeom prst="round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Поміркуй</a:t>
            </a:r>
            <a:r>
              <a:rPr lang="ru-RU" sz="4000" b="1" dirty="0">
                <a:solidFill>
                  <a:schemeClr val="bg1"/>
                </a:solidFill>
              </a:rPr>
              <a:t>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Видавництво АССА - Надійшла весна прекрасна, многоцвітна, тепла, ясна, наче  дівчина в вінку. Зацвіли луги, діброви, повно гомону, розмови і пісень в  чагарнику. Іван Франко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Нет описания фото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90" y="1543365"/>
            <a:ext cx="5715000" cy="443865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7">
            <a:extLst>
              <a:ext uri="{FF2B5EF4-FFF2-40B4-BE49-F238E27FC236}">
                <a16:creationId xmlns:a16="http://schemas.microsoft.com/office/drawing/2014/main" xmlns="" id="{9BA8E6D4-754E-4B96-AA1F-7117EB957E1B}"/>
              </a:ext>
            </a:extLst>
          </p:cNvPr>
          <p:cNvSpPr/>
          <p:nvPr/>
        </p:nvSpPr>
        <p:spPr>
          <a:xfrm>
            <a:off x="1157742" y="3305282"/>
            <a:ext cx="3942448" cy="23525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ілюстрацію.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Що на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ній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зображено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на твою думку? Чи можна її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назвати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Надійшла весна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»?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2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8212" y="494528"/>
            <a:ext cx="10070328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Іван Франко «Надійшла </a:t>
            </a:r>
            <a:r>
              <a:rPr lang="uk-UA" sz="4000" b="1" dirty="0" smtClean="0">
                <a:solidFill>
                  <a:schemeClr val="bg1"/>
                </a:solidFill>
              </a:rPr>
              <a:t>весна прекрасна …»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16C391E4-1F8E-4FB2-A29C-5FCF11494A3E}"/>
              </a:ext>
            </a:extLst>
          </p:cNvPr>
          <p:cNvSpPr/>
          <p:nvPr/>
        </p:nvSpPr>
        <p:spPr>
          <a:xfrm>
            <a:off x="1154431" y="1307812"/>
            <a:ext cx="6252209" cy="355485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Надійшла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весна прекрасна, 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многоцвітна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, тепла, ясна, 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наче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дівчинка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вінку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Зацвіли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луги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діброви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повно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гомону,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розмови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пісень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чагарнику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7" name="Прямоугольник: скругленные углы 17">
            <a:extLst>
              <a:ext uri="{FF2B5EF4-FFF2-40B4-BE49-F238E27FC236}">
                <a16:creationId xmlns:a16="http://schemas.microsoft.com/office/drawing/2014/main" xmlns="" id="{843F99EE-913E-4FB3-8CCF-BF8966188ACF}"/>
              </a:ext>
            </a:extLst>
          </p:cNvPr>
          <p:cNvSpPr/>
          <p:nvPr/>
        </p:nvSpPr>
        <p:spPr>
          <a:xfrm>
            <a:off x="1329374" y="4862663"/>
            <a:ext cx="7654606" cy="15267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</a:rPr>
              <a:t>Прочитай вірш. </a:t>
            </a:r>
            <a:r>
              <a:rPr lang="ru-RU" sz="2400" b="1" dirty="0" smtClean="0">
                <a:solidFill>
                  <a:schemeClr val="bg1"/>
                </a:solidFill>
              </a:rPr>
              <a:t>З яким </a:t>
            </a:r>
            <a:r>
              <a:rPr lang="ru-RU" sz="2400" b="1" dirty="0" err="1" smtClean="0">
                <a:solidFill>
                  <a:schemeClr val="bg1"/>
                </a:solidFill>
              </a:rPr>
              <a:t>настроєм</a:t>
            </a:r>
            <a:r>
              <a:rPr lang="ru-RU" sz="2400" b="1" dirty="0" smtClean="0">
                <a:solidFill>
                  <a:schemeClr val="bg1"/>
                </a:solidFill>
              </a:rPr>
              <a:t> слід його читати?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Які </a:t>
            </a:r>
            <a:r>
              <a:rPr lang="ru-RU" sz="2400" b="1" dirty="0" err="1">
                <a:solidFill>
                  <a:schemeClr val="bg1"/>
                </a:solidFill>
              </a:rPr>
              <a:t>ознаки</a:t>
            </a:r>
            <a:r>
              <a:rPr lang="ru-RU" sz="2400" b="1" dirty="0">
                <a:solidFill>
                  <a:schemeClr val="bg1"/>
                </a:solidFill>
              </a:rPr>
              <a:t> весни </a:t>
            </a:r>
            <a:r>
              <a:rPr lang="ru-RU" sz="2400" b="1" dirty="0" err="1">
                <a:solidFill>
                  <a:schemeClr val="bg1"/>
                </a:solidFill>
              </a:rPr>
              <a:t>передають</a:t>
            </a:r>
            <a:r>
              <a:rPr lang="ru-RU" sz="2400" b="1" dirty="0">
                <a:solidFill>
                  <a:schemeClr val="bg1"/>
                </a:solidFill>
              </a:rPr>
              <a:t> її красу?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З </a:t>
            </a:r>
            <a:r>
              <a:rPr lang="ru-RU" sz="2400" b="1" dirty="0">
                <a:solidFill>
                  <a:schemeClr val="bg1"/>
                </a:solidFill>
              </a:rPr>
              <a:t>ким вона </a:t>
            </a:r>
            <a:r>
              <a:rPr lang="ru-RU" sz="2400" b="1" dirty="0" err="1">
                <a:solidFill>
                  <a:schemeClr val="bg1"/>
                </a:solidFill>
              </a:rPr>
              <a:t>порівнюється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</a:rPr>
              <a:t>Назви пари </a:t>
            </a:r>
            <a:r>
              <a:rPr lang="ru-RU" sz="2400" b="1" dirty="0" err="1">
                <a:solidFill>
                  <a:schemeClr val="bg1"/>
                </a:solidFill>
              </a:rPr>
              <a:t>римованих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слів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9 Надійшла весна прекрасна\№095 - Надійшла весна прекрасна\2025-04-02_1602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4734" r="11971" b="7164"/>
          <a:stretch/>
        </p:blipFill>
        <p:spPr bwMode="auto">
          <a:xfrm>
            <a:off x="7406640" y="1307812"/>
            <a:ext cx="3566160" cy="356616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</TotalTime>
  <Words>428</Words>
  <Application>Microsoft Office PowerPoint</Application>
  <PresentationFormat>Произвольный</PresentationFormat>
  <Paragraphs>143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«Ромашка»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1626</cp:revision>
  <dcterms:created xsi:type="dcterms:W3CDTF">2018-01-05T16:38:53Z</dcterms:created>
  <dcterms:modified xsi:type="dcterms:W3CDTF">2025-04-02T16:49:02Z</dcterms:modified>
</cp:coreProperties>
</file>