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1236" r:id="rId3"/>
    <p:sldId id="1130" r:id="rId4"/>
    <p:sldId id="1363" r:id="rId5"/>
    <p:sldId id="1327" r:id="rId6"/>
    <p:sldId id="1362" r:id="rId7"/>
    <p:sldId id="1361" r:id="rId8"/>
    <p:sldId id="1355" r:id="rId9"/>
    <p:sldId id="1357" r:id="rId10"/>
    <p:sldId id="1359" r:id="rId11"/>
    <p:sldId id="1360" r:id="rId12"/>
    <p:sldId id="13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AE6230"/>
    <a:srgbClr val="E83B73"/>
    <a:srgbClr val="2F3242"/>
    <a:srgbClr val="A51707"/>
    <a:srgbClr val="FEC4A2"/>
    <a:srgbClr val="FEB7CF"/>
    <a:srgbClr val="3C4272"/>
    <a:srgbClr val="5F8C2F"/>
    <a:srgbClr val="CED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1610" y="3592830"/>
            <a:ext cx="9185367" cy="23495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Медіапроєкт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: «Класна газета». 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Марія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Чумарна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Сьогодні Василько найкраще читав...»</a:t>
            </a:r>
            <a:endParaRPr lang="uk-UA" sz="368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AutoShape 4" descr="Заячий холодок: и съедобный и декоративный">
            <a:extLst>
              <a:ext uri="{FF2B5EF4-FFF2-40B4-BE49-F238E27FC236}">
                <a16:creationId xmlns:a16="http://schemas.microsoft.com/office/drawing/2014/main" xmlns="" id="{4CB76E02-09B4-4768-B278-44351662F4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26A5FA-6B65-4A84-9AB2-B1F53BCE3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>
          <a:xfrm>
            <a:off x="1669774" y="960120"/>
            <a:ext cx="1930675" cy="2093364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86650" y="96012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758C7B0-E0CE-4371-8211-2A402C5F54BE}"/>
              </a:ext>
            </a:extLst>
          </p:cNvPr>
          <p:cNvSpPr/>
          <p:nvPr/>
        </p:nvSpPr>
        <p:spPr>
          <a:xfrm>
            <a:off x="7828061" y="3006090"/>
            <a:ext cx="3339048" cy="7543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Придумаємо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назву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5F36790-BC06-44CE-965E-18467AA4CE8B}"/>
              </a:ext>
            </a:extLst>
          </p:cNvPr>
          <p:cNvSpPr/>
          <p:nvPr/>
        </p:nvSpPr>
        <p:spPr>
          <a:xfrm>
            <a:off x="4113227" y="2961344"/>
            <a:ext cx="3363897" cy="10866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Принесу </a:t>
            </a:r>
            <a:r>
              <a:rPr lang="ru-RU" sz="2800" b="1" dirty="0" err="1">
                <a:solidFill>
                  <a:schemeClr val="bg1"/>
                </a:solidFill>
              </a:rPr>
              <a:t>світлини</a:t>
            </a:r>
            <a:r>
              <a:rPr lang="ru-RU" sz="2800" b="1" dirty="0">
                <a:solidFill>
                  <a:schemeClr val="bg1"/>
                </a:solidFill>
              </a:rPr>
              <a:t> з </a:t>
            </a:r>
            <a:r>
              <a:rPr lang="ru-RU" sz="2800" b="1" dirty="0" err="1">
                <a:solidFill>
                  <a:schemeClr val="bg1"/>
                </a:solidFill>
              </a:rPr>
              <a:t>нашої</a:t>
            </a:r>
            <a:r>
              <a:rPr lang="ru-RU" sz="2800" b="1" dirty="0">
                <a:solidFill>
                  <a:schemeClr val="bg1"/>
                </a:solidFill>
              </a:rPr>
              <a:t>  </a:t>
            </a:r>
            <a:r>
              <a:rPr lang="ru-RU" sz="2800" b="1" dirty="0" err="1">
                <a:solidFill>
                  <a:schemeClr val="bg1"/>
                </a:solidFill>
              </a:rPr>
              <a:t>поїздки</a:t>
            </a:r>
            <a:r>
              <a:rPr lang="ru-RU" sz="2800" b="1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7281" y="494528"/>
            <a:ext cx="9806940" cy="11171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газеті кожен зможе сказати своє слово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 </a:t>
            </a:r>
            <a:r>
              <a:rPr lang="uk-UA" sz="3200" b="1" dirty="0">
                <a:solidFill>
                  <a:schemeClr val="bg1"/>
                </a:solidFill>
              </a:rPr>
              <a:t>зірковий клас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5B02BB3-C887-4B0A-A37B-DFE2E0D86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>
          <a:xfrm>
            <a:off x="1097281" y="1765116"/>
            <a:ext cx="2635256" cy="285731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08577E9C-0C5A-4B08-A5BD-FA57A3F16CC4}"/>
              </a:ext>
            </a:extLst>
          </p:cNvPr>
          <p:cNvSpPr/>
          <p:nvPr/>
        </p:nvSpPr>
        <p:spPr>
          <a:xfrm>
            <a:off x="4895850" y="1765977"/>
            <a:ext cx="1253490" cy="11029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D738F4D-F7BD-4EB6-A5C3-EDE8C4E5F8A2}"/>
              </a:ext>
            </a:extLst>
          </p:cNvPr>
          <p:cNvSpPr/>
          <p:nvPr/>
        </p:nvSpPr>
        <p:spPr>
          <a:xfrm>
            <a:off x="8337296" y="1765116"/>
            <a:ext cx="1686813" cy="110295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0FAC2A6-DA0E-4E9D-8DEB-09F57192FA2A}"/>
              </a:ext>
            </a:extLst>
          </p:cNvPr>
          <p:cNvSpPr/>
          <p:nvPr/>
        </p:nvSpPr>
        <p:spPr>
          <a:xfrm>
            <a:off x="4113226" y="4242233"/>
            <a:ext cx="3363897" cy="14499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Напишу </a:t>
            </a:r>
            <a:r>
              <a:rPr lang="ru-RU" sz="2800" b="1" dirty="0" err="1">
                <a:solidFill>
                  <a:schemeClr val="bg1"/>
                </a:solidFill>
              </a:rPr>
              <a:t>цікаве</a:t>
            </a:r>
            <a:r>
              <a:rPr lang="ru-RU" sz="2800" b="1" dirty="0">
                <a:solidFill>
                  <a:schemeClr val="bg1"/>
                </a:solidFill>
              </a:rPr>
              <a:t> про </a:t>
            </a:r>
            <a:r>
              <a:rPr lang="ru-RU" sz="2800" b="1" dirty="0" err="1">
                <a:solidFill>
                  <a:schemeClr val="bg1"/>
                </a:solidFill>
              </a:rPr>
              <a:t>мого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улюбленого</a:t>
            </a:r>
            <a:r>
              <a:rPr lang="ru-RU" sz="2800" b="1" dirty="0">
                <a:solidFill>
                  <a:schemeClr val="bg1"/>
                </a:solidFill>
              </a:rPr>
              <a:t> песика...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EF0C3652-CAEB-41E9-A950-7B2417C1FD10}"/>
              </a:ext>
            </a:extLst>
          </p:cNvPr>
          <p:cNvSpPr/>
          <p:nvPr/>
        </p:nvSpPr>
        <p:spPr>
          <a:xfrm>
            <a:off x="7828061" y="3849205"/>
            <a:ext cx="3339048" cy="637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Напишемо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тексти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ED6669E-DC6E-4916-87FD-8D87C52FD37E}"/>
              </a:ext>
            </a:extLst>
          </p:cNvPr>
          <p:cNvSpPr/>
          <p:nvPr/>
        </p:nvSpPr>
        <p:spPr>
          <a:xfrm>
            <a:off x="7828060" y="4622433"/>
            <a:ext cx="3339049" cy="10697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Зберемо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малюнки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світлини</a:t>
            </a:r>
            <a:r>
              <a:rPr lang="ru-RU" sz="2800" b="1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2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6948" y="1443036"/>
            <a:ext cx="5449253" cy="245459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Проведи інтерв’ю.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Щоб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інтерв’ю було цікавим, треба попередньо подумати, про що ти хочеш запитати співрозмовника.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12D3597-2C0B-49FD-BB3F-27F658D63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 b="22319"/>
          <a:stretch/>
        </p:blipFill>
        <p:spPr>
          <a:xfrm>
            <a:off x="7031028" y="1360170"/>
            <a:ext cx="3981118" cy="272538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9FEDCFF-EB95-4F45-BCEE-F5B51154A0C1}"/>
              </a:ext>
            </a:extLst>
          </p:cNvPr>
          <p:cNvSpPr/>
          <p:nvPr/>
        </p:nvSpPr>
        <p:spPr>
          <a:xfrm>
            <a:off x="915498" y="4085555"/>
            <a:ext cx="6215063" cy="18535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Які </a:t>
            </a:r>
            <a:r>
              <a:rPr lang="ru-RU" sz="2800" b="1" dirty="0" err="1">
                <a:solidFill>
                  <a:schemeClr val="bg1"/>
                </a:solidFill>
              </a:rPr>
              <a:t>враження</a:t>
            </a:r>
            <a:r>
              <a:rPr lang="ru-RU" sz="2800" b="1" dirty="0">
                <a:solidFill>
                  <a:schemeClr val="bg1"/>
                </a:solidFill>
              </a:rPr>
              <a:t> від </a:t>
            </a:r>
            <a:r>
              <a:rPr lang="ru-RU" sz="2800" b="1" dirty="0" err="1">
                <a:solidFill>
                  <a:schemeClr val="bg1"/>
                </a:solidFill>
              </a:rPr>
              <a:t>нашої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газети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сподобалось</a:t>
            </a:r>
            <a:r>
              <a:rPr lang="ru-RU" sz="2800" b="1" dirty="0">
                <a:solidFill>
                  <a:schemeClr val="bg1"/>
                </a:solidFill>
              </a:rPr>
              <a:t>? А що </a:t>
            </a:r>
            <a:r>
              <a:rPr lang="ru-RU" sz="2800" b="1" dirty="0" err="1">
                <a:solidFill>
                  <a:schemeClr val="bg1"/>
                </a:solidFill>
              </a:rPr>
              <a:t>ні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З ким би ти хотів (хотіла) прочитати інтерв’ю в дитячій газеті?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417" y="494528"/>
            <a:ext cx="9957729" cy="728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7BAD96DF-1E11-4280-8552-C02C9A3772FC}"/>
              </a:ext>
            </a:extLst>
          </p:cNvPr>
          <p:cNvSpPr/>
          <p:nvPr/>
        </p:nvSpPr>
        <p:spPr>
          <a:xfrm>
            <a:off x="7452360" y="4227419"/>
            <a:ext cx="3559786" cy="14532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знайди і прочитай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дитячий журнал або газету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49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90" y="686613"/>
            <a:ext cx="956691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307656" y="2269247"/>
            <a:ext cx="2183410" cy="202892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672457" y="2184047"/>
            <a:ext cx="2194055" cy="216978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56" y="2238223"/>
            <a:ext cx="2071784" cy="21156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32415" y="4535919"/>
            <a:ext cx="2534097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24386" y="4535919"/>
            <a:ext cx="2881623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</a:t>
            </a:r>
            <a:r>
              <a:rPr lang="ru-RU" sz="2800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sz="2800" b="1" dirty="0" smtClean="0">
                <a:solidFill>
                  <a:schemeClr val="bg1"/>
                </a:solidFill>
              </a:rPr>
              <a:t> на уроці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зрозумілі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73315" y="4535919"/>
            <a:ext cx="2848025" cy="15323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39332" y="1471859"/>
            <a:ext cx="9051733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Подаруй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собі ромашку-смайлик,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оцінюючи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свою роботу на уроці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9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782" y="494528"/>
            <a:ext cx="10063521" cy="683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Психологічна вправа «Ми – сонечка!»</a:t>
            </a: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3DDE80F4-FA10-4380-A716-7CC97416BD29}"/>
              </a:ext>
            </a:extLst>
          </p:cNvPr>
          <p:cNvSpPr/>
          <p:nvPr/>
        </p:nvSpPr>
        <p:spPr>
          <a:xfrm>
            <a:off x="3141916" y="2165914"/>
            <a:ext cx="8396001" cy="347670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Поглянь у віконечко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показуємо на віконечко)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Чому сховалось сонечко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знизуємо плечима)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А ми засвітим сонечко, 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показуємо на себе)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Таке весело сонечко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посміхаємось один одному)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 – сонечко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показуємо на себе)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 – сонечка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розводимо руки, показуємо на 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всіх)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– світимося всі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uk-UA" sz="28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sz="2800" i="1" dirty="0">
                <a:solidFill>
                  <a:schemeClr val="accent2">
                    <a:lumMod val="75000"/>
                  </a:schemeClr>
                </a:solidFill>
              </a:rPr>
              <a:t>посміхаємось)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6B31983-1B2F-4AE4-8460-3BFB0E63F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67" r="50000" b="8364"/>
          <a:stretch/>
        </p:blipFill>
        <p:spPr>
          <a:xfrm>
            <a:off x="827049" y="1178423"/>
            <a:ext cx="2577757" cy="24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326" y="494529"/>
            <a:ext cx="9800334" cy="751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над чистомовкою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3783330" y="1488908"/>
            <a:ext cx="721232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/>
              <a:t>Ок-ок-ок</a:t>
            </a:r>
            <a:r>
              <a:rPr lang="uk-UA" sz="3200" b="1" dirty="0"/>
              <a:t> – ось уже </a:t>
            </a:r>
            <a:r>
              <a:rPr lang="uk-UA" sz="3200" b="1" dirty="0" smtClean="0"/>
              <a:t>й </a:t>
            </a:r>
            <a:r>
              <a:rPr lang="uk-UA" sz="3200" b="1" dirty="0"/>
              <a:t>ранок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C59A1651-FD8A-4372-BE56-FA757739FF7D}"/>
              </a:ext>
            </a:extLst>
          </p:cNvPr>
          <p:cNvSpPr/>
          <p:nvPr/>
        </p:nvSpPr>
        <p:spPr>
          <a:xfrm>
            <a:off x="3783322" y="2351308"/>
            <a:ext cx="721232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/>
              <a:t>Ає-ає-ає</a:t>
            </a:r>
            <a:r>
              <a:rPr lang="uk-UA" sz="3200" b="1" dirty="0"/>
              <a:t> – сонечко встає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421F980-FEF3-4B6D-B243-05B2637F54C7}"/>
              </a:ext>
            </a:extLst>
          </p:cNvPr>
          <p:cNvSpPr/>
          <p:nvPr/>
        </p:nvSpPr>
        <p:spPr>
          <a:xfrm>
            <a:off x="3783330" y="3213708"/>
            <a:ext cx="7212321" cy="7398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/>
              <a:t>Ать-ать-ать</a:t>
            </a:r>
            <a:r>
              <a:rPr lang="uk-UA" sz="3200" b="1" dirty="0"/>
              <a:t> – до землі промінці біжать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D8609BDE-5712-4F49-91B5-22C0866E885D}"/>
              </a:ext>
            </a:extLst>
          </p:cNvPr>
          <p:cNvSpPr/>
          <p:nvPr/>
        </p:nvSpPr>
        <p:spPr>
          <a:xfrm>
            <a:off x="3783330" y="4131982"/>
            <a:ext cx="7212321" cy="739840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/>
              <a:t>Но-но-но – і через вікно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8">
            <a:extLst>
              <a:ext uri="{FF2B5EF4-FFF2-40B4-BE49-F238E27FC236}">
                <a16:creationId xmlns:a16="http://schemas.microsoft.com/office/drawing/2014/main" xmlns="" id="{4AEC8BD2-2056-4B4C-8FAC-739544E85F86}"/>
              </a:ext>
            </a:extLst>
          </p:cNvPr>
          <p:cNvSpPr/>
          <p:nvPr/>
        </p:nvSpPr>
        <p:spPr>
          <a:xfrm>
            <a:off x="3783339" y="5050256"/>
            <a:ext cx="7212321" cy="73984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err="1" smtClean="0"/>
              <a:t>Оє-оє-оє</a:t>
            </a:r>
            <a:r>
              <a:rPr lang="uk-UA" sz="3200" b="1" dirty="0" smtClean="0"/>
              <a:t> </a:t>
            </a:r>
            <a:r>
              <a:rPr lang="uk-UA" sz="3200" b="1" dirty="0"/>
              <a:t>– бавить личко моє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561A23F-F968-41D9-B1D4-90A637050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2" t="41171" r="-1942" b="13160"/>
          <a:stretch/>
        </p:blipFill>
        <p:spPr>
          <a:xfrm>
            <a:off x="576923" y="1782168"/>
            <a:ext cx="3069239" cy="25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395" y="582906"/>
            <a:ext cx="1012534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54" y="1460030"/>
            <a:ext cx="3642905" cy="36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9200" y="1511767"/>
            <a:ext cx="601381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«</a:t>
            </a:r>
            <a:r>
              <a:rPr lang="uk-UA" sz="2800" b="1" dirty="0" err="1" smtClean="0">
                <a:solidFill>
                  <a:schemeClr val="bg1"/>
                </a:solidFill>
              </a:rPr>
              <a:t>Медіавіконце</a:t>
            </a:r>
            <a:r>
              <a:rPr lang="uk-UA" sz="2800" b="1" dirty="0" smtClean="0">
                <a:solidFill>
                  <a:schemeClr val="bg1"/>
                </a:solidFill>
              </a:rPr>
              <a:t>» </a:t>
            </a:r>
            <a:r>
              <a:rPr lang="uk-UA" sz="2800" b="1" dirty="0" smtClean="0">
                <a:solidFill>
                  <a:schemeClr val="bg1"/>
                </a:solidFill>
              </a:rPr>
              <a:t>– це урок ознайомлення з засобами масової інформації. </a:t>
            </a:r>
            <a:r>
              <a:rPr lang="uk-UA" sz="2800" b="1" dirty="0" smtClean="0">
                <a:solidFill>
                  <a:schemeClr val="bg1"/>
                </a:solidFill>
              </a:rPr>
              <a:t>Сьогодні </a:t>
            </a:r>
            <a:r>
              <a:rPr lang="uk-UA" sz="2800" b="1" dirty="0">
                <a:solidFill>
                  <a:schemeClr val="bg1"/>
                </a:solidFill>
              </a:rPr>
              <a:t>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дізнаємось про </a:t>
            </a:r>
            <a:r>
              <a:rPr lang="uk-UA" sz="2800" b="1" dirty="0" smtClean="0"/>
              <a:t>дитячі газети й журнали. </a:t>
            </a:r>
            <a:r>
              <a:rPr lang="uk-UA" sz="2800" b="1" dirty="0" smtClean="0"/>
              <a:t>Обговоримо план </a:t>
            </a:r>
            <a:r>
              <a:rPr lang="uk-UA" sz="2800" b="1" dirty="0"/>
              <a:t>дій: «Як створити «Класну </a:t>
            </a:r>
            <a:r>
              <a:rPr lang="uk-UA" sz="2800" b="1"/>
              <a:t>газету</a:t>
            </a:r>
            <a:r>
              <a:rPr lang="uk-UA" sz="2800" b="1" smtClean="0"/>
              <a:t>»?»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Ознайомимось із віршем </a:t>
            </a:r>
            <a:r>
              <a:rPr lang="uk-UA" sz="2800" b="1" dirty="0"/>
              <a:t>Марії Чумарної «Зоряний клас».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292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итяча преса для старших дошкільнят та молодших школя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78" y="1365306"/>
            <a:ext cx="4952179" cy="38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94763" y="503283"/>
            <a:ext cx="9965171" cy="776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ти знаєш про газету?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7654E875-2385-46FC-8F29-2DCC3A4C8B8E}"/>
              </a:ext>
            </a:extLst>
          </p:cNvPr>
          <p:cNvSpPr/>
          <p:nvPr/>
        </p:nvSpPr>
        <p:spPr>
          <a:xfrm>
            <a:off x="951701" y="2130783"/>
            <a:ext cx="5791625" cy="11324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Газета має </a:t>
            </a:r>
            <a:r>
              <a:rPr lang="ru-RU" sz="3200" b="1" dirty="0" err="1" smtClean="0">
                <a:solidFill>
                  <a:schemeClr val="bg1"/>
                </a:solidFill>
              </a:rPr>
              <a:t>назву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тексти</a:t>
            </a:r>
            <a:r>
              <a:rPr lang="ru-RU" sz="3200" b="1" dirty="0" smtClean="0">
                <a:solidFill>
                  <a:schemeClr val="bg1"/>
                </a:solidFill>
              </a:rPr>
              <a:t> на різні теми, </a:t>
            </a:r>
            <a:r>
              <a:rPr lang="ru-RU" sz="3200" b="1" dirty="0" err="1" smtClean="0">
                <a:solidFill>
                  <a:schemeClr val="bg1"/>
                </a:solidFill>
              </a:rPr>
              <a:t>малюнки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світлини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2883110E-87B1-4281-BBC6-70D0E0113CD9}"/>
              </a:ext>
            </a:extLst>
          </p:cNvPr>
          <p:cNvSpPr/>
          <p:nvPr/>
        </p:nvSpPr>
        <p:spPr>
          <a:xfrm>
            <a:off x="1094763" y="1365308"/>
            <a:ext cx="2471397" cy="703524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Газета - це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7654E875-2385-46FC-8F29-2DCC3A4C8B8E}"/>
              </a:ext>
            </a:extLst>
          </p:cNvPr>
          <p:cNvSpPr/>
          <p:nvPr/>
        </p:nvSpPr>
        <p:spPr>
          <a:xfrm>
            <a:off x="923313" y="3347782"/>
            <a:ext cx="5831444" cy="156711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Газету </a:t>
            </a:r>
            <a:r>
              <a:rPr lang="ru-RU" sz="3200" b="1" dirty="0" err="1" smtClean="0">
                <a:solidFill>
                  <a:schemeClr val="bg1"/>
                </a:solidFill>
              </a:rPr>
              <a:t>створюють</a:t>
            </a:r>
            <a:r>
              <a:rPr lang="ru-RU" sz="3200" b="1" dirty="0" smtClean="0">
                <a:solidFill>
                  <a:schemeClr val="bg1"/>
                </a:solidFill>
              </a:rPr>
              <a:t>: </a:t>
            </a:r>
            <a:r>
              <a:rPr lang="ru-RU" sz="3200" b="1" dirty="0" err="1" smtClean="0">
                <a:solidFill>
                  <a:schemeClr val="bg1"/>
                </a:solidFill>
              </a:rPr>
              <a:t>кореспонденти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журналісти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 smtClean="0">
                <a:solidFill>
                  <a:schemeClr val="bg1"/>
                </a:solidFill>
              </a:rPr>
              <a:t>редактори</a:t>
            </a:r>
            <a:r>
              <a:rPr lang="ru-RU" sz="3200" b="1" dirty="0" smtClean="0">
                <a:solidFill>
                  <a:schemeClr val="bg1"/>
                </a:solidFill>
              </a:rPr>
              <a:t>, художники.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4F9244AE-68D5-4A16-88DB-54C04366A146}"/>
              </a:ext>
            </a:extLst>
          </p:cNvPr>
          <p:cNvSpPr/>
          <p:nvPr/>
        </p:nvSpPr>
        <p:spPr>
          <a:xfrm>
            <a:off x="3371850" y="1365307"/>
            <a:ext cx="3205928" cy="7035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джерело</a:t>
            </a:r>
            <a:r>
              <a:rPr lang="ru-RU" sz="3200" b="1" dirty="0" smtClean="0">
                <a:solidFill>
                  <a:schemeClr val="bg1"/>
                </a:solidFill>
              </a:rPr>
              <a:t> новин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7654E875-2385-46FC-8F29-2DCC3A4C8B8E}"/>
              </a:ext>
            </a:extLst>
          </p:cNvPr>
          <p:cNvSpPr/>
          <p:nvPr/>
        </p:nvSpPr>
        <p:spPr>
          <a:xfrm>
            <a:off x="951701" y="4997851"/>
            <a:ext cx="4180369" cy="983527"/>
          </a:xfrm>
          <a:prstGeom prst="roundRect">
            <a:avLst/>
          </a:prstGeom>
          <a:solidFill>
            <a:srgbClr val="AE623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Де можна прочитати газету?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7654E875-2385-46FC-8F29-2DCC3A4C8B8E}"/>
              </a:ext>
            </a:extLst>
          </p:cNvPr>
          <p:cNvSpPr/>
          <p:nvPr/>
        </p:nvSpPr>
        <p:spPr>
          <a:xfrm>
            <a:off x="5852160" y="5001281"/>
            <a:ext cx="5813563" cy="98009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Чи знаєш ти </a:t>
            </a:r>
            <a:r>
              <a:rPr lang="ru-RU" sz="3200" b="1" dirty="0" err="1" smtClean="0">
                <a:solidFill>
                  <a:schemeClr val="bg1"/>
                </a:solidFill>
              </a:rPr>
              <a:t>газети</a:t>
            </a:r>
            <a:r>
              <a:rPr lang="ru-RU" sz="3200" b="1" dirty="0" smtClean="0">
                <a:solidFill>
                  <a:schemeClr val="bg1"/>
                </a:solidFill>
              </a:rPr>
              <a:t> й </a:t>
            </a:r>
            <a:r>
              <a:rPr lang="ru-RU" sz="3200" b="1" dirty="0" err="1" smtClean="0">
                <a:solidFill>
                  <a:schemeClr val="bg1"/>
                </a:solidFill>
              </a:rPr>
              <a:t>журнали</a:t>
            </a:r>
            <a:r>
              <a:rPr lang="ru-RU" sz="3200" b="1" dirty="0" smtClean="0">
                <a:solidFill>
                  <a:schemeClr val="bg1"/>
                </a:solidFill>
              </a:rPr>
              <a:t> для дітей?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763" y="503283"/>
            <a:ext cx="9965171" cy="776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 дитячої преси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2883110E-87B1-4281-BBC6-70D0E0113CD9}"/>
              </a:ext>
            </a:extLst>
          </p:cNvPr>
          <p:cNvSpPr/>
          <p:nvPr/>
        </p:nvSpPr>
        <p:spPr>
          <a:xfrm>
            <a:off x="667351" y="1364118"/>
            <a:ext cx="1705587" cy="277354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Які з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дитячих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газет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журналів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ти читав/ читала?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Українські дитячі журнали створили спіл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79" y="1364118"/>
            <a:ext cx="8805665" cy="502656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7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763" y="503283"/>
            <a:ext cx="9965171" cy="776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Дай відповіді на запитання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3DCC75D-BB04-49CD-80B6-58FD44B28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7"/>
          <a:stretch/>
        </p:blipFill>
        <p:spPr>
          <a:xfrm>
            <a:off x="1094763" y="1490396"/>
            <a:ext cx="2969818" cy="333306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7654E875-2385-46FC-8F29-2DCC3A4C8B8E}"/>
              </a:ext>
            </a:extLst>
          </p:cNvPr>
          <p:cNvSpPr/>
          <p:nvPr/>
        </p:nvSpPr>
        <p:spPr>
          <a:xfrm>
            <a:off x="4205246" y="1490396"/>
            <a:ext cx="6854689" cy="12523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Чи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випускали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</a:t>
            </a:r>
            <a:r>
              <a:rPr lang="ru-RU" sz="3200" b="1" dirty="0">
                <a:solidFill>
                  <a:schemeClr val="bg1"/>
                </a:solidFill>
              </a:rPr>
              <a:t> газету в </a:t>
            </a:r>
            <a:r>
              <a:rPr lang="ru-RU" sz="3200" b="1" dirty="0" err="1">
                <a:solidFill>
                  <a:schemeClr val="bg1"/>
                </a:solidFill>
              </a:rPr>
              <a:t>першому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класі</a:t>
            </a:r>
            <a:r>
              <a:rPr lang="ru-RU" sz="3200" b="1" dirty="0">
                <a:solidFill>
                  <a:schemeClr val="bg1"/>
                </a:solidFill>
              </a:rPr>
              <a:t>? Про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в </a:t>
            </a:r>
            <a:r>
              <a:rPr lang="ru-RU" sz="3200" b="1" dirty="0" err="1">
                <a:solidFill>
                  <a:schemeClr val="bg1"/>
                </a:solidFill>
              </a:rPr>
              <a:t>ній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повідомляли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4F9244AE-68D5-4A16-88DB-54C04366A146}"/>
              </a:ext>
            </a:extLst>
          </p:cNvPr>
          <p:cNvSpPr/>
          <p:nvPr/>
        </p:nvSpPr>
        <p:spPr>
          <a:xfrm>
            <a:off x="5554980" y="2862223"/>
            <a:ext cx="3813314" cy="964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Хто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її</a:t>
            </a:r>
            <a:r>
              <a:rPr lang="ru-RU" sz="3200" b="1" dirty="0">
                <a:solidFill>
                  <a:schemeClr val="bg1"/>
                </a:solidFill>
              </a:rPr>
              <a:t> читав?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2883110E-87B1-4281-BBC6-70D0E0113CD9}"/>
              </a:ext>
            </a:extLst>
          </p:cNvPr>
          <p:cNvSpPr/>
          <p:nvPr/>
        </p:nvSpPr>
        <p:spPr>
          <a:xfrm>
            <a:off x="4205245" y="3927725"/>
            <a:ext cx="6854689" cy="1791470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Про </a:t>
            </a:r>
            <a:r>
              <a:rPr lang="ru-RU" sz="3200" b="1" dirty="0" err="1">
                <a:solidFill>
                  <a:schemeClr val="bg1"/>
                </a:solidFill>
              </a:rPr>
              <a:t>що</a:t>
            </a:r>
            <a:r>
              <a:rPr lang="ru-RU" sz="3200" b="1" dirty="0">
                <a:solidFill>
                  <a:schemeClr val="bg1"/>
                </a:solidFill>
              </a:rPr>
              <a:t> б </a:t>
            </a:r>
            <a:r>
              <a:rPr lang="ru-RU" sz="3200" b="1" dirty="0" err="1">
                <a:solidFill>
                  <a:schemeClr val="bg1"/>
                </a:solidFill>
              </a:rPr>
              <a:t>ви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хотіли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створити</a:t>
            </a:r>
            <a:r>
              <a:rPr lang="ru-RU" sz="3200" b="1" dirty="0">
                <a:solidFill>
                  <a:schemeClr val="bg1"/>
                </a:solidFill>
              </a:rPr>
              <a:t> газету в 2 </a:t>
            </a:r>
            <a:r>
              <a:rPr lang="ru-RU" sz="3200" b="1" dirty="0" err="1">
                <a:solidFill>
                  <a:schemeClr val="bg1"/>
                </a:solidFill>
              </a:rPr>
              <a:t>класі</a:t>
            </a:r>
            <a:r>
              <a:rPr lang="ru-RU" sz="3200" b="1" dirty="0">
                <a:solidFill>
                  <a:schemeClr val="bg1"/>
                </a:solidFill>
              </a:rPr>
              <a:t>? </a:t>
            </a:r>
            <a:r>
              <a:rPr lang="ru-RU" sz="3200" b="1" dirty="0" err="1">
                <a:solidFill>
                  <a:schemeClr val="bg1"/>
                </a:solidFill>
              </a:rPr>
              <a:t>Адже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навчальний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рік</a:t>
            </a:r>
            <a:r>
              <a:rPr lang="ru-RU" sz="3200" b="1" dirty="0">
                <a:solidFill>
                  <a:schemeClr val="bg1"/>
                </a:solidFill>
              </a:rPr>
              <a:t> скоро </a:t>
            </a:r>
            <a:r>
              <a:rPr lang="ru-RU" sz="3200" b="1" dirty="0" err="1">
                <a:solidFill>
                  <a:schemeClr val="bg1"/>
                </a:solidFill>
              </a:rPr>
              <a:t>завершується</a:t>
            </a:r>
            <a:r>
              <a:rPr lang="ru-RU" sz="32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0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5336" y="494529"/>
            <a:ext cx="9788904" cy="7876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створити класну газету?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55F0C45-375F-418C-BF53-B8AD17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9614" r="4183" b="20058"/>
          <a:stretch/>
        </p:blipFill>
        <p:spPr>
          <a:xfrm>
            <a:off x="2115542" y="1293175"/>
            <a:ext cx="8299176" cy="4968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BAF6C8F6-CEF3-443D-8C95-D7F449B87A19}"/>
              </a:ext>
            </a:extLst>
          </p:cNvPr>
          <p:cNvSpPr/>
          <p:nvPr/>
        </p:nvSpPr>
        <p:spPr>
          <a:xfrm>
            <a:off x="5439436" y="1364118"/>
            <a:ext cx="2656231" cy="843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ми святкували Новий рік?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0AA9642-7C6F-4B9D-B0D6-4BE8BFFC15A1}"/>
              </a:ext>
            </a:extLst>
          </p:cNvPr>
          <p:cNvSpPr/>
          <p:nvPr/>
        </p:nvSpPr>
        <p:spPr>
          <a:xfrm>
            <a:off x="9665141" y="5251355"/>
            <a:ext cx="1927693" cy="84839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Подарунки для воїнів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B204A869-AADD-48DE-A5CA-8E59298FAF05}"/>
              </a:ext>
            </a:extLst>
          </p:cNvPr>
          <p:cNvSpPr/>
          <p:nvPr/>
        </p:nvSpPr>
        <p:spPr>
          <a:xfrm>
            <a:off x="1131568" y="5511100"/>
            <a:ext cx="2423161" cy="843429"/>
          </a:xfrm>
          <a:prstGeom prst="roundRect">
            <a:avLst/>
          </a:prstGeom>
          <a:solidFill>
            <a:srgbClr val="E83B7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Розповісти про нашу поїздку</a:t>
            </a: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2538CC76-FCC4-43B9-B074-EC108DAFFD83}"/>
              </a:ext>
            </a:extLst>
          </p:cNvPr>
          <p:cNvSpPr/>
          <p:nvPr/>
        </p:nvSpPr>
        <p:spPr>
          <a:xfrm>
            <a:off x="667351" y="2371191"/>
            <a:ext cx="2739391" cy="8434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Наші найцікавіші ранкові зустрічі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485DF970-B137-4441-A774-66A42326953F}"/>
              </a:ext>
            </a:extLst>
          </p:cNvPr>
          <p:cNvSpPr/>
          <p:nvPr/>
        </p:nvSpPr>
        <p:spPr>
          <a:xfrm>
            <a:off x="9848021" y="2387581"/>
            <a:ext cx="1927693" cy="17535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Спільно з батьками провели свято «….»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1">
            <a:extLst>
              <a:ext uri="{FF2B5EF4-FFF2-40B4-BE49-F238E27FC236}">
                <a16:creationId xmlns:a16="http://schemas.microsoft.com/office/drawing/2014/main" xmlns="" id="{2883110E-87B1-4281-BBC6-70D0E0113CD9}"/>
              </a:ext>
            </a:extLst>
          </p:cNvPr>
          <p:cNvSpPr/>
          <p:nvPr/>
        </p:nvSpPr>
        <p:spPr>
          <a:xfrm>
            <a:off x="667351" y="1364118"/>
            <a:ext cx="4430429" cy="7724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Обговоріть 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однокласниками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пропозиції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щодо змісту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газети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7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5820" y="494529"/>
            <a:ext cx="10435590" cy="682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Марія Чумарна «Сьогодні Василько найкраще читав...»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6BB335A-6D8B-4BBF-B742-6138007D4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7211" r="14293" b="16377"/>
          <a:stretch/>
        </p:blipFill>
        <p:spPr>
          <a:xfrm>
            <a:off x="1914662" y="1291590"/>
            <a:ext cx="1725930" cy="2708293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63AFB766-E9CC-47BC-8C06-C0A60475843D}"/>
              </a:ext>
            </a:extLst>
          </p:cNvPr>
          <p:cNvSpPr/>
          <p:nvPr/>
        </p:nvSpPr>
        <p:spPr>
          <a:xfrm>
            <a:off x="4902475" y="1291591"/>
            <a:ext cx="6138905" cy="358901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Василько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найкраще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читав,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 Ігор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найкраще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усіх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звеселяв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Оленка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танці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весь клас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здивувала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задачі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усі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розв’язала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зіркою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буде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класі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Одну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обирати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ми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зірку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згодні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завтра ще більше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здивуємо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вас: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хай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сяє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мов небо, наш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зоряний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клас.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6">
            <a:extLst>
              <a:ext uri="{FF2B5EF4-FFF2-40B4-BE49-F238E27FC236}">
                <a16:creationId xmlns:a16="http://schemas.microsoft.com/office/drawing/2014/main" xmlns="" id="{C09E24E2-1D57-4C86-AF11-7B7A11394C26}"/>
              </a:ext>
            </a:extLst>
          </p:cNvPr>
          <p:cNvSpPr/>
          <p:nvPr/>
        </p:nvSpPr>
        <p:spPr>
          <a:xfrm>
            <a:off x="868955" y="4091942"/>
            <a:ext cx="3954505" cy="16802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chemeClr val="bg1"/>
                </a:solidFill>
              </a:rPr>
              <a:t>Поміркуй</a:t>
            </a:r>
            <a:r>
              <a:rPr lang="ru-RU" sz="2400" b="1" dirty="0" smtClean="0">
                <a:solidFill>
                  <a:schemeClr val="bg1"/>
                </a:solidFill>
              </a:rPr>
              <a:t> над </a:t>
            </a:r>
            <a:r>
              <a:rPr lang="ru-RU" sz="2400" b="1" dirty="0" err="1">
                <a:solidFill>
                  <a:schemeClr val="bg1"/>
                </a:solidFill>
              </a:rPr>
              <a:t>виділеними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реченнями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Чи </a:t>
            </a:r>
            <a:r>
              <a:rPr lang="ru-RU" sz="2400" b="1" dirty="0" err="1" smtClean="0">
                <a:solidFill>
                  <a:schemeClr val="bg1"/>
                </a:solidFill>
              </a:rPr>
              <a:t>згодний</a:t>
            </a:r>
            <a:r>
              <a:rPr lang="ru-RU" sz="2400" b="1" dirty="0" smtClean="0">
                <a:solidFill>
                  <a:schemeClr val="bg1"/>
                </a:solidFill>
              </a:rPr>
              <a:t>/а ти </a:t>
            </a:r>
            <a:r>
              <a:rPr lang="ru-RU" sz="2400" b="1" dirty="0">
                <a:solidFill>
                  <a:schemeClr val="bg1"/>
                </a:solidFill>
              </a:rPr>
              <a:t>з </a:t>
            </a:r>
            <a:r>
              <a:rPr lang="ru-RU" sz="2400" b="1" dirty="0" err="1">
                <a:solidFill>
                  <a:schemeClr val="bg1"/>
                </a:solidFill>
              </a:rPr>
              <a:t>думкою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поетеси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xmlns="" id="{C09E24E2-1D57-4C86-AF11-7B7A11394C26}"/>
              </a:ext>
            </a:extLst>
          </p:cNvPr>
          <p:cNvSpPr/>
          <p:nvPr/>
        </p:nvSpPr>
        <p:spPr>
          <a:xfrm>
            <a:off x="4974092" y="4926331"/>
            <a:ext cx="5995670" cy="994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Спробуй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змінити</a:t>
            </a:r>
            <a:r>
              <a:rPr lang="ru-RU" sz="2400" b="1" dirty="0">
                <a:solidFill>
                  <a:schemeClr val="bg1"/>
                </a:solidFill>
              </a:rPr>
              <a:t> вірш, </a:t>
            </a:r>
            <a:r>
              <a:rPr lang="ru-RU" sz="2400" b="1" dirty="0" err="1">
                <a:solidFill>
                  <a:schemeClr val="bg1"/>
                </a:solidFill>
              </a:rPr>
              <a:t>уставляючи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імена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твоїх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однокласників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однокласниць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30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534</Words>
  <Application>Microsoft Office PowerPoint</Application>
  <PresentationFormat>Произвольный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1667</cp:revision>
  <dcterms:created xsi:type="dcterms:W3CDTF">2018-01-05T16:38:53Z</dcterms:created>
  <dcterms:modified xsi:type="dcterms:W3CDTF">2025-04-02T18:56:15Z</dcterms:modified>
</cp:coreProperties>
</file>