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1236" r:id="rId3"/>
    <p:sldId id="1375" r:id="rId4"/>
    <p:sldId id="970" r:id="rId5"/>
    <p:sldId id="1376" r:id="rId6"/>
    <p:sldId id="1368" r:id="rId7"/>
    <p:sldId id="1369" r:id="rId8"/>
    <p:sldId id="1177" r:id="rId9"/>
    <p:sldId id="1371" r:id="rId10"/>
    <p:sldId id="137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асиль Цупа" initials="ВЦ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A89E"/>
    <a:srgbClr val="2F3242"/>
    <a:srgbClr val="A0FEF7"/>
    <a:srgbClr val="A51707"/>
    <a:srgbClr val="FEC4A2"/>
    <a:srgbClr val="E83B73"/>
    <a:srgbClr val="FEB7CF"/>
    <a:srgbClr val="FF4343"/>
    <a:srgbClr val="3C4272"/>
    <a:srgbClr val="5F8C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42" autoAdjust="0"/>
    <p:restoredTop sz="94269" autoAdjust="0"/>
  </p:normalViewPr>
  <p:slideViewPr>
    <p:cSldViewPr snapToGrid="0">
      <p:cViewPr varScale="1">
        <p:scale>
          <a:sx n="83" d="100"/>
          <a:sy n="83" d="100"/>
        </p:scale>
        <p:origin x="-56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BE04B-0FEE-474E-98E3-E5C059B0E3D6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8AAFC-F45B-4763-9C1F-8029DFCE0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451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8AAFC-F45B-4763-9C1F-8029DFCE03F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033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8AAFC-F45B-4763-9C1F-8029DFCE03F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172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6D62-0A69-489C-AD8A-DBBB454FE69F}" type="datetime1">
              <a:rPr lang="uk-UA" smtClean="0"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242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rism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1F5A-B942-463D-BFFB-A6C0BF2A95D9}" type="datetime1">
              <a:rPr lang="uk-UA" smtClean="0"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421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rism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F5CA3-AACC-4614-BF69-00E689DA5E5C}" type="datetime1">
              <a:rPr lang="uk-UA" smtClean="0"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756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rism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7AFC-C01B-4F35-8E90-7CDC7BDC9F41}" type="datetime1">
              <a:rPr lang="uk-UA" smtClean="0"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445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rism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7DF8-A1C4-4191-9BCE-6255C9741248}" type="datetime1">
              <a:rPr lang="uk-UA" smtClean="0"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646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rism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B527B-8C9A-436C-98CD-9931061FA41E}" type="datetime1">
              <a:rPr lang="uk-UA" smtClean="0"/>
              <a:t>03.04.2025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066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rism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E2E25-D864-431C-9803-DC1DF816B3B2}" type="datetime1">
              <a:rPr lang="uk-UA" smtClean="0"/>
              <a:t>03.04.2025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923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rism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1627C-B8CA-44C8-AA80-F38F7E2DC942}" type="datetime1">
              <a:rPr lang="uk-UA" smtClean="0"/>
              <a:t>03.04.2025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058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rism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8820F-613B-4084-A210-F6071CA8AA12}" type="datetime1">
              <a:rPr lang="uk-UA" smtClean="0"/>
              <a:t>03.04.2025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499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rism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D5AF-C886-45A1-B5DC-5A526CB61C15}" type="datetime1">
              <a:rPr lang="uk-UA" smtClean="0"/>
              <a:t>03.04.2025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121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rism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D2A21-8E22-4A57-9D96-C14531AB525D}" type="datetime1">
              <a:rPr lang="uk-UA" smtClean="0"/>
              <a:t>03.04.2025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652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rism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BF2D6-4F70-474E-8189-F1C29A9FD449}" type="datetime1">
              <a:rPr lang="uk-UA" smtClean="0"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1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>
        <p14:prism/>
      </p:transition>
    </mc:Choice>
    <mc:Fallback>
      <p:transition spd="med">
        <p:fade/>
      </p:transition>
    </mc:Fallback>
  </mc:AlternateConten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97804" y="3912870"/>
            <a:ext cx="9196392" cy="1600438"/>
          </a:xfrm>
          <a:prstGeom prst="round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4400" b="1" dirty="0" smtClean="0">
                <a:solidFill>
                  <a:schemeClr val="accent2">
                    <a:lumMod val="75000"/>
                  </a:schemeClr>
                </a:solidFill>
              </a:rPr>
              <a:t>Ліна </a:t>
            </a:r>
            <a:r>
              <a:rPr lang="uk-UA" sz="4400" b="1" dirty="0">
                <a:solidFill>
                  <a:schemeClr val="accent2">
                    <a:lumMod val="75000"/>
                  </a:schemeClr>
                </a:solidFill>
              </a:rPr>
              <a:t>Костенко </a:t>
            </a:r>
            <a:endParaRPr lang="uk-UA" sz="4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uk-UA" sz="4400" b="1" dirty="0" smtClean="0">
                <a:solidFill>
                  <a:schemeClr val="accent2">
                    <a:lumMod val="75000"/>
                  </a:schemeClr>
                </a:solidFill>
              </a:rPr>
              <a:t>«</a:t>
            </a:r>
            <a:r>
              <a:rPr lang="uk-UA" sz="4400" b="1" dirty="0">
                <a:solidFill>
                  <a:schemeClr val="accent2">
                    <a:lumMod val="75000"/>
                  </a:schemeClr>
                </a:solidFill>
              </a:rPr>
              <a:t>Перекинута шпаківня</a:t>
            </a:r>
            <a:r>
              <a:rPr lang="uk-UA" sz="4400" b="1" dirty="0" smtClean="0">
                <a:solidFill>
                  <a:schemeClr val="accent2">
                    <a:lumMod val="75000"/>
                  </a:schemeClr>
                </a:solidFill>
              </a:rPr>
              <a:t>» </a:t>
            </a:r>
            <a:endParaRPr lang="en-US" sz="44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AutoShape 4" descr="Заячий холодок: и съедобный и декоративный">
            <a:extLst>
              <a:ext uri="{FF2B5EF4-FFF2-40B4-BE49-F238E27FC236}">
                <a16:creationId xmlns="" xmlns:a16="http://schemas.microsoft.com/office/drawing/2014/main" id="{4CB76E02-09B4-4768-B278-44351662F4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D41F74C1-D0DB-412F-A509-88A9D6AD357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12" b="17485"/>
          <a:stretch/>
        </p:blipFill>
        <p:spPr>
          <a:xfrm>
            <a:off x="1440585" y="960120"/>
            <a:ext cx="3352330" cy="2145268"/>
          </a:xfrm>
          <a:prstGeom prst="roundRect">
            <a:avLst/>
          </a:prstGeom>
          <a:ln w="38100" cap="sq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7486650" y="960120"/>
            <a:ext cx="3150327" cy="2145268"/>
          </a:xfrm>
          <a:prstGeom prst="round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Літературне читання</a:t>
            </a:r>
          </a:p>
          <a:p>
            <a:pPr algn="ctr"/>
            <a:r>
              <a:rPr lang="en-US" sz="2400" b="1" i="1" dirty="0" smtClean="0">
                <a:solidFill>
                  <a:schemeClr val="accent2">
                    <a:lumMod val="75000"/>
                  </a:schemeClr>
                </a:solidFill>
              </a:rPr>
              <a:t>2 </a:t>
            </a:r>
            <a:r>
              <a:rPr lang="uk-UA" sz="2400" b="1" i="1" dirty="0" smtClean="0">
                <a:solidFill>
                  <a:schemeClr val="accent2">
                    <a:lumMod val="75000"/>
                  </a:schemeClr>
                </a:solidFill>
              </a:rPr>
              <a:t>клас </a:t>
            </a:r>
          </a:p>
          <a:p>
            <a:pPr algn="ctr"/>
            <a:r>
              <a:rPr lang="uk-UA" sz="2400" b="1" dirty="0">
                <a:solidFill>
                  <a:schemeClr val="accent2">
                    <a:lumMod val="75000"/>
                  </a:schemeClr>
                </a:solidFill>
              </a:rPr>
              <a:t>Надійшла весна прекрасна </a:t>
            </a:r>
            <a:endParaRPr lang="uk-UA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Урок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97</a:t>
            </a:r>
          </a:p>
        </p:txBody>
      </p:sp>
    </p:spTree>
    <p:extLst>
      <p:ext uri="{BB962C8B-B14F-4D97-AF65-F5344CB8AC3E}">
        <p14:creationId xmlns:p14="http://schemas.microsoft.com/office/powerpoint/2010/main" val="302857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rism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1590" y="686613"/>
            <a:ext cx="9566910" cy="720080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Рефлексія. Вправа «Ромашка»</a:t>
            </a:r>
            <a:endParaRPr lang="ru-RU" sz="3600" b="1" dirty="0">
              <a:solidFill>
                <a:schemeClr val="bg1"/>
              </a:solidFill>
            </a:endParaRPr>
          </a:p>
        </p:txBody>
      </p:sp>
      <p:pic>
        <p:nvPicPr>
          <p:cNvPr id="9" name="Picture 2" descr="https://i.pinimg.com/474x/75/f3/60/75f360cb63b0064399699f92335725d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17333"/>
          <a:stretch/>
        </p:blipFill>
        <p:spPr bwMode="auto">
          <a:xfrm>
            <a:off x="8307656" y="2269247"/>
            <a:ext cx="2183410" cy="2028922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s://i.pinimg.com/474x/83/b3/bd/83b3bd1cf1eba833481c0b476cf54e2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23"/>
          <a:stretch/>
        </p:blipFill>
        <p:spPr bwMode="auto">
          <a:xfrm>
            <a:off x="1672457" y="2184047"/>
            <a:ext cx="2194055" cy="2169785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956" y="2238223"/>
            <a:ext cx="2071784" cy="211561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5" name="Скругленный прямоугольник 14"/>
          <p:cNvSpPr/>
          <p:nvPr/>
        </p:nvSpPr>
        <p:spPr>
          <a:xfrm>
            <a:off x="1488224" y="4535919"/>
            <a:ext cx="2534097" cy="1532334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solidFill>
                  <a:schemeClr val="bg1"/>
                </a:solidFill>
              </a:rPr>
              <a:t>Сподобалась</a:t>
            </a:r>
            <a:r>
              <a:rPr lang="ru-RU" sz="2800" b="1" dirty="0" smtClean="0">
                <a:solidFill>
                  <a:schemeClr val="bg1"/>
                </a:solidFill>
              </a:rPr>
              <a:t> своя робота на </a:t>
            </a:r>
            <a:r>
              <a:rPr lang="ru-RU" sz="2800" b="1" dirty="0" err="1" smtClean="0">
                <a:solidFill>
                  <a:schemeClr val="bg1"/>
                </a:solidFill>
              </a:rPr>
              <a:t>уроці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728232" y="4535919"/>
            <a:ext cx="2881623" cy="1532334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Не всі </a:t>
            </a:r>
            <a:r>
              <a:rPr lang="ru-RU" sz="2800" b="1" dirty="0" err="1" smtClean="0">
                <a:solidFill>
                  <a:schemeClr val="bg1"/>
                </a:solidFill>
              </a:rPr>
              <a:t>завдання</a:t>
            </a:r>
            <a:r>
              <a:rPr lang="ru-RU" sz="2800" b="1" dirty="0" smtClean="0">
                <a:solidFill>
                  <a:schemeClr val="bg1"/>
                </a:solidFill>
              </a:rPr>
              <a:t> на уроці </a:t>
            </a:r>
            <a:r>
              <a:rPr lang="ru-RU" sz="2800" b="1" dirty="0" err="1" smtClean="0">
                <a:solidFill>
                  <a:schemeClr val="bg1"/>
                </a:solidFill>
              </a:rPr>
              <a:t>були</a:t>
            </a:r>
            <a:r>
              <a:rPr lang="ru-RU" sz="2800" b="1" dirty="0" smtClean="0">
                <a:solidFill>
                  <a:schemeClr val="bg1"/>
                </a:solidFill>
              </a:rPr>
              <a:t> зрозумілі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090485" y="4535919"/>
            <a:ext cx="2848025" cy="1532334"/>
          </a:xfrm>
          <a:prstGeom prst="roundRect">
            <a:avLst/>
          </a:prstGeom>
          <a:solidFill>
            <a:srgbClr val="7030A0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Не </a:t>
            </a:r>
            <a:r>
              <a:rPr lang="ru-RU" sz="2800" b="1" dirty="0" err="1" smtClean="0">
                <a:solidFill>
                  <a:schemeClr val="bg1"/>
                </a:solidFill>
              </a:rPr>
              <a:t>сподобалась</a:t>
            </a:r>
            <a:r>
              <a:rPr lang="ru-RU" sz="2800" b="1" dirty="0" smtClean="0">
                <a:solidFill>
                  <a:schemeClr val="bg1"/>
                </a:solidFill>
              </a:rPr>
              <a:t> своя робота на </a:t>
            </a:r>
            <a:r>
              <a:rPr lang="ru-RU" sz="2800" b="1" dirty="0" err="1" smtClean="0">
                <a:solidFill>
                  <a:schemeClr val="bg1"/>
                </a:solidFill>
              </a:rPr>
              <a:t>уроці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439332" y="1471859"/>
            <a:ext cx="9051733" cy="51077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Подаруй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собі ромашку-смайлик,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оцінюючи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свою роботу на уроці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490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rism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15315" y="547753"/>
            <a:ext cx="9827031" cy="84423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>
                <a:solidFill>
                  <a:schemeClr val="bg1"/>
                </a:solidFill>
              </a:rPr>
              <a:t>Вправа «До успіху»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7581F67F-8786-4203-9FF3-5FF8CE2F3CA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74"/>
          <a:stretch/>
        </p:blipFill>
        <p:spPr>
          <a:xfrm>
            <a:off x="7463790" y="1572759"/>
            <a:ext cx="3364257" cy="4149637"/>
          </a:xfrm>
          <a:prstGeom prst="roundRect">
            <a:avLst/>
          </a:prstGeom>
          <a:ln w="38100" cap="sq">
            <a:solidFill>
              <a:schemeClr val="bg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Прямоугольник: скругленные углы 6">
            <a:extLst>
              <a:ext uri="{FF2B5EF4-FFF2-40B4-BE49-F238E27FC236}">
                <a16:creationId xmlns="" xmlns:a16="http://schemas.microsoft.com/office/drawing/2014/main" id="{824912FB-A4DE-42DE-B7D0-0EBB95897103}"/>
              </a:ext>
            </a:extLst>
          </p:cNvPr>
          <p:cNvSpPr/>
          <p:nvPr/>
        </p:nvSpPr>
        <p:spPr>
          <a:xfrm>
            <a:off x="1115315" y="1652770"/>
            <a:ext cx="6176823" cy="951282"/>
          </a:xfrm>
          <a:prstGeom prst="roundRect">
            <a:avLst/>
          </a:prstGeom>
          <a:solidFill>
            <a:srgbClr val="01A89E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chemeClr val="bg1"/>
                </a:solidFill>
              </a:rPr>
              <a:t>Не просто слухати, а чути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="" xmlns:a16="http://schemas.microsoft.com/office/drawing/2014/main" id="{EC4D1F33-AE26-4667-B6CB-F319130C5FC5}"/>
              </a:ext>
            </a:extLst>
          </p:cNvPr>
          <p:cNvSpPr/>
          <p:nvPr/>
        </p:nvSpPr>
        <p:spPr>
          <a:xfrm>
            <a:off x="1132561" y="2934918"/>
            <a:ext cx="6176823" cy="951282"/>
          </a:xfrm>
          <a:prstGeom prst="roundRect">
            <a:avLst/>
          </a:prstGeom>
          <a:solidFill>
            <a:srgbClr val="01A89E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chemeClr val="bg1"/>
                </a:solidFill>
              </a:rPr>
              <a:t>Не просто дивитися, а бачити</a:t>
            </a: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="" xmlns:a16="http://schemas.microsoft.com/office/drawing/2014/main" id="{4E70D549-69FC-4302-BC51-CAC1D3656AA7}"/>
              </a:ext>
            </a:extLst>
          </p:cNvPr>
          <p:cNvSpPr/>
          <p:nvPr/>
        </p:nvSpPr>
        <p:spPr>
          <a:xfrm>
            <a:off x="1115315" y="4052019"/>
            <a:ext cx="6176823" cy="1282148"/>
          </a:xfrm>
          <a:prstGeom prst="roundRect">
            <a:avLst/>
          </a:prstGeom>
          <a:solidFill>
            <a:srgbClr val="01A89E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chemeClr val="bg1"/>
                </a:solidFill>
              </a:rPr>
              <a:t>Не просто відповідати, а міркувати</a:t>
            </a:r>
          </a:p>
        </p:txBody>
      </p:sp>
    </p:spTree>
    <p:extLst>
      <p:ext uri="{BB962C8B-B14F-4D97-AF65-F5344CB8AC3E}">
        <p14:creationId xmlns:p14="http://schemas.microsoft.com/office/powerpoint/2010/main" val="3281874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rism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: округлені кути 11">
            <a:extLst>
              <a:ext uri="{FF2B5EF4-FFF2-40B4-BE49-F238E27FC236}">
                <a16:creationId xmlns:a16="http://schemas.microsoft.com/office/drawing/2014/main" xmlns="" id="{4C385234-5665-4277-BBE9-D73E946B6EAC}"/>
              </a:ext>
            </a:extLst>
          </p:cNvPr>
          <p:cNvSpPr/>
          <p:nvPr/>
        </p:nvSpPr>
        <p:spPr>
          <a:xfrm>
            <a:off x="3135916" y="1475806"/>
            <a:ext cx="2055870" cy="1952325"/>
          </a:xfrm>
          <a:prstGeom prst="round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solidFill>
                  <a:schemeClr val="accent1">
                    <a:lumMod val="50000"/>
                  </a:schemeClr>
                </a:solidFill>
              </a:rPr>
              <a:t>Прилетіли птахи – </a:t>
            </a:r>
            <a:r>
              <a:rPr lang="uk-UA" sz="2800" b="1" dirty="0" err="1">
                <a:solidFill>
                  <a:schemeClr val="accent1">
                    <a:lumMod val="50000"/>
                  </a:schemeClr>
                </a:solidFill>
              </a:rPr>
              <a:t>шух-шух-шух</a:t>
            </a:r>
            <a:endParaRPr lang="uk-UA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63239" y="492256"/>
            <a:ext cx="9666342" cy="76366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Артикуляційна </a:t>
            </a:r>
            <a:r>
              <a:rPr lang="uk-UA" sz="4000" b="1" dirty="0">
                <a:solidFill>
                  <a:schemeClr val="bg1"/>
                </a:solidFill>
              </a:rPr>
              <a:t>розминка</a:t>
            </a:r>
          </a:p>
        </p:txBody>
      </p:sp>
      <p:sp>
        <p:nvSpPr>
          <p:cNvPr id="11" name="Прямокутник: округлені кути 11">
            <a:extLst>
              <a:ext uri="{FF2B5EF4-FFF2-40B4-BE49-F238E27FC236}">
                <a16:creationId xmlns:a16="http://schemas.microsoft.com/office/drawing/2014/main" xmlns="" id="{4C385234-5665-4277-BBE9-D73E946B6EAC}"/>
              </a:ext>
            </a:extLst>
          </p:cNvPr>
          <p:cNvSpPr/>
          <p:nvPr/>
        </p:nvSpPr>
        <p:spPr>
          <a:xfrm>
            <a:off x="3547525" y="4007450"/>
            <a:ext cx="3288523" cy="972504"/>
          </a:xfrm>
          <a:prstGeom prst="round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0070C0"/>
                </a:solidFill>
              </a:rPr>
              <a:t>Тануть бурульки– кап-кап-кап</a:t>
            </a:r>
            <a:endParaRPr lang="uk-UA" sz="2800" b="1" dirty="0">
              <a:solidFill>
                <a:srgbClr val="0070C0"/>
              </a:solidFill>
            </a:endParaRPr>
          </a:p>
        </p:txBody>
      </p:sp>
      <p:sp>
        <p:nvSpPr>
          <p:cNvPr id="12" name="Прямокутник: округлені кути 11">
            <a:extLst>
              <a:ext uri="{FF2B5EF4-FFF2-40B4-BE49-F238E27FC236}">
                <a16:creationId xmlns:a16="http://schemas.microsoft.com/office/drawing/2014/main" xmlns="" id="{4C385234-5665-4277-BBE9-D73E946B6EAC}"/>
              </a:ext>
            </a:extLst>
          </p:cNvPr>
          <p:cNvSpPr/>
          <p:nvPr/>
        </p:nvSpPr>
        <p:spPr>
          <a:xfrm>
            <a:off x="6983730" y="1385027"/>
            <a:ext cx="2228850" cy="1387878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solidFill>
                  <a:schemeClr val="accent2">
                    <a:lumMod val="75000"/>
                  </a:schemeClr>
                </a:solidFill>
              </a:rPr>
              <a:t>Пролетів джміль – </a:t>
            </a:r>
          </a:p>
          <a:p>
            <a:pPr algn="ctr"/>
            <a:r>
              <a:rPr lang="uk-UA" sz="2800" b="1" dirty="0" err="1">
                <a:solidFill>
                  <a:schemeClr val="accent2">
                    <a:lumMod val="75000"/>
                  </a:schemeClr>
                </a:solidFill>
              </a:rPr>
              <a:t>дж-дж-дж</a:t>
            </a:r>
            <a:endParaRPr lang="uk-UA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06EE50A7-8225-43BF-A716-F5FB7ADB6D8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9" r="10333" b="8406"/>
          <a:stretch/>
        </p:blipFill>
        <p:spPr>
          <a:xfrm>
            <a:off x="5396049" y="1427502"/>
            <a:ext cx="1440000" cy="2295498"/>
          </a:xfrm>
          <a:prstGeom prst="round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</p:pic>
      <p:sp>
        <p:nvSpPr>
          <p:cNvPr id="15" name="Прямокутник: округлені кути 11">
            <a:extLst>
              <a:ext uri="{FF2B5EF4-FFF2-40B4-BE49-F238E27FC236}">
                <a16:creationId xmlns:a16="http://schemas.microsoft.com/office/drawing/2014/main" xmlns="" id="{4C385234-5665-4277-BBE9-D73E946B6EAC}"/>
              </a:ext>
            </a:extLst>
          </p:cNvPr>
          <p:cNvSpPr/>
          <p:nvPr/>
        </p:nvSpPr>
        <p:spPr>
          <a:xfrm>
            <a:off x="6355080" y="5111678"/>
            <a:ext cx="3382826" cy="1126114"/>
          </a:xfrm>
          <a:prstGeom prst="roundRect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solidFill>
                  <a:schemeClr val="accent6">
                    <a:lumMod val="75000"/>
                  </a:schemeClr>
                </a:solidFill>
              </a:rPr>
              <a:t>Заспівав соловей – тьох-тьох-</a:t>
            </a:r>
            <a:r>
              <a:rPr lang="uk-UA" sz="2800" b="1" dirty="0" err="1">
                <a:solidFill>
                  <a:schemeClr val="accent6">
                    <a:lumMod val="75000"/>
                  </a:schemeClr>
                </a:solidFill>
              </a:rPr>
              <a:t>тьох</a:t>
            </a:r>
            <a:endParaRPr lang="uk-UA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2766410A-DFD0-4191-B75D-B188843B050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36" t="5655" r="12692" b="11593"/>
          <a:stretch/>
        </p:blipFill>
        <p:spPr>
          <a:xfrm>
            <a:off x="9581509" y="1384194"/>
            <a:ext cx="1371600" cy="2338806"/>
          </a:xfrm>
          <a:prstGeom prst="round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</p:pic>
      <p:sp>
        <p:nvSpPr>
          <p:cNvPr id="17" name="Прямокутник: округлені кути 11">
            <a:extLst>
              <a:ext uri="{FF2B5EF4-FFF2-40B4-BE49-F238E27FC236}">
                <a16:creationId xmlns:a16="http://schemas.microsoft.com/office/drawing/2014/main" xmlns="" id="{4C385234-5665-4277-BBE9-D73E946B6EAC}"/>
              </a:ext>
            </a:extLst>
          </p:cNvPr>
          <p:cNvSpPr/>
          <p:nvPr/>
        </p:nvSpPr>
        <p:spPr>
          <a:xfrm>
            <a:off x="9261469" y="3809785"/>
            <a:ext cx="2294261" cy="1083361"/>
          </a:xfrm>
          <a:prstGeom prst="roundRect">
            <a:avLst/>
          </a:prstGeom>
          <a:ln w="38100">
            <a:solidFill>
              <a:srgbClr val="FF434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solidFill>
                  <a:srgbClr val="FF4343"/>
                </a:solidFill>
              </a:rPr>
              <a:t>Запросимо тишу – ц-ц-ц</a:t>
            </a:r>
          </a:p>
        </p:txBody>
      </p:sp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773B6E45-736A-4F61-9EF2-18CD6BC5369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942"/>
          <a:stretch/>
        </p:blipFill>
        <p:spPr>
          <a:xfrm>
            <a:off x="1004638" y="1475806"/>
            <a:ext cx="2014172" cy="1828518"/>
          </a:xfrm>
          <a:prstGeom prst="roundRect">
            <a:avLst/>
          </a:prstGeom>
          <a:ln w="38100" cap="sq">
            <a:solidFill>
              <a:schemeClr val="bg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9" name="Picture 2" descr="Результат пошуку зображень за запитом танут сосульки">
            <a:extLst>
              <a:ext uri="{FF2B5EF4-FFF2-40B4-BE49-F238E27FC236}">
                <a16:creationId xmlns="" xmlns:a16="http://schemas.microsoft.com/office/drawing/2014/main" id="{72DB76E2-11EB-4575-8A16-455FF1EDA8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638" y="3658680"/>
            <a:ext cx="2278960" cy="1670044"/>
          </a:xfrm>
          <a:prstGeom prst="roundRect">
            <a:avLst/>
          </a:prstGeom>
          <a:ln w="38100" cap="sq">
            <a:solidFill>
              <a:schemeClr val="bg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Результат пошуку зображень за запитом соловей">
            <a:extLst>
              <a:ext uri="{FF2B5EF4-FFF2-40B4-BE49-F238E27FC236}">
                <a16:creationId xmlns="" xmlns:a16="http://schemas.microsoft.com/office/drawing/2014/main" id="{522A3978-9CA9-4771-979F-470D5204A4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0"/>
          <a:stretch/>
        </p:blipFill>
        <p:spPr bwMode="auto">
          <a:xfrm>
            <a:off x="7108015" y="2976619"/>
            <a:ext cx="1980279" cy="1666332"/>
          </a:xfrm>
          <a:prstGeom prst="roundRect">
            <a:avLst/>
          </a:prstGeom>
          <a:ln w="38100" cap="sq">
            <a:solidFill>
              <a:schemeClr val="bg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0082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rism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5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4">
            <a:extLst>
              <a:ext uri="{FF2B5EF4-FFF2-40B4-BE49-F238E27FC236}">
                <a16:creationId xmlns="" xmlns:a16="http://schemas.microsoft.com/office/drawing/2014/main" id="{8D680240-E512-40DB-986F-C31A2046D1DC}"/>
              </a:ext>
            </a:extLst>
          </p:cNvPr>
          <p:cNvSpPr/>
          <p:nvPr/>
        </p:nvSpPr>
        <p:spPr>
          <a:xfrm>
            <a:off x="1206756" y="723310"/>
            <a:ext cx="9948924" cy="71687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uk-UA" sz="4000" b="1" dirty="0" smtClean="0">
                <a:solidFill>
                  <a:schemeClr val="bg1"/>
                </a:solidFill>
              </a:rPr>
              <a:t>Прочитай скоромовку</a:t>
            </a:r>
            <a:endParaRPr lang="uk-UA" sz="4000" b="1" dirty="0">
              <a:solidFill>
                <a:schemeClr val="bg1"/>
              </a:solidFill>
            </a:endParaRPr>
          </a:p>
        </p:txBody>
      </p:sp>
      <p:sp>
        <p:nvSpPr>
          <p:cNvPr id="8" name="Прямокутник: округлені кути 7">
            <a:extLst>
              <a:ext uri="{FF2B5EF4-FFF2-40B4-BE49-F238E27FC236}">
                <a16:creationId xmlns="" xmlns:a16="http://schemas.microsoft.com/office/drawing/2014/main" id="{21D1848A-2991-4EFE-90F4-610D3A1160E8}"/>
              </a:ext>
            </a:extLst>
          </p:cNvPr>
          <p:cNvSpPr/>
          <p:nvPr/>
        </p:nvSpPr>
        <p:spPr>
          <a:xfrm>
            <a:off x="1206757" y="1654474"/>
            <a:ext cx="4553964" cy="2281476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200" dirty="0" err="1"/>
              <a:t>Сів</a:t>
            </a:r>
            <a:r>
              <a:rPr lang="ru-RU" sz="3200" dirty="0"/>
              <a:t> шпак на </a:t>
            </a:r>
            <a:r>
              <a:rPr lang="ru-RU" sz="3200" dirty="0" err="1"/>
              <a:t>шпаківню</a:t>
            </a:r>
            <a:r>
              <a:rPr lang="ru-RU" sz="3200" dirty="0"/>
              <a:t>, </a:t>
            </a:r>
            <a:endParaRPr lang="ru-RU" sz="3200" dirty="0" smtClean="0"/>
          </a:p>
          <a:p>
            <a:r>
              <a:rPr lang="ru-RU" sz="3200" dirty="0" err="1" smtClean="0"/>
              <a:t>Заспівав</a:t>
            </a:r>
            <a:r>
              <a:rPr lang="ru-RU" sz="3200" dirty="0" smtClean="0"/>
              <a:t> </a:t>
            </a:r>
            <a:r>
              <a:rPr lang="ru-RU" sz="3200" dirty="0"/>
              <a:t>шпак </a:t>
            </a:r>
            <a:r>
              <a:rPr lang="ru-RU" sz="3200" dirty="0" err="1"/>
              <a:t>півню</a:t>
            </a:r>
            <a:r>
              <a:rPr lang="ru-RU" sz="3200" dirty="0"/>
              <a:t>: </a:t>
            </a:r>
            <a:endParaRPr lang="ru-RU" sz="3200" dirty="0" smtClean="0"/>
          </a:p>
          <a:p>
            <a:r>
              <a:rPr lang="ru-RU" sz="3200" dirty="0" smtClean="0"/>
              <a:t>— </a:t>
            </a:r>
            <a:r>
              <a:rPr lang="ru-RU" sz="3200" dirty="0"/>
              <a:t>Ти не </a:t>
            </a:r>
            <a:r>
              <a:rPr lang="ru-RU" sz="3200" dirty="0" err="1"/>
              <a:t>вмієш</a:t>
            </a:r>
            <a:r>
              <a:rPr lang="ru-RU" sz="3200" dirty="0"/>
              <a:t> так, як я, </a:t>
            </a:r>
            <a:endParaRPr lang="ru-RU" sz="3200" dirty="0" smtClean="0"/>
          </a:p>
          <a:p>
            <a:r>
              <a:rPr lang="ru-RU" sz="3200" dirty="0" smtClean="0"/>
              <a:t>Так</a:t>
            </a:r>
            <a:r>
              <a:rPr lang="ru-RU" sz="3200" dirty="0"/>
              <a:t>, як ти, не </a:t>
            </a:r>
            <a:r>
              <a:rPr lang="ru-RU" sz="3200" dirty="0" err="1"/>
              <a:t>вмію</a:t>
            </a:r>
            <a:r>
              <a:rPr lang="ru-RU" sz="3200" dirty="0"/>
              <a:t> я.</a:t>
            </a:r>
            <a:endParaRPr lang="uk-UA" sz="3200" b="1" dirty="0">
              <a:solidFill>
                <a:schemeClr val="bg1"/>
              </a:solidFill>
            </a:endParaRPr>
          </a:p>
        </p:txBody>
      </p:sp>
      <p:pic>
        <p:nvPicPr>
          <p:cNvPr id="9" name="Picture 4" descr="Результат пошуку зображень за запитом перекинута шпаківня">
            <a:extLst>
              <a:ext uri="{FF2B5EF4-FFF2-40B4-BE49-F238E27FC236}">
                <a16:creationId xmlns="" xmlns:a16="http://schemas.microsoft.com/office/drawing/2014/main" id="{69972B40-563B-4A1D-B4E6-6B0B91E258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4" t="13044" r="18512" b="14782"/>
          <a:stretch/>
        </p:blipFill>
        <p:spPr bwMode="auto">
          <a:xfrm flipH="1">
            <a:off x="9396000" y="1654474"/>
            <a:ext cx="1764000" cy="2411206"/>
          </a:xfrm>
          <a:prstGeom prst="rect">
            <a:avLst/>
          </a:prstGeom>
          <a:ln w="38100" cap="sq">
            <a:solidFill>
              <a:schemeClr val="bg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У США будинок подружжя охороняє сторожовий півень на прізвисько Фред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r="26171"/>
          <a:stretch/>
        </p:blipFill>
        <p:spPr bwMode="auto">
          <a:xfrm>
            <a:off x="6181218" y="1629700"/>
            <a:ext cx="2571390" cy="2460753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кутник: округлені кути 11">
            <a:extLst>
              <a:ext uri="{FF2B5EF4-FFF2-40B4-BE49-F238E27FC236}">
                <a16:creationId xmlns="" xmlns:a16="http://schemas.microsoft.com/office/drawing/2014/main" id="{D888C40D-FD34-4564-9E62-0116B8C1DD37}"/>
              </a:ext>
            </a:extLst>
          </p:cNvPr>
          <p:cNvSpPr/>
          <p:nvPr/>
        </p:nvSpPr>
        <p:spPr>
          <a:xfrm>
            <a:off x="1206756" y="4195722"/>
            <a:ext cx="4949190" cy="1290677"/>
          </a:xfrm>
          <a:prstGeom prst="round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Прочитай скоромовку, наспівуючи мелодію.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Прочитай скоромовку швидко.</a:t>
            </a:r>
          </a:p>
        </p:txBody>
      </p:sp>
    </p:spTree>
    <p:extLst>
      <p:ext uri="{BB962C8B-B14F-4D97-AF65-F5344CB8AC3E}">
        <p14:creationId xmlns:p14="http://schemas.microsoft.com/office/powerpoint/2010/main" val="2127491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rism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043395" y="582906"/>
            <a:ext cx="10125347" cy="811554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/>
              <a:t>Повідомлення теми </a:t>
            </a:r>
            <a:r>
              <a:rPr lang="uk-UA" sz="4000" b="1" dirty="0" smtClean="0"/>
              <a:t>уроку</a:t>
            </a:r>
            <a:endParaRPr lang="uk-UA" sz="4000" b="1" dirty="0">
              <a:solidFill>
                <a:schemeClr val="bg1"/>
              </a:solidFill>
            </a:endParaRPr>
          </a:p>
        </p:txBody>
      </p:sp>
      <p:sp>
        <p:nvSpPr>
          <p:cNvPr id="32778" name="AutoShape 10" descr="любители книг | Школьные темы, Дет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0" name="Picture 2" descr="D:\Картинки до тестів\!!!!Эсмира_512х512\_free_2024-01-13-17-28-32_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554" y="1460030"/>
            <a:ext cx="3642905" cy="3642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200650" y="1511767"/>
            <a:ext cx="5532120" cy="35394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b="1" dirty="0">
                <a:solidFill>
                  <a:schemeClr val="bg1"/>
                </a:solidFill>
              </a:rPr>
              <a:t>Сьогодні на уроці читання </a:t>
            </a:r>
            <a:r>
              <a:rPr lang="uk-UA" sz="3200" b="1" dirty="0" smtClean="0">
                <a:solidFill>
                  <a:schemeClr val="bg1"/>
                </a:solidFill>
              </a:rPr>
              <a:t>ми ознайомимося з віршем </a:t>
            </a:r>
          </a:p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Ліни </a:t>
            </a:r>
            <a:r>
              <a:rPr lang="uk-UA" sz="3200" b="1" dirty="0">
                <a:solidFill>
                  <a:schemeClr val="bg1"/>
                </a:solidFill>
              </a:rPr>
              <a:t>Костенко </a:t>
            </a:r>
            <a:endParaRPr lang="uk-UA" sz="3200" b="1" dirty="0" smtClean="0">
              <a:solidFill>
                <a:schemeClr val="bg1"/>
              </a:solidFill>
            </a:endParaRPr>
          </a:p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«</a:t>
            </a:r>
            <a:r>
              <a:rPr lang="uk-UA" sz="3200" b="1" dirty="0">
                <a:solidFill>
                  <a:schemeClr val="bg1"/>
                </a:solidFill>
              </a:rPr>
              <a:t>Перекинута шпаківня</a:t>
            </a:r>
            <a:r>
              <a:rPr lang="uk-UA" sz="3200" b="1" dirty="0" smtClean="0">
                <a:solidFill>
                  <a:schemeClr val="bg1"/>
                </a:solidFill>
              </a:rPr>
              <a:t>». </a:t>
            </a:r>
          </a:p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Обговоримо причини </a:t>
            </a:r>
            <a:r>
              <a:rPr lang="uk-UA" sz="3200" b="1" dirty="0">
                <a:solidFill>
                  <a:schemeClr val="bg1"/>
                </a:solidFill>
              </a:rPr>
              <a:t>і </a:t>
            </a:r>
            <a:r>
              <a:rPr lang="uk-UA" sz="3200" b="1" dirty="0" smtClean="0">
                <a:solidFill>
                  <a:schemeClr val="bg1"/>
                </a:solidFill>
              </a:rPr>
              <a:t>наслідки дій людини і природи. </a:t>
            </a:r>
          </a:p>
        </p:txBody>
      </p:sp>
    </p:spTree>
    <p:extLst>
      <p:ext uri="{BB962C8B-B14F-4D97-AF65-F5344CB8AC3E}">
        <p14:creationId xmlns:p14="http://schemas.microsoft.com/office/powerpoint/2010/main" val="1129962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rism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38176" y="494529"/>
            <a:ext cx="9937494" cy="67497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>
                <a:solidFill>
                  <a:schemeClr val="bg1"/>
                </a:solidFill>
              </a:rPr>
              <a:t>Ліна Костенко</a:t>
            </a:r>
          </a:p>
        </p:txBody>
      </p:sp>
      <p:sp>
        <p:nvSpPr>
          <p:cNvPr id="2" name="Блок-схема: альтернативний процес 1">
            <a:extLst>
              <a:ext uri="{FF2B5EF4-FFF2-40B4-BE49-F238E27FC236}">
                <a16:creationId xmlns="" xmlns:a16="http://schemas.microsoft.com/office/drawing/2014/main" id="{E3674AE7-13A1-486A-9152-C7FA09F8042D}"/>
              </a:ext>
            </a:extLst>
          </p:cNvPr>
          <p:cNvSpPr/>
          <p:nvPr/>
        </p:nvSpPr>
        <p:spPr>
          <a:xfrm>
            <a:off x="1012445" y="1296775"/>
            <a:ext cx="5891275" cy="4524315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chemeClr val="accent2">
                    <a:lumMod val="75000"/>
                  </a:schemeClr>
                </a:solidFill>
              </a:rPr>
              <a:t>Ліна Василівна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Костенко – відома на весь світ українська </a:t>
            </a:r>
            <a:r>
              <a:rPr lang="uk-UA" sz="2400" b="1" dirty="0">
                <a:solidFill>
                  <a:schemeClr val="accent2">
                    <a:lumMod val="75000"/>
                  </a:schemeClr>
                </a:solidFill>
              </a:rPr>
              <a:t>письменниця,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поетеса – народилася</a:t>
            </a:r>
            <a:r>
              <a:rPr lang="uk-UA" sz="2400" b="1" dirty="0">
                <a:solidFill>
                  <a:schemeClr val="accent2">
                    <a:lumMod val="75000"/>
                  </a:schemeClr>
                </a:solidFill>
              </a:rPr>
              <a:t> 19 березня 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1930</a:t>
            </a:r>
            <a:r>
              <a:rPr lang="uk-UA" sz="2400" b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в родині викладачів</a:t>
            </a:r>
            <a:r>
              <a:rPr lang="uk-UA" sz="2400" b="1" dirty="0">
                <a:solidFill>
                  <a:schemeClr val="accent2">
                    <a:lumMod val="75000"/>
                  </a:schemeClr>
                </a:solidFill>
              </a:rPr>
              <a:t>. Все своє життя вона присвятила національним традиціям, довівши всьому світові і кожному окремому українцю, що наші духовні якості є безсмертними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uk-UA" sz="2400" b="1" dirty="0">
                <a:solidFill>
                  <a:schemeClr val="accent2">
                    <a:lumMod val="75000"/>
                  </a:schemeClr>
                </a:solidFill>
              </a:rPr>
              <a:t>Саме Ліна Костенко прищепила мільйонам українців непохитну віру та впевненість в те, що ми незалежні, гідні і вільні. Що нас не здолати, адже дух наший є незламним</a:t>
            </a:r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endParaRPr lang="uk-UA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 descr="Результат пошуку зображень за запитом ліна костенко">
            <a:extLst>
              <a:ext uri="{FF2B5EF4-FFF2-40B4-BE49-F238E27FC236}">
                <a16:creationId xmlns="" xmlns:a16="http://schemas.microsoft.com/office/drawing/2014/main" id="{01E8D9BC-3209-4BD4-845A-3214967449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7704" y="1270518"/>
            <a:ext cx="3875096" cy="4550572"/>
          </a:xfrm>
          <a:prstGeom prst="rect">
            <a:avLst/>
          </a:prstGeom>
          <a:ln w="38100" cap="sq">
            <a:solidFill>
              <a:schemeClr val="bg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4359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rism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4">
            <a:extLst>
              <a:ext uri="{FF2B5EF4-FFF2-40B4-BE49-F238E27FC236}">
                <a16:creationId xmlns:a16="http://schemas.microsoft.com/office/drawing/2014/main" xmlns="" id="{41300D0C-EC34-4515-9E3A-6F0DC297E5C1}"/>
              </a:ext>
            </a:extLst>
          </p:cNvPr>
          <p:cNvSpPr/>
          <p:nvPr/>
        </p:nvSpPr>
        <p:spPr>
          <a:xfrm>
            <a:off x="0" y="5850087"/>
            <a:ext cx="1054101" cy="99702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bg1"/>
                </a:solidFill>
              </a:rPr>
              <a:t>Підручник, сторінка</a:t>
            </a:r>
          </a:p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116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D:\2 клас\2 Читання\1 Савченко\09 Надійшла весна прекрасна\№097 - Л Костенко Перекинута шпаківня\2025-04-02_18432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45"/>
          <a:stretch/>
        </p:blipFill>
        <p:spPr bwMode="auto">
          <a:xfrm>
            <a:off x="3616174" y="391659"/>
            <a:ext cx="4887746" cy="5956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2 клас\2 Читання\1 Савченко\09 Надійшла весна прекрасна\№097 - Л Костенко Перекинута шпаківня\2025-04-02_1845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3920" y="391659"/>
            <a:ext cx="3274429" cy="5956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527050" y="505959"/>
            <a:ext cx="2805174" cy="167717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>
                <a:solidFill>
                  <a:schemeClr val="bg1"/>
                </a:solidFill>
              </a:rPr>
              <a:t>Ліна Костенко «Перекинута шпаківня»</a:t>
            </a:r>
          </a:p>
        </p:txBody>
      </p:sp>
      <p:sp>
        <p:nvSpPr>
          <p:cNvPr id="16" name="Прямоугольник: скругленные углы 14">
            <a:extLst>
              <a:ext uri="{FF2B5EF4-FFF2-40B4-BE49-F238E27FC236}">
                <a16:creationId xmlns="" xmlns:a16="http://schemas.microsoft.com/office/drawing/2014/main" id="{F6A95DC3-9938-4AC9-9C61-16271CCD2697}"/>
              </a:ext>
            </a:extLst>
          </p:cNvPr>
          <p:cNvSpPr/>
          <p:nvPr/>
        </p:nvSpPr>
        <p:spPr>
          <a:xfrm>
            <a:off x="459255" y="4428401"/>
            <a:ext cx="2968228" cy="136453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>
                <a:solidFill>
                  <a:schemeClr val="bg1"/>
                </a:solidFill>
              </a:rPr>
              <a:t>Що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err="1">
                <a:solidFill>
                  <a:schemeClr val="bg1"/>
                </a:solidFill>
              </a:rPr>
              <a:t>було</a:t>
            </a:r>
            <a:r>
              <a:rPr lang="ru-RU" sz="2400" b="1" dirty="0">
                <a:solidFill>
                  <a:schemeClr val="bg1"/>
                </a:solidFill>
              </a:rPr>
              <a:t> прочитано </a:t>
            </a:r>
            <a:r>
              <a:rPr lang="ru-RU" sz="2400" b="1" dirty="0" err="1">
                <a:solidFill>
                  <a:schemeClr val="bg1"/>
                </a:solidFill>
              </a:rPr>
              <a:t>зі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err="1">
                <a:solidFill>
                  <a:schemeClr val="bg1"/>
                </a:solidFill>
              </a:rPr>
              <a:t>співчуттям</a:t>
            </a:r>
            <a:r>
              <a:rPr lang="ru-RU" sz="2400" b="1" dirty="0">
                <a:solidFill>
                  <a:schemeClr val="bg1"/>
                </a:solidFill>
              </a:rPr>
              <a:t>, а </a:t>
            </a:r>
            <a:r>
              <a:rPr lang="ru-RU" sz="2400" b="1" dirty="0" err="1">
                <a:solidFill>
                  <a:schemeClr val="bg1"/>
                </a:solidFill>
              </a:rPr>
              <a:t>що</a:t>
            </a:r>
            <a:r>
              <a:rPr lang="ru-RU" sz="2400" b="1" dirty="0">
                <a:solidFill>
                  <a:schemeClr val="bg1"/>
                </a:solidFill>
              </a:rPr>
              <a:t> з </a:t>
            </a:r>
            <a:r>
              <a:rPr lang="ru-RU" sz="2400" b="1" dirty="0" err="1">
                <a:solidFill>
                  <a:schemeClr val="bg1"/>
                </a:solidFill>
              </a:rPr>
              <a:t>докором</a:t>
            </a:r>
            <a:r>
              <a:rPr lang="ru-RU" sz="2400" b="1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29D4A201-C73C-4394-90B0-108600D03823}"/>
              </a:ext>
            </a:extLst>
          </p:cNvPr>
          <p:cNvSpPr txBox="1"/>
          <p:nvPr/>
        </p:nvSpPr>
        <p:spPr>
          <a:xfrm>
            <a:off x="554514" y="3134509"/>
            <a:ext cx="277771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rgbClr val="0070C0"/>
                </a:solidFill>
              </a:rPr>
              <a:t>Борсаються – </a:t>
            </a:r>
            <a:r>
              <a:rPr lang="uk-UA" sz="2400" b="1" dirty="0">
                <a:solidFill>
                  <a:schemeClr val="accent2">
                    <a:lumMod val="75000"/>
                  </a:schemeClr>
                </a:solidFill>
              </a:rPr>
              <a:t>намагаються триматися.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29D4A201-C73C-4394-90B0-108600D03823}"/>
              </a:ext>
            </a:extLst>
          </p:cNvPr>
          <p:cNvSpPr txBox="1"/>
          <p:nvPr/>
        </p:nvSpPr>
        <p:spPr>
          <a:xfrm>
            <a:off x="554514" y="2238848"/>
            <a:ext cx="277771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rgbClr val="0070C0"/>
                </a:solidFill>
              </a:rPr>
              <a:t>Вітер чорногривий </a:t>
            </a:r>
            <a:r>
              <a:rPr lang="uk-UA" sz="2400" b="1" dirty="0">
                <a:solidFill>
                  <a:schemeClr val="accent2">
                    <a:lumMod val="75000"/>
                  </a:schemeClr>
                </a:solidFill>
              </a:rPr>
              <a:t>– дуже сильний.</a:t>
            </a:r>
          </a:p>
        </p:txBody>
      </p:sp>
    </p:spTree>
    <p:extLst>
      <p:ext uri="{BB962C8B-B14F-4D97-AF65-F5344CB8AC3E}">
        <p14:creationId xmlns:p14="http://schemas.microsoft.com/office/powerpoint/2010/main" val="4137809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rism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81026" y="502033"/>
            <a:ext cx="9948924" cy="64096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chemeClr val="bg1"/>
                </a:solidFill>
              </a:rPr>
              <a:t>Дай відповіді на </a:t>
            </a:r>
            <a:r>
              <a:rPr lang="uk-UA" sz="3600" b="1" dirty="0" smtClean="0">
                <a:solidFill>
                  <a:schemeClr val="bg1"/>
                </a:solidFill>
              </a:rPr>
              <a:t>питання та виконай завдання</a:t>
            </a:r>
            <a:endParaRPr lang="uk-UA" sz="3600" b="1" dirty="0">
              <a:solidFill>
                <a:schemeClr val="bg1"/>
              </a:solidFill>
            </a:endParaRP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="" xmlns:a16="http://schemas.microsoft.com/office/drawing/2014/main" id="{843F99EE-913E-4FB3-8CCF-BF8966188ACF}"/>
              </a:ext>
            </a:extLst>
          </p:cNvPr>
          <p:cNvSpPr/>
          <p:nvPr/>
        </p:nvSpPr>
        <p:spPr>
          <a:xfrm>
            <a:off x="1102619" y="1213395"/>
            <a:ext cx="5721091" cy="546825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Які </a:t>
            </a:r>
            <a:r>
              <a:rPr lang="ru-RU" sz="2800" b="1" dirty="0" err="1" smtClean="0">
                <a:solidFill>
                  <a:schemeClr val="bg1"/>
                </a:solidFill>
              </a:rPr>
              <a:t>почуття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викликав</a:t>
            </a:r>
            <a:r>
              <a:rPr lang="ru-RU" sz="2800" b="1" dirty="0" smtClean="0">
                <a:solidFill>
                  <a:schemeClr val="bg1"/>
                </a:solidFill>
              </a:rPr>
              <a:t> у тебе вірш?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="" xmlns:a16="http://schemas.microsoft.com/office/drawing/2014/main" id="{33EA0A29-AF4C-4D38-B780-59230693F533}"/>
              </a:ext>
            </a:extLst>
          </p:cNvPr>
          <p:cNvSpPr/>
          <p:nvPr/>
        </p:nvSpPr>
        <p:spPr>
          <a:xfrm>
            <a:off x="1102619" y="1806332"/>
            <a:ext cx="5801101" cy="98615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Яка </a:t>
            </a:r>
            <a:r>
              <a:rPr lang="ru-RU" sz="2800" b="1" dirty="0" err="1">
                <a:solidFill>
                  <a:schemeClr val="bg1"/>
                </a:solidFill>
              </a:rPr>
              <a:t>біда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трапилася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зі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шпаченятами</a:t>
            </a:r>
            <a:r>
              <a:rPr lang="ru-RU" sz="2800" b="1" dirty="0">
                <a:solidFill>
                  <a:schemeClr val="bg1"/>
                </a:solidFill>
              </a:rPr>
              <a:t>? </a:t>
            </a:r>
            <a:r>
              <a:rPr lang="ru-RU" sz="2800" b="1" dirty="0" err="1">
                <a:solidFill>
                  <a:schemeClr val="bg1"/>
                </a:solidFill>
              </a:rPr>
              <a:t>Чому</a:t>
            </a:r>
            <a:r>
              <a:rPr lang="ru-RU" sz="2800" b="1" dirty="0">
                <a:solidFill>
                  <a:schemeClr val="bg1"/>
                </a:solidFill>
              </a:rPr>
              <a:t> так </a:t>
            </a:r>
            <a:r>
              <a:rPr lang="ru-RU" sz="2800" b="1" dirty="0" err="1">
                <a:solidFill>
                  <a:schemeClr val="bg1"/>
                </a:solidFill>
              </a:rPr>
              <a:t>сталося</a:t>
            </a:r>
            <a:r>
              <a:rPr lang="ru-RU" sz="2800" b="1" dirty="0">
                <a:solidFill>
                  <a:schemeClr val="bg1"/>
                </a:solidFill>
              </a:rPr>
              <a:t>? </a:t>
            </a:r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="" xmlns:a16="http://schemas.microsoft.com/office/drawing/2014/main" id="{386CEAB7-9840-40C3-9936-BD8FE0B00FBA}"/>
              </a:ext>
            </a:extLst>
          </p:cNvPr>
          <p:cNvSpPr/>
          <p:nvPr/>
        </p:nvSpPr>
        <p:spPr>
          <a:xfrm>
            <a:off x="1048138" y="2814320"/>
            <a:ext cx="5855582" cy="112056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Прочитай </a:t>
            </a:r>
            <a:r>
              <a:rPr lang="ru-RU" sz="2800" b="1" dirty="0" err="1">
                <a:solidFill>
                  <a:schemeClr val="bg1"/>
                </a:solidFill>
              </a:rPr>
              <a:t>вірш</a:t>
            </a:r>
            <a:r>
              <a:rPr lang="ru-RU" sz="2800" b="1" dirty="0">
                <a:solidFill>
                  <a:schemeClr val="bg1"/>
                </a:solidFill>
              </a:rPr>
              <a:t>. </a:t>
            </a:r>
            <a:r>
              <a:rPr lang="ru-RU" sz="2800" b="1" dirty="0" err="1">
                <a:solidFill>
                  <a:schemeClr val="bg1"/>
                </a:solidFill>
              </a:rPr>
              <a:t>Розглянь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малюнок</a:t>
            </a:r>
            <a:r>
              <a:rPr lang="ru-RU" sz="2800" b="1" dirty="0">
                <a:solidFill>
                  <a:schemeClr val="bg1"/>
                </a:solidFill>
              </a:rPr>
              <a:t>. До </a:t>
            </a:r>
            <a:r>
              <a:rPr lang="ru-RU" sz="2800" b="1" dirty="0" err="1">
                <a:solidFill>
                  <a:schemeClr val="bg1"/>
                </a:solidFill>
              </a:rPr>
              <a:t>яких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рядків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він</a:t>
            </a:r>
            <a:r>
              <a:rPr lang="ru-RU" sz="2800" b="1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="" xmlns:a16="http://schemas.microsoft.com/office/drawing/2014/main" id="{08FAAA09-3376-499C-8F02-E94102CA0150}"/>
              </a:ext>
            </a:extLst>
          </p:cNvPr>
          <p:cNvSpPr/>
          <p:nvPr/>
        </p:nvSpPr>
        <p:spPr>
          <a:xfrm>
            <a:off x="1102619" y="3942853"/>
            <a:ext cx="5801101" cy="51484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>
                <a:solidFill>
                  <a:schemeClr val="bg1"/>
                </a:solidFill>
              </a:rPr>
              <a:t>Знайди</a:t>
            </a:r>
            <a:r>
              <a:rPr lang="ru-RU" sz="2800" b="1" dirty="0">
                <a:solidFill>
                  <a:schemeClr val="bg1"/>
                </a:solidFill>
              </a:rPr>
              <a:t> у </a:t>
            </a:r>
            <a:r>
              <a:rPr lang="ru-RU" sz="2800" b="1" dirty="0" err="1">
                <a:solidFill>
                  <a:schemeClr val="bg1"/>
                </a:solidFill>
              </a:rPr>
              <a:t>вірші</a:t>
            </a: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err="1">
                <a:solidFill>
                  <a:schemeClr val="bg1"/>
                </a:solidFill>
              </a:rPr>
              <a:t>рими</a:t>
            </a:r>
            <a:r>
              <a:rPr lang="ru-RU" sz="2800" b="1" dirty="0">
                <a:solidFill>
                  <a:schemeClr val="bg1"/>
                </a:solidFill>
              </a:rPr>
              <a:t>. </a:t>
            </a:r>
          </a:p>
        </p:txBody>
      </p:sp>
      <p:pic>
        <p:nvPicPr>
          <p:cNvPr id="13" name="Picture 3" descr="D:\2 клас\2 Читання\1 Савченко\09 Надійшла весна прекрасна\№097 - Л Костенко Перекинута шпаківня\2025-04-02_1845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4364" y="1249456"/>
            <a:ext cx="2675586" cy="4867507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4">
            <a:extLst>
              <a:ext uri="{FF2B5EF4-FFF2-40B4-BE49-F238E27FC236}">
                <a16:creationId xmlns:a16="http://schemas.microsoft.com/office/drawing/2014/main" xmlns="" id="{41300D0C-EC34-4515-9E3A-6F0DC297E5C1}"/>
              </a:ext>
            </a:extLst>
          </p:cNvPr>
          <p:cNvSpPr/>
          <p:nvPr/>
        </p:nvSpPr>
        <p:spPr>
          <a:xfrm>
            <a:off x="0" y="5850087"/>
            <a:ext cx="1054101" cy="99702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bg1"/>
                </a:solidFill>
              </a:rPr>
              <a:t>Підручник, сторінка</a:t>
            </a:r>
          </a:p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116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: скругленные углы 20">
            <a:extLst>
              <a:ext uri="{FF2B5EF4-FFF2-40B4-BE49-F238E27FC236}">
                <a16:creationId xmlns="" xmlns:a16="http://schemas.microsoft.com/office/drawing/2014/main" id="{08FAAA09-3376-499C-8F02-E94102CA0150}"/>
              </a:ext>
            </a:extLst>
          </p:cNvPr>
          <p:cNvSpPr/>
          <p:nvPr/>
        </p:nvSpPr>
        <p:spPr>
          <a:xfrm>
            <a:off x="834391" y="4462486"/>
            <a:ext cx="7465492" cy="646726"/>
          </a:xfrm>
          <a:prstGeom prst="roundRect">
            <a:avLst/>
          </a:prstGeom>
          <a:solidFill>
            <a:srgbClr val="0070C0"/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До чого закликає </a:t>
            </a:r>
            <a:r>
              <a:rPr lang="ru-RU" sz="2800" b="1" dirty="0" err="1" smtClean="0">
                <a:solidFill>
                  <a:schemeClr val="bg1"/>
                </a:solidFill>
              </a:rPr>
              <a:t>Ліна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</a:rPr>
              <a:t>Костенко </a:t>
            </a:r>
            <a:r>
              <a:rPr lang="ru-RU" sz="2800" b="1" dirty="0" err="1" smtClean="0">
                <a:solidFill>
                  <a:schemeClr val="bg1"/>
                </a:solidFill>
              </a:rPr>
              <a:t>цим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твором</a:t>
            </a:r>
            <a:r>
              <a:rPr lang="ru-RU" sz="2800" b="1" dirty="0" smtClean="0">
                <a:solidFill>
                  <a:schemeClr val="bg1"/>
                </a:solidFill>
              </a:rPr>
              <a:t>? 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: скругленные углы 20">
            <a:extLst>
              <a:ext uri="{FF2B5EF4-FFF2-40B4-BE49-F238E27FC236}">
                <a16:creationId xmlns="" xmlns:a16="http://schemas.microsoft.com/office/drawing/2014/main" id="{08FAAA09-3376-499C-8F02-E94102CA0150}"/>
              </a:ext>
            </a:extLst>
          </p:cNvPr>
          <p:cNvSpPr/>
          <p:nvPr/>
        </p:nvSpPr>
        <p:spPr>
          <a:xfrm>
            <a:off x="834391" y="5109212"/>
            <a:ext cx="7432603" cy="1297272"/>
          </a:xfrm>
          <a:prstGeom prst="roundRect">
            <a:avLst/>
          </a:prstGeom>
          <a:solidFill>
            <a:srgbClr val="00B05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Люди мають </a:t>
            </a:r>
            <a:r>
              <a:rPr lang="ru-RU" sz="2800" b="1" dirty="0" err="1" smtClean="0">
                <a:solidFill>
                  <a:schemeClr val="bg1"/>
                </a:solidFill>
              </a:rPr>
              <a:t>міркувати</a:t>
            </a:r>
            <a:r>
              <a:rPr lang="ru-RU" sz="2800" b="1" dirty="0" smtClean="0">
                <a:solidFill>
                  <a:schemeClr val="bg1"/>
                </a:solidFill>
              </a:rPr>
              <a:t> над причинами і </a:t>
            </a:r>
            <a:r>
              <a:rPr lang="ru-RU" sz="2800" b="1" dirty="0" err="1" smtClean="0">
                <a:solidFill>
                  <a:schemeClr val="bg1"/>
                </a:solidFill>
              </a:rPr>
              <a:t>наслідками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своїх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дій</a:t>
            </a:r>
            <a:r>
              <a:rPr lang="ru-RU" sz="2800" b="1" dirty="0" smtClean="0">
                <a:solidFill>
                  <a:schemeClr val="bg1"/>
                </a:solidFill>
              </a:rPr>
              <a:t>; бути </a:t>
            </a:r>
            <a:r>
              <a:rPr lang="ru-RU" sz="2800" b="1" dirty="0" err="1" smtClean="0">
                <a:solidFill>
                  <a:schemeClr val="bg1"/>
                </a:solidFill>
              </a:rPr>
              <a:t>відповідальними</a:t>
            </a:r>
            <a:r>
              <a:rPr lang="ru-RU" sz="2800" b="1" dirty="0" smtClean="0">
                <a:solidFill>
                  <a:schemeClr val="bg1"/>
                </a:solidFill>
              </a:rPr>
              <a:t> за свої </a:t>
            </a:r>
            <a:r>
              <a:rPr lang="ru-RU" sz="2800" b="1" dirty="0" err="1" smtClean="0">
                <a:solidFill>
                  <a:schemeClr val="bg1"/>
                </a:solidFill>
              </a:rPr>
              <a:t>вчинки</a:t>
            </a:r>
            <a:r>
              <a:rPr lang="ru-RU" sz="2800" b="1" dirty="0" smtClean="0">
                <a:solidFill>
                  <a:schemeClr val="bg1"/>
                </a:solidFill>
              </a:rPr>
              <a:t>. 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492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rism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95326" y="631689"/>
            <a:ext cx="9948924" cy="71705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>
                <a:solidFill>
                  <a:schemeClr val="bg1"/>
                </a:solidFill>
              </a:rPr>
              <a:t>Поміркуй</a:t>
            </a:r>
          </a:p>
        </p:txBody>
      </p:sp>
      <p:sp>
        <p:nvSpPr>
          <p:cNvPr id="7" name="Прямоугольник: скругленные углы 14">
            <a:extLst>
              <a:ext uri="{FF2B5EF4-FFF2-40B4-BE49-F238E27FC236}">
                <a16:creationId xmlns="" xmlns:a16="http://schemas.microsoft.com/office/drawing/2014/main" id="{C7C4043B-F7EB-44BB-92E5-D12E070F6444}"/>
              </a:ext>
            </a:extLst>
          </p:cNvPr>
          <p:cNvSpPr/>
          <p:nvPr/>
        </p:nvSpPr>
        <p:spPr>
          <a:xfrm>
            <a:off x="1195326" y="1578601"/>
            <a:ext cx="4974462" cy="2284211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Поетеса назвала вірш </a:t>
            </a:r>
            <a:endParaRPr lang="ru-RU" sz="28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«</a:t>
            </a:r>
            <a:r>
              <a:rPr lang="ru-RU" sz="2800" b="1" dirty="0">
                <a:solidFill>
                  <a:schemeClr val="bg1"/>
                </a:solidFill>
              </a:rPr>
              <a:t>Перекинута </a:t>
            </a:r>
            <a:r>
              <a:rPr lang="ru-RU" sz="2800" b="1" dirty="0" err="1">
                <a:solidFill>
                  <a:schemeClr val="bg1"/>
                </a:solidFill>
              </a:rPr>
              <a:t>шпаківня</a:t>
            </a:r>
            <a:r>
              <a:rPr lang="ru-RU" sz="2800" b="1" dirty="0">
                <a:solidFill>
                  <a:schemeClr val="bg1"/>
                </a:solidFill>
              </a:rPr>
              <a:t>». </a:t>
            </a:r>
            <a:endParaRPr lang="ru-RU" sz="28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Який </a:t>
            </a:r>
            <a:r>
              <a:rPr lang="ru-RU" sz="2800" b="1" dirty="0">
                <a:solidFill>
                  <a:schemeClr val="bg1"/>
                </a:solidFill>
              </a:rPr>
              <a:t>заголовок ти б придумав/придумала до </a:t>
            </a:r>
            <a:r>
              <a:rPr lang="ru-RU" sz="2800" b="1" dirty="0" err="1">
                <a:solidFill>
                  <a:schemeClr val="bg1"/>
                </a:solidFill>
              </a:rPr>
              <a:t>цього</a:t>
            </a:r>
            <a:r>
              <a:rPr lang="ru-RU" sz="2800" b="1" dirty="0">
                <a:solidFill>
                  <a:schemeClr val="bg1"/>
                </a:solidFill>
              </a:rPr>
              <a:t> твору?</a:t>
            </a:r>
          </a:p>
        </p:txBody>
      </p:sp>
      <p:pic>
        <p:nvPicPr>
          <p:cNvPr id="8" name="Picture 2" descr="Результат пошуку зображень за запитом перекинута шпаківня">
            <a:extLst>
              <a:ext uri="{FF2B5EF4-FFF2-40B4-BE49-F238E27FC236}">
                <a16:creationId xmlns="" xmlns:a16="http://schemas.microsoft.com/office/drawing/2014/main" id="{6D292DAE-D1E6-42C6-8CC1-11A7452AC3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3845" y="1469819"/>
            <a:ext cx="4480405" cy="3255761"/>
          </a:xfrm>
          <a:prstGeom prst="rect">
            <a:avLst/>
          </a:prstGeom>
          <a:ln w="38100" cap="sq">
            <a:solidFill>
              <a:schemeClr val="bg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: скругленные углы 14">
            <a:extLst>
              <a:ext uri="{FF2B5EF4-FFF2-40B4-BE49-F238E27FC236}">
                <a16:creationId xmlns="" xmlns:a16="http://schemas.microsoft.com/office/drawing/2014/main" id="{F6A95DC3-9938-4AC9-9C61-16271CCD2697}"/>
              </a:ext>
            </a:extLst>
          </p:cNvPr>
          <p:cNvSpPr/>
          <p:nvPr/>
        </p:nvSpPr>
        <p:spPr>
          <a:xfrm>
            <a:off x="1280160" y="4131220"/>
            <a:ext cx="4697729" cy="1698079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Вдома прочитай вірш,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</a:rPr>
              <a:t>передаючи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</a:rPr>
              <a:t>співчуття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шпакам і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</a:rPr>
              <a:t>докір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людям, що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</a:rPr>
              <a:t>ненадійно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</a:rPr>
              <a:t>повісили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accent2">
                    <a:lumMod val="75000"/>
                  </a:schemeClr>
                </a:solidFill>
              </a:rPr>
              <a:t>шпаківню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316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rism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3258</TotalTime>
  <Words>308</Words>
  <Application>Microsoft Office PowerPoint</Application>
  <PresentationFormat>Произвольный</PresentationFormat>
  <Paragraphs>58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Рефлексія. Вправа «Ромашка»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Vasyl Tsupa</dc:creator>
  <cp:lastModifiedBy>Esmiralda Ivanova</cp:lastModifiedBy>
  <cp:revision>1684</cp:revision>
  <dcterms:created xsi:type="dcterms:W3CDTF">2018-01-05T16:38:53Z</dcterms:created>
  <dcterms:modified xsi:type="dcterms:W3CDTF">2025-04-03T11:08:40Z</dcterms:modified>
</cp:coreProperties>
</file>