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1148" r:id="rId3"/>
    <p:sldId id="1137" r:id="rId4"/>
    <p:sldId id="1141" r:id="rId5"/>
    <p:sldId id="1115" r:id="rId6"/>
    <p:sldId id="1067" r:id="rId7"/>
    <p:sldId id="1120" r:id="rId8"/>
    <p:sldId id="1121" r:id="rId9"/>
    <p:sldId id="1132" r:id="rId10"/>
    <p:sldId id="1143" r:id="rId11"/>
    <p:sldId id="1142" r:id="rId12"/>
    <p:sldId id="1135" r:id="rId13"/>
    <p:sldId id="1133" r:id="rId14"/>
    <p:sldId id="1138" r:id="rId15"/>
    <p:sldId id="1140" r:id="rId16"/>
    <p:sldId id="1147" r:id="rId17"/>
    <p:sldId id="1144" r:id="rId18"/>
    <p:sldId id="1145" r:id="rId19"/>
    <p:sldId id="1146" r:id="rId20"/>
    <p:sldId id="114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6A3"/>
    <a:srgbClr val="B2591D"/>
    <a:srgbClr val="3C4272"/>
    <a:srgbClr val="FF4343"/>
    <a:srgbClr val="2F3242"/>
    <a:srgbClr val="653819"/>
    <a:srgbClr val="FFC562"/>
    <a:srgbClr val="C3C7E2"/>
    <a:srgbClr val="D3D3B7"/>
    <a:srgbClr val="B7E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50" autoAdjust="0"/>
    <p:restoredTop sz="96374" autoAdjust="0"/>
  </p:normalViewPr>
  <p:slideViewPr>
    <p:cSldViewPr snapToGrid="0">
      <p:cViewPr varScale="1">
        <p:scale>
          <a:sx n="85" d="100"/>
          <a:sy n="85" d="100"/>
        </p:scale>
        <p:origin x="-49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457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7717" y="4042090"/>
            <a:ext cx="9768468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Робота 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з дитячою </a:t>
            </a: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книжкою.</a:t>
            </a:r>
          </a:p>
          <a:p>
            <a:pPr algn="ctr"/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Сашко Дерманський. 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Про двох бездомних джинів та один нічийний глек </a:t>
            </a:r>
          </a:p>
        </p:txBody>
      </p:sp>
      <p:pic>
        <p:nvPicPr>
          <p:cNvPr id="4" name="Picture 2" descr="D:\Картинки до тестів\Підручники зошити\2 клас\2024-06-02_2223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50" y="960120"/>
            <a:ext cx="2456316" cy="345114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99245" y="960120"/>
            <a:ext cx="3150327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клас </a:t>
            </a:r>
          </a:p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Надійшла весна прекрасна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9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9811" y="479502"/>
            <a:ext cx="10047249" cy="6728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слова з казки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76" y="1230306"/>
            <a:ext cx="2379562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/>
              <a:t>ш</a:t>
            </a:r>
            <a:r>
              <a:rPr lang="uk-UA" sz="3200" b="1" dirty="0" smtClean="0"/>
              <a:t>видк</a:t>
            </a:r>
            <a:r>
              <a:rPr lang="uk-UA" sz="3200" b="1" dirty="0" smtClean="0">
                <a:solidFill>
                  <a:srgbClr val="FFFF00"/>
                </a:solidFill>
              </a:rPr>
              <a:t>и</a:t>
            </a:r>
            <a:r>
              <a:rPr lang="uk-UA" sz="3200" b="1" dirty="0" smtClean="0"/>
              <a:t>й</a:t>
            </a:r>
          </a:p>
          <a:p>
            <a:r>
              <a:rPr lang="uk-UA" sz="3200" b="1" dirty="0"/>
              <a:t>г</a:t>
            </a:r>
            <a:r>
              <a:rPr lang="uk-UA" sz="3200" b="1" dirty="0" smtClean="0"/>
              <a:t>арн</a:t>
            </a:r>
            <a:r>
              <a:rPr lang="uk-UA" sz="3200" b="1" dirty="0" smtClean="0">
                <a:solidFill>
                  <a:srgbClr val="FFFF00"/>
                </a:solidFill>
              </a:rPr>
              <a:t>і</a:t>
            </a:r>
            <a:r>
              <a:rPr lang="uk-UA" sz="3200" b="1" dirty="0" smtClean="0"/>
              <a:t>ший</a:t>
            </a:r>
          </a:p>
          <a:p>
            <a:r>
              <a:rPr lang="uk-UA" sz="3200" b="1" dirty="0" smtClean="0"/>
              <a:t>хитр</a:t>
            </a:r>
            <a:r>
              <a:rPr lang="uk-UA" sz="3200" b="1" dirty="0" smtClean="0">
                <a:solidFill>
                  <a:srgbClr val="FFFF00"/>
                </a:solidFill>
              </a:rPr>
              <a:t>і</a:t>
            </a:r>
            <a:r>
              <a:rPr lang="uk-UA" sz="3200" b="1" dirty="0" smtClean="0"/>
              <a:t>ший</a:t>
            </a:r>
          </a:p>
          <a:p>
            <a:r>
              <a:rPr lang="uk-UA" sz="3200" b="1" dirty="0" smtClean="0"/>
              <a:t>рог</a:t>
            </a:r>
            <a:r>
              <a:rPr lang="uk-UA" sz="3200" b="1" dirty="0" smtClean="0">
                <a:solidFill>
                  <a:srgbClr val="FFFF00"/>
                </a:solidFill>
              </a:rPr>
              <a:t>а</a:t>
            </a:r>
            <a:r>
              <a:rPr lang="uk-UA" sz="3200" b="1" dirty="0" smtClean="0"/>
              <a:t>тіший</a:t>
            </a:r>
          </a:p>
          <a:p>
            <a:r>
              <a:rPr lang="uk-UA" sz="3200" b="1" dirty="0" smtClean="0"/>
              <a:t>сильн</a:t>
            </a:r>
            <a:r>
              <a:rPr lang="uk-UA" sz="3200" b="1" dirty="0" smtClean="0">
                <a:solidFill>
                  <a:srgbClr val="FFFF00"/>
                </a:solidFill>
              </a:rPr>
              <a:t>і</a:t>
            </a:r>
            <a:r>
              <a:rPr lang="uk-UA" sz="3200" b="1" dirty="0" smtClean="0"/>
              <a:t>ший</a:t>
            </a:r>
          </a:p>
          <a:p>
            <a:r>
              <a:rPr lang="uk-UA" sz="3200" b="1" dirty="0" smtClean="0"/>
              <a:t>розумн</a:t>
            </a:r>
            <a:r>
              <a:rPr lang="uk-UA" sz="3200" b="1" dirty="0" smtClean="0">
                <a:solidFill>
                  <a:srgbClr val="FFFF00"/>
                </a:solidFill>
              </a:rPr>
              <a:t>і</a:t>
            </a:r>
            <a:r>
              <a:rPr lang="uk-UA" sz="3200" b="1" dirty="0" smtClean="0"/>
              <a:t>ший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747609" y="1234762"/>
            <a:ext cx="3379451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3200" b="1" dirty="0" smtClean="0"/>
              <a:t>старов</a:t>
            </a:r>
            <a:r>
              <a:rPr lang="uk-UA" sz="3200" b="1" dirty="0" smtClean="0">
                <a:solidFill>
                  <a:srgbClr val="FFFF00"/>
                </a:solidFill>
              </a:rPr>
              <a:t>и</a:t>
            </a:r>
            <a:r>
              <a:rPr lang="uk-UA" sz="3200" b="1" dirty="0" smtClean="0"/>
              <a:t>нна</a:t>
            </a:r>
          </a:p>
          <a:p>
            <a:pPr algn="ctr"/>
            <a:r>
              <a:rPr lang="uk-UA" sz="3200" b="1" dirty="0"/>
              <a:t>т</a:t>
            </a:r>
            <a:r>
              <a:rPr lang="uk-UA" sz="3200" b="1" dirty="0" smtClean="0"/>
              <a:t>исячол</a:t>
            </a:r>
            <a:r>
              <a:rPr lang="uk-UA" sz="3200" b="1" dirty="0" smtClean="0">
                <a:solidFill>
                  <a:srgbClr val="FFFF00"/>
                </a:solidFill>
              </a:rPr>
              <a:t>і</a:t>
            </a:r>
            <a:r>
              <a:rPr lang="uk-UA" sz="3200" b="1" dirty="0" smtClean="0"/>
              <a:t>тня</a:t>
            </a:r>
          </a:p>
          <a:p>
            <a:pPr algn="ctr"/>
            <a:r>
              <a:rPr lang="uk-UA" sz="3200" b="1" dirty="0"/>
              <a:t>с</a:t>
            </a:r>
            <a:r>
              <a:rPr lang="uk-UA" sz="3200" b="1" dirty="0" smtClean="0"/>
              <a:t>тар</a:t>
            </a:r>
            <a:r>
              <a:rPr lang="uk-UA" sz="3200" b="1" dirty="0" smtClean="0">
                <a:solidFill>
                  <a:srgbClr val="FFFF00"/>
                </a:solidFill>
              </a:rPr>
              <a:t>и</a:t>
            </a:r>
            <a:r>
              <a:rPr lang="uk-UA" sz="3200" b="1" dirty="0" smtClean="0"/>
              <a:t>й-престар</a:t>
            </a:r>
            <a:r>
              <a:rPr lang="uk-UA" sz="3200" b="1" dirty="0" smtClean="0">
                <a:solidFill>
                  <a:srgbClr val="FFFF00"/>
                </a:solidFill>
              </a:rPr>
              <a:t>и</a:t>
            </a:r>
            <a:r>
              <a:rPr lang="uk-UA" sz="3200" b="1" dirty="0" smtClean="0"/>
              <a:t>й</a:t>
            </a:r>
          </a:p>
          <a:p>
            <a:pPr algn="ctr"/>
            <a:r>
              <a:rPr lang="uk-UA" sz="3200" b="1" dirty="0"/>
              <a:t>г</a:t>
            </a:r>
            <a:r>
              <a:rPr lang="uk-UA" sz="3200" b="1" dirty="0" smtClean="0"/>
              <a:t>іг</a:t>
            </a:r>
            <a:r>
              <a:rPr lang="uk-UA" sz="3200" b="1" dirty="0" smtClean="0">
                <a:solidFill>
                  <a:srgbClr val="FFFF00"/>
                </a:solidFill>
              </a:rPr>
              <a:t>а</a:t>
            </a:r>
            <a:r>
              <a:rPr lang="uk-UA" sz="3200" b="1" dirty="0" smtClean="0"/>
              <a:t>нтський</a:t>
            </a:r>
          </a:p>
          <a:p>
            <a:pPr algn="ctr"/>
            <a:r>
              <a:rPr lang="uk-UA" sz="3200" b="1" dirty="0" smtClean="0"/>
              <a:t>мог</a:t>
            </a:r>
            <a:r>
              <a:rPr lang="uk-UA" sz="3200" b="1" dirty="0" smtClean="0">
                <a:solidFill>
                  <a:srgbClr val="FFFF00"/>
                </a:solidFill>
              </a:rPr>
              <a:t>у</a:t>
            </a:r>
            <a:r>
              <a:rPr lang="uk-UA" sz="3200" b="1" dirty="0" smtClean="0"/>
              <a:t>тній</a:t>
            </a:r>
            <a:endParaRPr lang="ru-RU" sz="3200" b="1" dirty="0"/>
          </a:p>
        </p:txBody>
      </p:sp>
      <p:pic>
        <p:nvPicPr>
          <p:cNvPr id="17" name="Picture 4" descr="Веселые дракончи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799" y="3786160"/>
            <a:ext cx="2670361" cy="285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433454" y="4920191"/>
            <a:ext cx="318895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/>
              <a:t>д</a:t>
            </a:r>
            <a:r>
              <a:rPr lang="uk-UA" sz="3200" b="1" dirty="0" smtClean="0"/>
              <a:t>рак</a:t>
            </a:r>
            <a:r>
              <a:rPr lang="uk-UA" sz="3200" b="1" dirty="0" smtClean="0">
                <a:solidFill>
                  <a:srgbClr val="FFFF00"/>
                </a:solidFill>
              </a:rPr>
              <a:t>о</a:t>
            </a:r>
            <a:r>
              <a:rPr lang="uk-UA" sz="3200" b="1" dirty="0" smtClean="0"/>
              <a:t>н Ом</a:t>
            </a:r>
            <a:r>
              <a:rPr lang="uk-UA" sz="3200" b="1" dirty="0" smtClean="0">
                <a:solidFill>
                  <a:srgbClr val="FFFF00"/>
                </a:solidFill>
              </a:rPr>
              <a:t>е</a:t>
            </a:r>
            <a:r>
              <a:rPr lang="uk-UA" sz="3200" b="1" dirty="0" smtClean="0"/>
              <a:t>лько</a:t>
            </a:r>
            <a:endParaRPr lang="ru-RU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632700" y="5561264"/>
            <a:ext cx="357764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 err="1" smtClean="0"/>
              <a:t>драк</a:t>
            </a:r>
            <a:r>
              <a:rPr lang="uk-UA" sz="3200" b="1" dirty="0" err="1" smtClean="0">
                <a:solidFill>
                  <a:srgbClr val="FFFF00"/>
                </a:solidFill>
              </a:rPr>
              <a:t>о</a:t>
            </a:r>
            <a:r>
              <a:rPr lang="uk-UA" sz="3200" b="1" dirty="0" err="1" smtClean="0"/>
              <a:t>ниця</a:t>
            </a:r>
            <a:r>
              <a:rPr lang="uk-UA" sz="3200" b="1" dirty="0" smtClean="0"/>
              <a:t> Кил</a:t>
            </a:r>
            <a:r>
              <a:rPr lang="uk-UA" sz="3200" b="1" dirty="0" smtClean="0">
                <a:solidFill>
                  <a:srgbClr val="FFFF00"/>
                </a:solidFill>
              </a:rPr>
              <a:t>и</a:t>
            </a:r>
            <a:r>
              <a:rPr lang="uk-UA" sz="3200" b="1" dirty="0" smtClean="0"/>
              <a:t>на</a:t>
            </a:r>
            <a:endParaRPr lang="ru-RU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542" y="1286303"/>
            <a:ext cx="23622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16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9812" y="1508934"/>
            <a:ext cx="3257694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джин</a:t>
            </a:r>
            <a:endParaRPr lang="uk-UA" sz="3600" b="1" dirty="0"/>
          </a:p>
          <a:p>
            <a:r>
              <a:rPr lang="uk-UA" sz="3600" b="1" dirty="0" err="1" smtClean="0"/>
              <a:t>начаклувати</a:t>
            </a:r>
            <a:endParaRPr lang="uk-UA" sz="3600" b="1" dirty="0"/>
          </a:p>
          <a:p>
            <a:r>
              <a:rPr lang="uk-UA" sz="3600" b="1" dirty="0" smtClean="0"/>
              <a:t>мулько</a:t>
            </a:r>
            <a:endParaRPr lang="uk-UA" sz="3600" b="1" dirty="0"/>
          </a:p>
          <a:p>
            <a:r>
              <a:rPr lang="uk-UA" sz="3600" b="1" dirty="0"/>
              <a:t>д</a:t>
            </a:r>
            <a:r>
              <a:rPr lang="uk-UA" sz="3600" b="1" dirty="0" smtClean="0"/>
              <a:t>огори </a:t>
            </a:r>
            <a:r>
              <a:rPr lang="uk-UA" sz="3600" b="1" dirty="0" err="1" smtClean="0"/>
              <a:t>дриґом</a:t>
            </a:r>
            <a:endParaRPr lang="ru-RU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236316" y="1508934"/>
            <a:ext cx="3890744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тривожно</a:t>
            </a:r>
            <a:endParaRPr lang="uk-UA" sz="3600" b="1" dirty="0"/>
          </a:p>
          <a:p>
            <a:r>
              <a:rPr lang="uk-UA" sz="3600" b="1" dirty="0" smtClean="0"/>
              <a:t>догори ногами</a:t>
            </a:r>
            <a:endParaRPr lang="uk-UA" sz="3600" b="1" dirty="0"/>
          </a:p>
          <a:p>
            <a:r>
              <a:rPr lang="uk-UA" sz="3600" b="1" dirty="0" smtClean="0"/>
              <a:t>могутній чарівник</a:t>
            </a:r>
            <a:endParaRPr lang="uk-UA" sz="3600" b="1" dirty="0"/>
          </a:p>
          <a:p>
            <a:r>
              <a:rPr lang="uk-UA" sz="3600" b="1" dirty="0" smtClean="0"/>
              <a:t>наворожити</a:t>
            </a:r>
            <a:endParaRPr lang="ru-RU" sz="3600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337506" y="1775610"/>
            <a:ext cx="2898810" cy="1157161"/>
          </a:xfrm>
          <a:prstGeom prst="line">
            <a:avLst/>
          </a:prstGeom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269167" y="2386479"/>
            <a:ext cx="2967149" cy="1115002"/>
          </a:xfrm>
          <a:prstGeom prst="line">
            <a:avLst/>
          </a:prstGeom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337506" y="1906859"/>
            <a:ext cx="2898810" cy="1025913"/>
          </a:xfrm>
          <a:prstGeom prst="line">
            <a:avLst/>
          </a:prstGeom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337506" y="2419815"/>
            <a:ext cx="2898810" cy="1066038"/>
          </a:xfrm>
          <a:prstGeom prst="line">
            <a:avLst/>
          </a:prstGeom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079811" y="479502"/>
            <a:ext cx="10047249" cy="6728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Знайди пару словам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87921" y="3107004"/>
            <a:ext cx="2431027" cy="336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8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909" y="3586961"/>
            <a:ext cx="1378550" cy="243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02888" y="452554"/>
            <a:ext cx="3434576" cy="29708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Сашко Дерманський</a:t>
            </a:r>
            <a:r>
              <a:rPr lang="uk-UA" sz="3200" b="1" dirty="0">
                <a:solidFill>
                  <a:schemeClr val="bg1"/>
                </a:solidFill>
              </a:rPr>
              <a:t>. Про двох бездомних джинів та один нічийний глек 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38092"/>
            <a:ext cx="1014762" cy="9199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125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C148B35D-0EE5-40B2-9770-3124392B974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02888" y="3537327"/>
            <a:ext cx="3423145" cy="25289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uk-UA" alt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Що любив дракон Омелько? Хто був слухачами його казок?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uk-UA" alt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Чому автор називає джинів дивакуватими істотами?</a:t>
            </a:r>
            <a:endParaRPr lang="ru-RU" altLang="ru-RU" sz="2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D:\2 клас\2 Читання\1 Савченко\09 Надійшла весна прекрасна\№098 - Роб з дит книгою\2025-04-03_15285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1201"/>
          <a:stretch/>
        </p:blipFill>
        <p:spPr bwMode="auto">
          <a:xfrm>
            <a:off x="4337823" y="446915"/>
            <a:ext cx="7482467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2 клас\2 Читання\1 Савченко\09 Надійшла весна прекрасна\№098 - Роб з дит книгою\2025-04-03_15285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44" b="1119"/>
          <a:stretch/>
        </p:blipFill>
        <p:spPr bwMode="auto">
          <a:xfrm>
            <a:off x="4337823" y="2075843"/>
            <a:ext cx="7482467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2 клас\2 Читання\1 Савченко\09 Надійшла весна прекрасна\№098 - Роб з дит книгою\2025-04-03_15365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6792"/>
          <a:stretch/>
        </p:blipFill>
        <p:spPr bwMode="auto">
          <a:xfrm>
            <a:off x="4337823" y="4310429"/>
            <a:ext cx="7482467" cy="162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15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38092"/>
            <a:ext cx="1014762" cy="9199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126</a:t>
            </a:r>
          </a:p>
        </p:txBody>
      </p:sp>
      <p:pic>
        <p:nvPicPr>
          <p:cNvPr id="3074" name="Picture 2" descr="D:\2 клас\2 Читання\1 Савченко\09 Надійшла весна прекрасна\№098 - Роб з дит книгою\2025-04-03_1536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1" b="873"/>
          <a:stretch/>
        </p:blipFill>
        <p:spPr bwMode="auto">
          <a:xfrm>
            <a:off x="4348976" y="462564"/>
            <a:ext cx="7281746" cy="3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02888" y="452554"/>
            <a:ext cx="3434576" cy="29708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Сашко Дерманський</a:t>
            </a:r>
            <a:r>
              <a:rPr lang="uk-UA" sz="3200" b="1" dirty="0">
                <a:solidFill>
                  <a:schemeClr val="bg1"/>
                </a:solidFill>
              </a:rPr>
              <a:t>. Про двох бездомних джинів та один нічийний глек </a:t>
            </a:r>
          </a:p>
        </p:txBody>
      </p:sp>
      <p:pic>
        <p:nvPicPr>
          <p:cNvPr id="11" name="Picture 2" descr="D:\2 клас\2 Читання\1 Савченко\09 Надійшла весна прекрасна\№098 - Роб з дит книгою\2025-04-03_15374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" b="49799"/>
          <a:stretch/>
        </p:blipFill>
        <p:spPr bwMode="auto">
          <a:xfrm>
            <a:off x="4348976" y="3616245"/>
            <a:ext cx="7254460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Наклейка Джин PNG - AVATAN PLU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0" t="-794" r="5249" b="794"/>
          <a:stretch/>
        </p:blipFill>
        <p:spPr bwMode="auto">
          <a:xfrm>
            <a:off x="2520176" y="3474748"/>
            <a:ext cx="1717288" cy="266568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Picture 2" descr="Стокова ілюстрація Розумний Джин Щасливий І Вказує Пальцями На Казку Про  Аладдіна Векторна Графічна Ілюстрація — Завантажте зображення зараз - i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05" y="3474747"/>
            <a:ext cx="1589828" cy="266568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32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38092"/>
            <a:ext cx="1237786" cy="9199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126-127</a:t>
            </a:r>
          </a:p>
        </p:txBody>
      </p:sp>
      <p:pic>
        <p:nvPicPr>
          <p:cNvPr id="7" name="Picture 2" descr="D:\2 клас\2 Читання\1 Савченко\09 Надійшла весна прекрасна\№098 - Роб з дит книгою\2025-04-03_1537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7" b="11982"/>
          <a:stretch/>
        </p:blipFill>
        <p:spPr bwMode="auto">
          <a:xfrm>
            <a:off x="4408876" y="452553"/>
            <a:ext cx="7177239" cy="220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2 клас\2 Читання\1 Савченко\09 Надійшла весна прекрасна\№098 - Роб з дит книгою\2025-04-03_154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876" y="2655648"/>
            <a:ext cx="7177239" cy="351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02888" y="452554"/>
            <a:ext cx="3434576" cy="29708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Сашко Дерманський</a:t>
            </a:r>
            <a:r>
              <a:rPr lang="uk-UA" sz="3200" b="1" dirty="0">
                <a:solidFill>
                  <a:schemeClr val="bg1"/>
                </a:solidFill>
              </a:rPr>
              <a:t>. Про двох бездомних джинів та один нічийний глек </a:t>
            </a:r>
          </a:p>
        </p:txBody>
      </p:sp>
      <p:pic>
        <p:nvPicPr>
          <p:cNvPr id="14" name="Picture 3" descr="D:\2 клас\2 Читання\1 Савченко\09 Надійшла весна прекрасна\№098 - Роб з дит книгою\2025-04-03_15333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1" r="-64"/>
          <a:stretch/>
        </p:blipFill>
        <p:spPr bwMode="auto">
          <a:xfrm>
            <a:off x="1133654" y="3423424"/>
            <a:ext cx="2894001" cy="286586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19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38092"/>
            <a:ext cx="1014762" cy="9199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127</a:t>
            </a:r>
          </a:p>
        </p:txBody>
      </p:sp>
      <p:pic>
        <p:nvPicPr>
          <p:cNvPr id="6146" name="Picture 2" descr="D:\2 клас\2 Читання\1 Савченко\09 Надійшла весна прекрасна\№098 - Роб з дит книгою\2025-04-03_154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339" y="452554"/>
            <a:ext cx="7140232" cy="531824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02888" y="452554"/>
            <a:ext cx="3434576" cy="29708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Сашко Дерманський</a:t>
            </a:r>
            <a:r>
              <a:rPr lang="uk-UA" sz="3200" b="1" dirty="0">
                <a:solidFill>
                  <a:schemeClr val="bg1"/>
                </a:solidFill>
              </a:rPr>
              <a:t>. Про двох бездомних джинів та один нічийний глек </a:t>
            </a:r>
          </a:p>
        </p:txBody>
      </p:sp>
      <p:pic>
        <p:nvPicPr>
          <p:cNvPr id="8" name="Picture 4" descr="Веселые дракончи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968" y="4026721"/>
            <a:ext cx="1975479" cy="211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61" y="3590693"/>
            <a:ext cx="1441853" cy="254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881585" y="5770796"/>
            <a:ext cx="602254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Обери із тексту слова, які можуть бути головною думкою казки. Хто їх сказав?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798312" y="5081956"/>
            <a:ext cx="26985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601736" y="5390474"/>
            <a:ext cx="48098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61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6630" y="436155"/>
            <a:ext cx="987998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посудини і закінчи речення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0014" y="1366003"/>
            <a:ext cx="917321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Та одного дня джинам пощастило: вони натрапили на прекрасний, на диво просторий, старий-престарий…</a:t>
            </a:r>
            <a:endParaRPr lang="ru-RU" sz="2800" b="1" dirty="0"/>
          </a:p>
        </p:txBody>
      </p:sp>
      <p:pic>
        <p:nvPicPr>
          <p:cNvPr id="7" name="Picture 2" descr="✓ Клипарт - чайник #3 скачать клипарт бесплатно - Clipart-D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80" y="3670478"/>
            <a:ext cx="2201657" cy="228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Кувшины - Глиняные, гончарные изделия - ООО &quot;Гончар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2" r="22364"/>
          <a:stretch/>
        </p:blipFill>
        <p:spPr bwMode="auto">
          <a:xfrm>
            <a:off x="3044329" y="3962013"/>
            <a:ext cx="1849412" cy="271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Ваза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1" r="27293"/>
          <a:stretch/>
        </p:blipFill>
        <p:spPr bwMode="auto">
          <a:xfrm>
            <a:off x="10339467" y="3429001"/>
            <a:ext cx="1406063" cy="277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Кувшины - Глиняные, гончарные изделия - ООО &quot;Гончар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4" r="5134"/>
          <a:stretch/>
        </p:blipFill>
        <p:spPr bwMode="auto">
          <a:xfrm>
            <a:off x="5359499" y="3555908"/>
            <a:ext cx="2260741" cy="271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Ваза PNG изображения собраны для бесплатного скачивания - CrazyPNG-PNG  изображение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784" y="3905525"/>
            <a:ext cx="2090957" cy="282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786223" y="2356444"/>
            <a:ext cx="5078998" cy="58747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Глек із двома ручками з боків.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1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887E-6 -1.48148E-6 L 0.0607 -0.2828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5" y="-14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57242" y="1495268"/>
            <a:ext cx="3079499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с</a:t>
            </a:r>
            <a:r>
              <a:rPr lang="uk-UA" sz="3200" b="1" dirty="0" smtClean="0"/>
              <a:t>ильний</a:t>
            </a:r>
          </a:p>
          <a:p>
            <a:r>
              <a:rPr lang="uk-UA" sz="3200" b="1" dirty="0"/>
              <a:t>с</a:t>
            </a:r>
            <a:r>
              <a:rPr lang="uk-UA" sz="3200" b="1" dirty="0" smtClean="0"/>
              <a:t>тарший</a:t>
            </a:r>
          </a:p>
          <a:p>
            <a:r>
              <a:rPr lang="uk-UA" sz="3200" b="1" dirty="0" smtClean="0"/>
              <a:t>могутніший</a:t>
            </a:r>
          </a:p>
          <a:p>
            <a:r>
              <a:rPr lang="uk-UA" sz="3200" b="1" dirty="0"/>
              <a:t>п</a:t>
            </a:r>
            <a:r>
              <a:rPr lang="uk-UA" sz="3200" b="1" dirty="0" smtClean="0"/>
              <a:t>ередражнює</a:t>
            </a:r>
          </a:p>
          <a:p>
            <a:r>
              <a:rPr lang="uk-UA" sz="3200" b="1" dirty="0" smtClean="0"/>
              <a:t>самовпевнений</a:t>
            </a:r>
            <a:endParaRPr lang="uk-UA" sz="3200" b="1" dirty="0"/>
          </a:p>
          <a:p>
            <a:r>
              <a:rPr lang="uk-UA" sz="3200" b="1" dirty="0"/>
              <a:t>н</a:t>
            </a:r>
            <a:r>
              <a:rPr lang="uk-UA" sz="3200" b="1" dirty="0" smtClean="0"/>
              <a:t>е дуже розумний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984273" y="1463474"/>
            <a:ext cx="3098277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у</a:t>
            </a:r>
            <a:r>
              <a:rPr lang="uk-UA" sz="3200" b="1" dirty="0" smtClean="0"/>
              <a:t>важніший</a:t>
            </a:r>
          </a:p>
          <a:p>
            <a:r>
              <a:rPr lang="uk-UA" sz="3200" b="1" dirty="0" smtClean="0"/>
              <a:t>розумніший</a:t>
            </a:r>
          </a:p>
          <a:p>
            <a:r>
              <a:rPr lang="uk-UA" sz="3200" b="1" dirty="0" smtClean="0"/>
              <a:t>кмітливий</a:t>
            </a:r>
          </a:p>
          <a:p>
            <a:r>
              <a:rPr lang="uk-UA" sz="3200" b="1" dirty="0"/>
              <a:t>х</a:t>
            </a:r>
            <a:r>
              <a:rPr lang="uk-UA" sz="3200" b="1" dirty="0" smtClean="0"/>
              <a:t>итріший</a:t>
            </a:r>
          </a:p>
          <a:p>
            <a:r>
              <a:rPr lang="uk-UA" sz="3200" b="1" dirty="0" smtClean="0"/>
              <a:t>молодший</a:t>
            </a:r>
          </a:p>
          <a:p>
            <a:r>
              <a:rPr lang="uk-UA" sz="3200" b="1" dirty="0"/>
              <a:t>х</a:t>
            </a:r>
            <a:r>
              <a:rPr lang="uk-UA" sz="3200" b="1" dirty="0" smtClean="0"/>
              <a:t>оче все робити по-чесному</a:t>
            </a:r>
            <a:endParaRPr lang="ru-RU" sz="3200" b="1" dirty="0"/>
          </a:p>
        </p:txBody>
      </p:sp>
      <p:pic>
        <p:nvPicPr>
          <p:cNvPr id="8" name="Picture 12" descr="Наклейка Джин PNG - AVATAN PL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44" y="3883473"/>
            <a:ext cx="2107261" cy="273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36741" y="3825996"/>
            <a:ext cx="2058599" cy="284585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57242" y="551398"/>
            <a:ext cx="10080703" cy="8363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Обери </a:t>
            </a:r>
            <a:r>
              <a:rPr lang="uk-UA" sz="4000" b="1" dirty="0" smtClean="0">
                <a:solidFill>
                  <a:schemeClr val="bg1"/>
                </a:solidFill>
              </a:rPr>
              <a:t>характеристику джинам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0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7195E-7 2.22222E-6 L -0.13441 -0.3199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21" y="-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2162E-6 2.22222E-6 L 0.17922 -0.3245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61" y="-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94" y="2551403"/>
            <a:ext cx="4907197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Дракониця Килина </a:t>
            </a:r>
          </a:p>
          <a:p>
            <a:r>
              <a:rPr lang="uk-UA" sz="2800" b="1" i="1" dirty="0" smtClean="0">
                <a:solidFill>
                  <a:schemeClr val="bg1"/>
                </a:solidFill>
              </a:rPr>
              <a:t>–</a:t>
            </a:r>
            <a:r>
              <a:rPr lang="uk-UA" sz="2800" b="1" i="1" dirty="0" smtClean="0">
                <a:solidFill>
                  <a:srgbClr val="0000FF"/>
                </a:solidFill>
              </a:rPr>
              <a:t> </a:t>
            </a:r>
            <a:r>
              <a:rPr lang="uk-UA" sz="2800" b="1" dirty="0" smtClean="0"/>
              <a:t>Але ж добрий джин просто схитрував.</a:t>
            </a:r>
            <a:endParaRPr lang="ru-RU" sz="2800" b="1" dirty="0"/>
          </a:p>
        </p:txBody>
      </p:sp>
      <p:pic>
        <p:nvPicPr>
          <p:cNvPr id="6" name="Picture 4" descr="Веселые дракончи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739" y="2551421"/>
            <a:ext cx="2694206" cy="245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43994" y="4132007"/>
            <a:ext cx="4890489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FF00"/>
                </a:solidFill>
              </a:rPr>
              <a:t>Дракон Омелько </a:t>
            </a:r>
          </a:p>
          <a:p>
            <a:r>
              <a:rPr lang="uk-UA" sz="2800" b="1" i="1" dirty="0" smtClean="0">
                <a:solidFill>
                  <a:schemeClr val="bg1"/>
                </a:solidFill>
              </a:rPr>
              <a:t>– </a:t>
            </a:r>
            <a:r>
              <a:rPr lang="uk-UA" sz="2800" b="1" dirty="0" smtClean="0"/>
              <a:t>Це називається боротьбою за виживання.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57242" y="551398"/>
            <a:ext cx="10080703" cy="8363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Вислови свою </a:t>
            </a:r>
            <a:r>
              <a:rPr lang="uk-UA" sz="4000" b="1" dirty="0" smtClean="0">
                <a:solidFill>
                  <a:schemeClr val="bg1"/>
                </a:solidFill>
              </a:rPr>
              <a:t>думку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53967" y="1426183"/>
            <a:ext cx="6199028" cy="83634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Чи підтримуєш ти слова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героїв казки відносно вчинку доброго джина?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42" y="2406437"/>
            <a:ext cx="2113155" cy="373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96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14317" y="1504758"/>
            <a:ext cx="6022545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Що ти побажаєш джинам, </a:t>
            </a:r>
          </a:p>
          <a:p>
            <a:pPr algn="ctr"/>
            <a:r>
              <a:rPr lang="uk-UA" sz="3200" b="1" dirty="0" smtClean="0"/>
              <a:t>щоб вирішити їх проблему?</a:t>
            </a:r>
            <a:endParaRPr lang="ru-RU" sz="3200" b="1" dirty="0"/>
          </a:p>
        </p:txBody>
      </p:sp>
      <p:pic>
        <p:nvPicPr>
          <p:cNvPr id="9" name="Picture 4" descr="Микрофон PNG изображения можно загрузить бесплатно - CrazyPNG-PNG  изображение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185" y="4108057"/>
            <a:ext cx="2468573" cy="246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82029" y="551398"/>
            <a:ext cx="9855916" cy="8363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«Мікрофон»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14316" y="2754397"/>
            <a:ext cx="6022545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FFFF00"/>
                </a:solidFill>
              </a:rPr>
              <a:t>Будь кмітливим! </a:t>
            </a:r>
            <a:r>
              <a:rPr lang="uk-UA" sz="3200" b="1" dirty="0" smtClean="0">
                <a:solidFill>
                  <a:srgbClr val="FFFF00"/>
                </a:solidFill>
              </a:rPr>
              <a:t>Шукай гідний</a:t>
            </a:r>
            <a:r>
              <a:rPr lang="uk-UA" sz="3200" b="1" dirty="0">
                <a:solidFill>
                  <a:srgbClr val="FFFF00"/>
                </a:solidFill>
              </a:rPr>
              <a:t> </a:t>
            </a:r>
            <a:r>
              <a:rPr lang="uk-UA" sz="3200" b="1" dirty="0" smtClean="0">
                <a:solidFill>
                  <a:srgbClr val="FFFF00"/>
                </a:solidFill>
              </a:rPr>
              <a:t>вихід із ситуації!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2029" y="1496401"/>
            <a:ext cx="3349492" cy="463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3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20446" y="491490"/>
            <a:ext cx="9776372" cy="7658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Очікування від уроку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8199" y="491490"/>
            <a:ext cx="9776372" cy="7658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3618341" y="1976178"/>
            <a:ext cx="2365928" cy="96943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Отримаю задоволення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6664995" y="1796630"/>
            <a:ext cx="1949071" cy="9838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Відчую успіх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8831580" y="4567811"/>
            <a:ext cx="2441915" cy="9122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Відкрию нові знання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1218199" y="4721126"/>
            <a:ext cx="2114392" cy="1039958"/>
          </a:xfrm>
          <a:prstGeom prst="roundRect">
            <a:avLst/>
          </a:prstGeom>
          <a:solidFill>
            <a:srgbClr val="EF71CE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Нічого не зрозумію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Книга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541" y="3473922"/>
            <a:ext cx="2254169" cy="2955721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D:\Картинки до тестів\Емоції Книга\images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798" y="1513767"/>
            <a:ext cx="2175511" cy="2863682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:\Картинки до тестів\Емоції Книга\1630677907_23-papik-pro-p-kniga-detskii-risunok-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215" y="3576882"/>
            <a:ext cx="2170580" cy="2894106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:\Картинки до тестів\Емоції Книга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87864"/>
            <a:ext cx="2379864" cy="2869836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xmlns="" id="{69B8F106-52D3-4E2F-A595-3B4F8D378452}"/>
              </a:ext>
            </a:extLst>
          </p:cNvPr>
          <p:cNvSpPr/>
          <p:nvPr/>
        </p:nvSpPr>
        <p:spPr>
          <a:xfrm>
            <a:off x="3618341" y="1587864"/>
            <a:ext cx="6629400" cy="2161287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Сьогодні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в нас урок звичайний,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Та вчить багато нас чому.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Хай буде він для нас повчальний!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За це подякуєм йому!</a:t>
            </a:r>
          </a:p>
        </p:txBody>
      </p:sp>
    </p:spTree>
    <p:extLst>
      <p:ext uri="{BB962C8B-B14F-4D97-AF65-F5344CB8AC3E}">
        <p14:creationId xmlns:p14="http://schemas.microsoft.com/office/powerpoint/2010/main" val="307677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20" grpId="0" animBg="1"/>
      <p:bldP spid="21" grpId="0" animBg="1"/>
      <p:bldP spid="22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38413" y="513465"/>
            <a:ext cx="8732067" cy="9479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</a:t>
            </a:r>
            <a:r>
              <a:rPr lang="uk-UA" sz="3600" b="1" dirty="0" err="1" smtClean="0">
                <a:solidFill>
                  <a:schemeClr val="bg1"/>
                </a:solidFill>
              </a:rPr>
              <a:t>Обери</a:t>
            </a:r>
            <a:r>
              <a:rPr lang="uk-UA" sz="3600" b="1" dirty="0" smtClean="0">
                <a:solidFill>
                  <a:schemeClr val="bg1"/>
                </a:solidFill>
              </a:rPr>
              <a:t> свою книгу.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35167" y="4809341"/>
            <a:ext cx="1818291" cy="105560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просто</a:t>
            </a:r>
            <a:r>
              <a:rPr lang="uk-UA" sz="2800" b="1" dirty="0">
                <a:solidFill>
                  <a:schemeClr val="bg1"/>
                </a:solidFill>
              </a:rPr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4447" y="4707840"/>
            <a:ext cx="2473496" cy="1055608"/>
          </a:xfrm>
          <a:prstGeom prst="roundRect">
            <a:avLst/>
          </a:prstGeom>
          <a:solidFill>
            <a:srgbClr val="F09456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Зацікавила інформація!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9269" y="4809341"/>
            <a:ext cx="1656425" cy="1055608"/>
          </a:xfrm>
          <a:prstGeom prst="roundRect">
            <a:avLst/>
          </a:prstGeom>
          <a:solidFill>
            <a:srgbClr val="E838BA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Було важко!</a:t>
            </a:r>
          </a:p>
        </p:txBody>
      </p:sp>
      <p:pic>
        <p:nvPicPr>
          <p:cNvPr id="29" name="Picture 2" descr="D:\Картинки до тестів\Емоції Книга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397" y="1672205"/>
            <a:ext cx="2254169" cy="2955721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D:\Картинки до тестів\Емоції Книга\images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366" y="1672203"/>
            <a:ext cx="2175511" cy="2863682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Картинки до тестів\Емоції Книга\1630677907_23-papik-pro-p-kniga-detskii-risunok-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263" y="1679999"/>
            <a:ext cx="2170580" cy="2894106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D:\Картинки до тестів\Емоції Книга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" y="1655075"/>
            <a:ext cx="2379864" cy="2869836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8788365" y="4707840"/>
            <a:ext cx="2563704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Отримав(ла) задоволення!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71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Рисунок 5" descr="Книга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28" y="239995"/>
            <a:ext cx="2341788" cy="136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16722" y="4405686"/>
            <a:ext cx="660264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Книга для розуму, </a:t>
            </a:r>
            <a:endParaRPr lang="ru-RU" sz="36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що </a:t>
            </a:r>
            <a:r>
              <a:rPr lang="ru-RU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теплий дощик для посіву.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D680240-E512-40DB-986F-C31A2046D1DC}"/>
              </a:ext>
            </a:extLst>
          </p:cNvPr>
          <p:cNvSpPr/>
          <p:nvPr/>
        </p:nvSpPr>
        <p:spPr>
          <a:xfrm>
            <a:off x="2821259" y="494529"/>
            <a:ext cx="8151541" cy="6317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4000" b="1" dirty="0" err="1" smtClean="0">
                <a:solidFill>
                  <a:schemeClr val="bg1"/>
                </a:solidFill>
              </a:rPr>
              <a:t>Збери</a:t>
            </a:r>
            <a:r>
              <a:rPr lang="uk-UA" sz="4000" b="1" dirty="0" smtClean="0">
                <a:solidFill>
                  <a:schemeClr val="bg1"/>
                </a:solidFill>
              </a:rPr>
              <a:t> прислів’я про книгу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4753" y="1731539"/>
            <a:ext cx="165130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Книга</a:t>
            </a:r>
            <a:endParaRPr lang="ru-RU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65837" y="3006275"/>
            <a:ext cx="86913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що</a:t>
            </a:r>
            <a:endParaRPr lang="ru-RU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38967" y="1278706"/>
            <a:ext cx="193659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теплий</a:t>
            </a:r>
            <a:endParaRPr lang="ru-RU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41647" y="3699157"/>
            <a:ext cx="181387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дощик</a:t>
            </a:r>
            <a:endParaRPr lang="ru-RU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93005" y="1446660"/>
            <a:ext cx="270536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</a:t>
            </a:r>
            <a:r>
              <a:rPr lang="ru-RU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посіву.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93005" y="2920599"/>
            <a:ext cx="296721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розуму</a:t>
            </a:r>
            <a:r>
              <a:rPr lang="ru-RU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ru-RU" sz="36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3068024" y="2074172"/>
            <a:ext cx="4366950" cy="87795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2" idx="1"/>
            <a:endCxn id="8" idx="3"/>
          </p:cNvCxnSpPr>
          <p:nvPr/>
        </p:nvCxnSpPr>
        <p:spPr>
          <a:xfrm flipH="1">
            <a:off x="2834970" y="3243765"/>
            <a:ext cx="4758035" cy="8567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9" idx="1"/>
          </p:cNvCxnSpPr>
          <p:nvPr/>
        </p:nvCxnSpPr>
        <p:spPr>
          <a:xfrm flipV="1">
            <a:off x="2834970" y="1601872"/>
            <a:ext cx="1603997" cy="138244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0" idx="0"/>
          </p:cNvCxnSpPr>
          <p:nvPr/>
        </p:nvCxnSpPr>
        <p:spPr>
          <a:xfrm flipH="1">
            <a:off x="5448585" y="1933452"/>
            <a:ext cx="228892" cy="176570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6104832" y="2053295"/>
            <a:ext cx="1330142" cy="167023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Картинки до тестів\!!! Есміра Україна Читання в родині\OIG (3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658" y="3712666"/>
            <a:ext cx="2502692" cy="250269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одзаголовок 2">
            <a:extLst>
              <a:ext uri="{FF2B5EF4-FFF2-40B4-BE49-F238E27FC236}">
                <a16:creationId xmlns:a16="http://schemas.microsoft.com/office/drawing/2014/main" xmlns="" id="{C148B35D-0EE5-40B2-9770-3124392B974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374429" y="5725013"/>
            <a:ext cx="4687229" cy="49034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uk-UA" alt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 ти розумієш цей вислів?</a:t>
            </a:r>
            <a:endParaRPr lang="ru-RU" altLang="ru-RU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83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36864" y="1561642"/>
            <a:ext cx="4952064" cy="28263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ru-RU" sz="3200" b="1" i="1" dirty="0" smtClean="0">
                <a:solidFill>
                  <a:schemeClr val="bg1"/>
                </a:solidFill>
              </a:rPr>
              <a:t>                             Л. Кулик</a:t>
            </a:r>
          </a:p>
          <a:p>
            <a:pPr fontAlgn="base"/>
            <a:r>
              <a:rPr lang="uk-UA" sz="3200" b="1" dirty="0" smtClean="0">
                <a:solidFill>
                  <a:schemeClr val="bg1"/>
                </a:solidFill>
              </a:rPr>
              <a:t>Лампу ту із дна дістали,</a:t>
            </a:r>
          </a:p>
          <a:p>
            <a:pPr fontAlgn="base"/>
            <a:r>
              <a:rPr lang="uk-UA" sz="3200" b="1" dirty="0" smtClean="0">
                <a:solidFill>
                  <a:schemeClr val="bg1"/>
                </a:solidFill>
              </a:rPr>
              <a:t>Кинули серед корзин.</a:t>
            </a:r>
          </a:p>
          <a:p>
            <a:pPr fontAlgn="base"/>
            <a:r>
              <a:rPr lang="uk-UA" sz="3200" b="1" dirty="0" smtClean="0">
                <a:solidFill>
                  <a:schemeClr val="bg1"/>
                </a:solidFill>
              </a:rPr>
              <a:t>Бо вони іще не знали,</a:t>
            </a:r>
          </a:p>
          <a:p>
            <a:pPr fontAlgn="base"/>
            <a:r>
              <a:rPr lang="uk-UA" sz="3200" b="1" dirty="0" smtClean="0">
                <a:solidFill>
                  <a:schemeClr val="bg1"/>
                </a:solidFill>
              </a:rPr>
              <a:t>Що живе в тій лампі …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D680240-E512-40DB-986F-C31A2046D1DC}"/>
              </a:ext>
            </a:extLst>
          </p:cNvPr>
          <p:cNvSpPr/>
          <p:nvPr/>
        </p:nvSpPr>
        <p:spPr>
          <a:xfrm>
            <a:off x="1236864" y="606040"/>
            <a:ext cx="9735936" cy="7990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4000" b="1" dirty="0" smtClean="0">
                <a:solidFill>
                  <a:schemeClr val="bg1"/>
                </a:solidFill>
              </a:rPr>
              <a:t>Відгадай загадку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98272" y="3662847"/>
            <a:ext cx="1651302" cy="7150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джин</a:t>
            </a:r>
            <a:endParaRPr lang="ru-RU" sz="3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15922" y="1418630"/>
            <a:ext cx="3360264" cy="4645301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236863" y="4913830"/>
            <a:ext cx="5442717" cy="6469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Що ти знаєш про джинів?</a:t>
            </a:r>
            <a:endParaRPr lang="ru-RU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61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1723" y="582906"/>
            <a:ext cx="9861630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23" y="1556370"/>
            <a:ext cx="3966436" cy="396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63015" y="1556370"/>
            <a:ext cx="5740339" cy="34392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2800" b="1" dirty="0" smtClean="0">
                <a:solidFill>
                  <a:schemeClr val="bg1"/>
                </a:solidFill>
              </a:rPr>
              <a:t>ми познайомимось із сучасним автором Сашком </a:t>
            </a:r>
            <a:r>
              <a:rPr lang="uk-UA" sz="2800" b="1" dirty="0" err="1" smtClean="0">
                <a:solidFill>
                  <a:schemeClr val="bg1"/>
                </a:solidFill>
              </a:rPr>
              <a:t>Дерманським</a:t>
            </a:r>
            <a:r>
              <a:rPr lang="uk-UA" sz="2800" b="1" dirty="0" smtClean="0">
                <a:solidFill>
                  <a:schemeClr val="bg1"/>
                </a:solidFill>
              </a:rPr>
              <a:t>. </a:t>
            </a:r>
            <a:r>
              <a:rPr lang="uk-UA" sz="2800" b="1" dirty="0" smtClean="0"/>
              <a:t>Ознайомимось з його казкою «</a:t>
            </a:r>
            <a:r>
              <a:rPr lang="uk-UA" sz="2800" b="1" dirty="0">
                <a:solidFill>
                  <a:schemeClr val="bg1"/>
                </a:solidFill>
              </a:rPr>
              <a:t>Про двох бездомних джинів та один </a:t>
            </a:r>
            <a:r>
              <a:rPr lang="uk-UA" sz="2800" b="1" dirty="0" smtClean="0">
                <a:solidFill>
                  <a:schemeClr val="bg1"/>
                </a:solidFill>
              </a:rPr>
              <a:t>нічийний глек» із книжки «Казки дракона Омелька»</a:t>
            </a:r>
            <a:r>
              <a:rPr lang="uk-UA" sz="2800" b="1" dirty="0" smtClean="0"/>
              <a:t> 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5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8644" y="506212"/>
            <a:ext cx="10404088" cy="6758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Познайомся з автором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431B91-9A8C-4198-8C54-1BF7519863EF}"/>
              </a:ext>
            </a:extLst>
          </p:cNvPr>
          <p:cNvSpPr txBox="1"/>
          <p:nvPr/>
        </p:nvSpPr>
        <p:spPr>
          <a:xfrm>
            <a:off x="4014439" y="1268713"/>
            <a:ext cx="7248293" cy="489364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Сашко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Дерманський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сучасний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український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дитячий поет,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прозаїк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казкар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Народився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1976 року на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Київщині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Перші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вірші для дітей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опублікував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2001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році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Творчість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Сашка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Дерманського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насамперед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орієнтована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на дітей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молодшого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шкільного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віку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Письменник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наповнює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свої твори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цікавими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сюжетами,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захоплюючими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історіями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пригодами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легким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і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зрозумілим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гумором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смачною й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соковитою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мовою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привабливими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персонажами, які в свою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чергу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привертають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увагу маленьких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читачів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algn="just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 Саме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за це книжки автора так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полюбилися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не лише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малим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, але й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дорослим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читачам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Дерманський Сашко. Біографія Сашка Дерманського — УкрЛі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44" y="1297815"/>
            <a:ext cx="3053305" cy="348605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5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8644" y="506212"/>
            <a:ext cx="10404088" cy="13225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Послухай, що розповідає про себе 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Сашко Дерманський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38092"/>
            <a:ext cx="1025913" cy="9199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122</a:t>
            </a:r>
          </a:p>
        </p:txBody>
      </p:sp>
      <p:pic>
        <p:nvPicPr>
          <p:cNvPr id="2050" name="Picture 2" descr="D:\2 клас\2 Читання\1 Савченко\09 Надійшла весна прекрасна\№098 - Роб з дит книгою\2025-04-03_153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638" y="1993627"/>
            <a:ext cx="6921094" cy="405033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2 клас\2 Читання\1 Савченко\09 Надійшла весна прекрасна\№098 - Роб з дит книгою\2025-04-03_1531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89" y="2160896"/>
            <a:ext cx="3646249" cy="353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13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9006" y="501805"/>
            <a:ext cx="10158760" cy="8140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Виставка</a:t>
            </a:r>
            <a:r>
              <a:rPr lang="ru-RU" sz="4000" b="1" dirty="0" smtClean="0">
                <a:solidFill>
                  <a:schemeClr val="bg1"/>
                </a:solidFill>
              </a:rPr>
              <a:t> книг </a:t>
            </a:r>
            <a:r>
              <a:rPr lang="uk-UA" sz="4000" b="1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Сашка </a:t>
            </a:r>
            <a:r>
              <a:rPr lang="uk-UA" sz="4000" b="1" dirty="0" err="1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Дерманського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50121" y="1315844"/>
            <a:ext cx="4265725" cy="76488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обкладинки книжок. </a:t>
            </a:r>
          </a:p>
          <a:p>
            <a:pPr algn="ctr" fontAlgn="base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Як ти думаєш, про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що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вони?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AutoShape 15" descr="Зоряна Живка “Добре вдома” (Уривок з Хрестоматії 1-2 класів) - Зоряна Живка  (Зоя Жук) » 1-ша Бібліотека Аудіокниг Українською Мовою Безкоштов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Наталка Малетич – купити книги автора, біографія та рецензії, купити книжку  автора «Наталка Малетич» на YAKABO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На болоті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3" descr="Акція! Люди на каві, Мар'яна Савка Христина Валько - купити. Книга дешево |  Книгарня «Є»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5" descr="Акція! Люди на каві, Мар'яна Савка Христина Валько - купити. Книга дешево |  Книгарня «Є»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8" descr="Лапи і хвости, Савка Мар'яна - замовити книгу | Bookop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ROZETKA | Чудове чудовисько - 2. Дерманський Сашко (9786175850015). Ціна,  купити Чудове чудовисько - 2. Дерманський Сашко (9786175850015) в Києві,  Харкові, Дніпрі, Одесі, Запоріжжі, Львові. Чудове чудовисько - 2.  Дерманський Сашко (9786175850015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262" y="2296343"/>
            <a:ext cx="2123604" cy="336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Маляка і Навіжений дракон - купити в інтернет-магазині книг bookchef.u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5519">
            <a:off x="7126123" y="2293538"/>
            <a:ext cx="2244142" cy="336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Книга для дітей Маляка - принцеса Драконії, Сашко Дерманський, Книга 1  шкільна прграма 3 клас, ціна 85 грн - Prom.ua (ID#50666348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984">
            <a:off x="9307520" y="1324428"/>
            <a:ext cx="2246157" cy="361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ROZETKA | Король буків, або Таємниця Смарагдової Книги - Сашко Дерманський  (978-966-421-218-9). Ціна, купити Король буків, або Таємниця Смарагдової  Книги - Сашко Дерманський (978-966-421-218-9) в Києві, Харкові, Дніпрі,  Одесі, Запоріжжі, Львові. Корол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783" y="2999096"/>
            <a:ext cx="2300971" cy="352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ᐈ Книжка &quot;Казки дракона Омелька&quot; Дерманський Олександр купити в  інтернет-магазині Vivat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" b="7767"/>
          <a:stretch/>
        </p:blipFill>
        <p:spPr bwMode="auto">
          <a:xfrm rot="21182042">
            <a:off x="487498" y="1527457"/>
            <a:ext cx="2354905" cy="310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90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9811" y="479502"/>
            <a:ext cx="10047249" cy="6728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Передбачення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C148B35D-0EE5-40B2-9770-3124392B974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977591" y="1243360"/>
            <a:ext cx="4687229" cy="2124152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Прочитай слова з </a:t>
            </a:r>
            <a:r>
              <a:rPr lang="ru-RU" alt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казки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«Про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двох бездомних джинів та один нічийний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глек»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роздивись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ілюстрацію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до </a:t>
            </a:r>
            <a:r>
              <a:rPr lang="ru-RU" alt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неї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alt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спрогнозуй</a:t>
            </a: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події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казці.</a:t>
            </a:r>
            <a:endParaRPr lang="ru-RU" altLang="ru-RU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3" descr="D:\2 клас\2 Читання\1 Савченко\09 Надійшла весна прекрасна\№098 - Роб з дит книгою\2025-04-03_1533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090" y="1243360"/>
            <a:ext cx="5477805" cy="399279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7270" y="3437336"/>
            <a:ext cx="4827550" cy="1532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Ось тому знайти підходяще житло для джина — неабияка морока. 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28700" y="5045937"/>
            <a:ext cx="4585009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2800" b="1" dirty="0"/>
              <a:t>А ти доведи, що справді такий могутній.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7924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3341</TotalTime>
  <Words>576</Words>
  <Application>Microsoft Office PowerPoint</Application>
  <PresentationFormat>Произвольный</PresentationFormat>
  <Paragraphs>121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1249</cp:revision>
  <dcterms:created xsi:type="dcterms:W3CDTF">2018-01-05T16:38:53Z</dcterms:created>
  <dcterms:modified xsi:type="dcterms:W3CDTF">2025-04-11T20:40:03Z</dcterms:modified>
</cp:coreProperties>
</file>