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10" r:id="rId3"/>
    <p:sldId id="675" r:id="rId4"/>
    <p:sldId id="686" r:id="rId5"/>
    <p:sldId id="705" r:id="rId6"/>
    <p:sldId id="708" r:id="rId7"/>
    <p:sldId id="629" r:id="rId8"/>
    <p:sldId id="693" r:id="rId9"/>
    <p:sldId id="644" r:id="rId10"/>
    <p:sldId id="681" r:id="rId11"/>
    <p:sldId id="697" r:id="rId12"/>
    <p:sldId id="707" r:id="rId13"/>
    <p:sldId id="70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00B050"/>
    <a:srgbClr val="1694E9"/>
    <a:srgbClr val="FF7C80"/>
    <a:srgbClr val="FF66FF"/>
    <a:srgbClr val="709E32"/>
    <a:srgbClr val="FFFF00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6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7107" y="4232846"/>
            <a:ext cx="9580635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Поширюю речення за питаннями</a:t>
            </a:r>
          </a:p>
        </p:txBody>
      </p:sp>
      <p:pic>
        <p:nvPicPr>
          <p:cNvPr id="4098" name="Picture 2" descr="Картинки по запросу &quot;клипарт путешестви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3821" r="5528" b="8299"/>
          <a:stretch/>
        </p:blipFill>
        <p:spPr bwMode="auto">
          <a:xfrm>
            <a:off x="1207107" y="1214338"/>
            <a:ext cx="2711749" cy="265405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50354" y="1214338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99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7317" y="1956375"/>
            <a:ext cx="55619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Кондитер, торти, тістечка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9853" y="495855"/>
            <a:ext cx="10131804" cy="712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світлину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9853" y="1265705"/>
            <a:ext cx="9456890" cy="61752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Розкажи, ким мріє стати </a:t>
            </a:r>
            <a:r>
              <a:rPr lang="uk-UA" sz="2400" b="1" dirty="0" err="1">
                <a:solidFill>
                  <a:srgbClr val="0070C0"/>
                </a:solidFill>
              </a:rPr>
              <a:t>Читалочка</a:t>
            </a:r>
            <a:r>
              <a:rPr lang="uk-UA" sz="2400" b="1" dirty="0">
                <a:solidFill>
                  <a:srgbClr val="0070C0"/>
                </a:solidFill>
              </a:rPr>
              <a:t>. Скористайся поданими </a:t>
            </a:r>
            <a:r>
              <a:rPr lang="uk-UA" sz="2400" b="1" dirty="0" smtClean="0">
                <a:solidFill>
                  <a:srgbClr val="0070C0"/>
                </a:solidFill>
              </a:rPr>
              <a:t>словами.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3855" y="2640847"/>
            <a:ext cx="5488873" cy="48335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Прочитай текст. Устав пропущені слова.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2106" y="3209937"/>
            <a:ext cx="774955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Читалочка стане (ким</a:t>
            </a:r>
            <a:r>
              <a:rPr lang="uk-UA" sz="3200" b="1" dirty="0" smtClean="0"/>
              <a:t>?) ………………….. </a:t>
            </a:r>
            <a:r>
              <a:rPr lang="uk-UA" sz="3200" b="1" dirty="0"/>
              <a:t>. Вона готуватиме (що?) </a:t>
            </a:r>
            <a:r>
              <a:rPr lang="uk-UA" sz="3200" b="1" dirty="0" smtClean="0"/>
              <a:t>………… </a:t>
            </a:r>
            <a:r>
              <a:rPr lang="uk-UA" sz="3200" b="1" dirty="0"/>
              <a:t>і (що?) ………..….. . (Чиї?) ….. вироби будуть (які?) </a:t>
            </a:r>
            <a:r>
              <a:rPr lang="uk-UA" sz="3200" b="1" dirty="0" smtClean="0"/>
              <a:t>…………… </a:t>
            </a:r>
            <a:r>
              <a:rPr lang="uk-UA" sz="3200" b="1" dirty="0"/>
              <a:t>і (які?) ………..... 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1867" y="3110355"/>
            <a:ext cx="239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кондитером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4087" y="4076312"/>
            <a:ext cx="167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тістечка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9910" y="3566240"/>
            <a:ext cx="121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торти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6964" y="4076312"/>
            <a:ext cx="50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Її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0638" y="4551363"/>
            <a:ext cx="157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солодкі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3133" y="4551362"/>
            <a:ext cx="138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смачні</a:t>
            </a:r>
          </a:p>
        </p:txBody>
      </p:sp>
      <p:pic>
        <p:nvPicPr>
          <p:cNvPr id="21" name="Picture 2" descr="Картинки по запросу &quot;клипарт кондитер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1" b="3615"/>
          <a:stretch/>
        </p:blipFill>
        <p:spPr bwMode="auto">
          <a:xfrm>
            <a:off x="949853" y="1956375"/>
            <a:ext cx="2382253" cy="29702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366386" y="5373161"/>
            <a:ext cx="3840496" cy="48335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перше речення.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29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Картинки по запросу &quot;мечта клипар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2168624"/>
            <a:ext cx="3163166" cy="4124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Картинки по запросу &quot;мечта клипар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86" y="2168624"/>
            <a:ext cx="3205796" cy="4124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Картинки по запросу &quot;мечта клипар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39" y="2168624"/>
            <a:ext cx="3429686" cy="4124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8572" y="494530"/>
            <a:ext cx="10014857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9399" y="1247426"/>
            <a:ext cx="6422571" cy="82085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3-4 речення про свою мрію.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головні слова в реченнях.</a:t>
            </a:r>
          </a:p>
        </p:txBody>
      </p:sp>
    </p:spTree>
    <p:extLst>
      <p:ext uri="{BB962C8B-B14F-4D97-AF65-F5344CB8AC3E}">
        <p14:creationId xmlns:p14="http://schemas.microsoft.com/office/powerpoint/2010/main" val="193754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2 клас\1 Українська мова\1 Пономарьова\7 Речення\№099 - Поширюю речення за питаннями\2025-04-04_132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08" y="1003667"/>
            <a:ext cx="1452030" cy="18683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1 Українська мова\1 Пономарьова\7 Речення\№099 - Поширюю речення за питаннями\2025-04-04_1310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14939" r="20054" b="-927"/>
          <a:stretch/>
        </p:blipFill>
        <p:spPr bwMode="auto">
          <a:xfrm>
            <a:off x="688977" y="2838130"/>
            <a:ext cx="4644000" cy="18394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8362" y="4758876"/>
            <a:ext cx="4644615" cy="1126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Розглянь малюнки. Побудуй речення за поданим початком і малюнком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67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1156" y="1048010"/>
            <a:ext cx="4503097" cy="846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</a:t>
            </a:r>
            <a:r>
              <a:rPr lang="uk-UA" sz="2400" b="1" dirty="0" err="1" smtClean="0">
                <a:solidFill>
                  <a:schemeClr val="bg1"/>
                </a:solidFill>
              </a:rPr>
              <a:t>Пошир</a:t>
            </a:r>
            <a:r>
              <a:rPr lang="uk-UA" sz="2400" b="1" dirty="0" smtClean="0">
                <a:solidFill>
                  <a:schemeClr val="bg1"/>
                </a:solidFill>
              </a:rPr>
              <a:t> речення за поданими питаннями і запиши.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978" y="1937840"/>
            <a:ext cx="4643999" cy="8383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Встанови зв’язок слів у реченні за поданими питаннями. </a:t>
            </a:r>
          </a:p>
        </p:txBody>
      </p: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243706" y="3092231"/>
            <a:ext cx="11378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купив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152495" y="3447176"/>
            <a:ext cx="88813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тато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836907" y="3823193"/>
            <a:ext cx="131049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квитки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941313" y="4146935"/>
            <a:ext cx="131049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 театр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D:\2 клас\1 Українська мова\1 Пономарьова\7 Речення\№099 - Поширюю речення за питаннями\2025-04-04_1314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5" b="3954"/>
          <a:stretch/>
        </p:blipFill>
        <p:spPr bwMode="auto">
          <a:xfrm>
            <a:off x="5631495" y="3204000"/>
            <a:ext cx="5438775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939341" y="4985057"/>
            <a:ext cx="181574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 Єгипті і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5891341" y="5246667"/>
            <a:ext cx="51141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покататися на верблюді.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1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5913113" y="5845011"/>
            <a:ext cx="289343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на морське дно.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D:\2 клас\1 Українська мова\1 Пономарьова\7 Речення\№099 - Поширюю речення за питаннями\2025-04-04_1324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27" y="1048009"/>
            <a:ext cx="5074316" cy="204422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737470" y="1928300"/>
            <a:ext cx="470262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 парку діти побачили білку.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472473" y="2569011"/>
            <a:ext cx="53632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Прудка білочка стрибнула вгору.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076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32" grpId="0"/>
      <p:bldP spid="38" grpId="0"/>
      <p:bldP spid="63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368421" y="1920945"/>
            <a:ext cx="5157114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80582" y="1909544"/>
            <a:ext cx="1284702" cy="19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6287" y="4306155"/>
            <a:ext cx="5910944" cy="105560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6872" y="3082374"/>
            <a:ext cx="515711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78034" y="3082374"/>
            <a:ext cx="1286946" cy="12283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1176" y="462647"/>
            <a:ext cx="9665424" cy="654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12832" y="1173708"/>
            <a:ext cx="8642253" cy="65464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Оціни свою роботу на </a:t>
            </a:r>
            <a:r>
              <a:rPr lang="uk-UA" sz="2400" b="1" smtClean="0">
                <a:solidFill>
                  <a:srgbClr val="0070C0"/>
                </a:solidFill>
              </a:rPr>
              <a:t>уроці розділовими </a:t>
            </a:r>
            <a:r>
              <a:rPr lang="uk-UA" sz="2400" b="1" dirty="0" smtClean="0">
                <a:solidFill>
                  <a:srgbClr val="0070C0"/>
                </a:solidFill>
              </a:rPr>
              <a:t>знаками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4980" y="4306155"/>
            <a:ext cx="1241291" cy="19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096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7" y="2591056"/>
            <a:ext cx="4564381" cy="31779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796" y="494529"/>
            <a:ext cx="9903204" cy="720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5796" y="1215089"/>
            <a:ext cx="4951601" cy="2009061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Пролунав дзвінок веселий.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Всі готові? 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</a:rPr>
              <a:t>Все </a:t>
            </a:r>
            <a:r>
              <a:rPr lang="uk-UA" sz="2800" b="1" dirty="0">
                <a:solidFill>
                  <a:srgbClr val="0070C0"/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9" y="2696802"/>
            <a:ext cx="2493301" cy="168098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20" y="2699886"/>
            <a:ext cx="2135618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41" y="2699886"/>
            <a:ext cx="2205295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57" y="2700612"/>
            <a:ext cx="2277288" cy="1677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521073" y="4451268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9320" y="4457001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9349" y="4500121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758949" y="4451269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00" y="1364464"/>
            <a:ext cx="7271658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rgbClr val="0070C0"/>
                </a:solidFill>
              </a:rPr>
              <a:t>Чи </a:t>
            </a:r>
            <a:r>
              <a:rPr lang="uk-UA" sz="2400" b="1" dirty="0" smtClean="0">
                <a:solidFill>
                  <a:srgbClr val="0070C0"/>
                </a:solidFill>
              </a:rPr>
              <a:t>любиш ти </a:t>
            </a:r>
            <a:r>
              <a:rPr lang="uk-UA" sz="2400" b="1" dirty="0" smtClean="0">
                <a:solidFill>
                  <a:srgbClr val="0070C0"/>
                </a:solidFill>
              </a:rPr>
              <a:t>подорожувати? </a:t>
            </a:r>
            <a:r>
              <a:rPr lang="uk-UA" sz="2400" b="1" dirty="0">
                <a:solidFill>
                  <a:srgbClr val="0070C0"/>
                </a:solidFill>
              </a:rPr>
              <a:t>На </a:t>
            </a:r>
            <a:r>
              <a:rPr lang="uk-UA" sz="2400" b="1" dirty="0" smtClean="0">
                <a:solidFill>
                  <a:srgbClr val="0070C0"/>
                </a:solidFill>
              </a:rPr>
              <a:t>екрані </a:t>
            </a:r>
            <a:r>
              <a:rPr lang="uk-UA" sz="2400" b="1" dirty="0">
                <a:solidFill>
                  <a:srgbClr val="0070C0"/>
                </a:solidFill>
              </a:rPr>
              <a:t>машинки.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Яку ти вибираєш для участі у </a:t>
            </a:r>
            <a:r>
              <a:rPr lang="uk-UA" sz="2400" b="1" dirty="0" smtClean="0">
                <a:solidFill>
                  <a:srgbClr val="0070C0"/>
                </a:solidFill>
              </a:rPr>
              <a:t>подорожі на уроці?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991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572565"/>
            <a:ext cx="10081973" cy="671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«Незакінчене речення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3943" y="1422441"/>
            <a:ext cx="8001000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Речення виражає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Речення складається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Перше слово в реченні треба писати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Реченнями ми розповідаємо, запитуємо, спонукаємо до дії. Тому вони називаються …</a:t>
            </a:r>
            <a:endParaRPr lang="uk-UA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У </a:t>
            </a:r>
            <a:r>
              <a:rPr lang="uk-UA" sz="2800" b="1" dirty="0">
                <a:solidFill>
                  <a:srgbClr val="FFFF00"/>
                </a:solidFill>
              </a:rPr>
              <a:t>кінці речення </a:t>
            </a:r>
            <a:r>
              <a:rPr lang="uk-UA" sz="2800" b="1" dirty="0" smtClean="0">
                <a:solidFill>
                  <a:srgbClr val="FFFF00"/>
                </a:solidFill>
              </a:rPr>
              <a:t>ставимо </a:t>
            </a:r>
            <a:r>
              <a:rPr lang="uk-UA" sz="2800" b="1" dirty="0">
                <a:solidFill>
                  <a:srgbClr val="FFFF00"/>
                </a:solidFill>
              </a:rPr>
              <a:t>знак питання, якщо це речення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Основу речення утворюють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Якщо речення виражає сильне почуття, то в кінці …</a:t>
            </a:r>
            <a:endParaRPr lang="uk-UA" sz="2800" b="1" dirty="0" smtClean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7298" y="1422441"/>
            <a:ext cx="2950647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закінчену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думку.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36388" y="1842714"/>
            <a:ext cx="1288327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зі слів.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91802" y="3133999"/>
            <a:ext cx="2793912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2665" y="1992207"/>
            <a:ext cx="1652022" cy="898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 великої букви.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20627" y="4390475"/>
            <a:ext cx="1923513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питальне.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86457" y="4844711"/>
            <a:ext cx="24524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головні слова.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64136" y="5714799"/>
            <a:ext cx="3679371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ставимо знак оклику.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Розділові знаки\Знак питання весел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9" y="1477045"/>
            <a:ext cx="2133600" cy="437271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39996" y="3502635"/>
            <a:ext cx="5745718" cy="671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розповідні, питальні, спонукальні.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884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3" grpId="0"/>
      <p:bldP spid="24" grpId="0"/>
      <p:bldP spid="25" grpId="0"/>
      <p:bldP spid="2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клипарт учень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1" y="2291211"/>
            <a:ext cx="2155165" cy="36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8266" y="525669"/>
            <a:ext cx="9949848" cy="8046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«Упіймай головні слова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8324" y="2298847"/>
            <a:ext cx="40994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Стоїть гора </a:t>
            </a:r>
            <a:r>
              <a:rPr lang="uk-UA" sz="3200" b="1" dirty="0" err="1">
                <a:solidFill>
                  <a:srgbClr val="FFFF00"/>
                </a:solidFill>
              </a:rPr>
              <a:t>високая</a:t>
            </a:r>
            <a:r>
              <a:rPr lang="uk-UA" sz="3200" b="1" dirty="0">
                <a:solidFill>
                  <a:srgbClr val="FFFF00"/>
                </a:solidFill>
              </a:rPr>
              <a:t>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977742" y="2298844"/>
            <a:ext cx="19485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(Що?)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Гора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26282" y="2298843"/>
            <a:ext cx="26234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Гора </a:t>
            </a:r>
            <a:r>
              <a:rPr lang="uk-UA" sz="2800" b="1" dirty="0">
                <a:solidFill>
                  <a:schemeClr val="bg1"/>
                </a:solidFill>
              </a:rPr>
              <a:t>(що робить?) </a:t>
            </a:r>
            <a:r>
              <a:rPr lang="uk-UA" sz="2800" b="1" dirty="0" smtClean="0">
                <a:solidFill>
                  <a:srgbClr val="FFFF00"/>
                </a:solidFill>
              </a:rPr>
              <a:t>стоїть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8149" y="1366197"/>
            <a:ext cx="9133042" cy="80463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Послухай вірш </a:t>
            </a:r>
            <a:r>
              <a:rPr lang="uk-UA" sz="2400" b="1" dirty="0">
                <a:solidFill>
                  <a:srgbClr val="0070C0"/>
                </a:solidFill>
              </a:rPr>
              <a:t>по одному </a:t>
            </a:r>
            <a:r>
              <a:rPr lang="uk-UA" sz="2400" b="1" dirty="0" smtClean="0">
                <a:solidFill>
                  <a:srgbClr val="0070C0"/>
                </a:solidFill>
              </a:rPr>
              <a:t>реченню. Назви </a:t>
            </a:r>
            <a:r>
              <a:rPr lang="uk-UA" sz="2400" b="1" dirty="0">
                <a:solidFill>
                  <a:srgbClr val="0070C0"/>
                </a:solidFill>
              </a:rPr>
              <a:t>головні слова, </a:t>
            </a:r>
            <a:r>
              <a:rPr lang="uk-UA" sz="2400" b="1" dirty="0" smtClean="0">
                <a:solidFill>
                  <a:srgbClr val="0070C0"/>
                </a:solidFill>
              </a:rPr>
              <a:t>постав </a:t>
            </a:r>
            <a:r>
              <a:rPr lang="uk-UA" sz="2400" b="1" dirty="0">
                <a:solidFill>
                  <a:srgbClr val="0070C0"/>
                </a:solidFill>
              </a:rPr>
              <a:t>до них запитання.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8325" y="2883622"/>
            <a:ext cx="40994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Зелений гай </a:t>
            </a:r>
            <a:r>
              <a:rPr lang="uk-UA" sz="3200" b="1" dirty="0" err="1" smtClean="0">
                <a:solidFill>
                  <a:srgbClr val="FFFF00"/>
                </a:solidFill>
              </a:rPr>
              <a:t>шумить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977742" y="2914399"/>
            <a:ext cx="15718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Що?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Гай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981141" y="3468397"/>
            <a:ext cx="41876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Гай </a:t>
            </a:r>
            <a:r>
              <a:rPr lang="uk-UA" sz="2800" b="1" dirty="0">
                <a:solidFill>
                  <a:schemeClr val="bg1"/>
                </a:solidFill>
              </a:rPr>
              <a:t>(що робить?) </a:t>
            </a:r>
            <a:r>
              <a:rPr lang="uk-UA" sz="2800" b="1" dirty="0" err="1" smtClean="0">
                <a:solidFill>
                  <a:srgbClr val="FFFF00"/>
                </a:solidFill>
              </a:rPr>
              <a:t>шумить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8324" y="3991617"/>
            <a:ext cx="48505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Пташки співають голосно.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704435" y="4032756"/>
            <a:ext cx="22995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Хто?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Пташки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458175" y="4560347"/>
            <a:ext cx="51343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Пташки </a:t>
            </a:r>
            <a:r>
              <a:rPr lang="uk-UA" sz="2800" b="1" dirty="0">
                <a:solidFill>
                  <a:schemeClr val="bg1"/>
                </a:solidFill>
              </a:rPr>
              <a:t>(що роблять?) </a:t>
            </a:r>
            <a:r>
              <a:rPr lang="uk-UA" sz="2800" b="1" dirty="0" smtClean="0">
                <a:solidFill>
                  <a:srgbClr val="FFFF00"/>
                </a:solidFill>
              </a:rPr>
              <a:t>співають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8325" y="5098885"/>
            <a:ext cx="35877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І річечка блищить.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458175" y="5129662"/>
            <a:ext cx="23621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Що?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Річечка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466114" y="5683660"/>
            <a:ext cx="50015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Річечка </a:t>
            </a:r>
            <a:r>
              <a:rPr lang="uk-UA" sz="2800" b="1" dirty="0">
                <a:solidFill>
                  <a:schemeClr val="bg1"/>
                </a:solidFill>
              </a:rPr>
              <a:t>(що робить?) </a:t>
            </a:r>
            <a:r>
              <a:rPr lang="uk-UA" sz="2800" b="1" dirty="0" smtClean="0">
                <a:solidFill>
                  <a:srgbClr val="FFFF00"/>
                </a:solidFill>
              </a:rPr>
              <a:t>блищить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29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78829" y="1538298"/>
            <a:ext cx="6138187" cy="28433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</a:rPr>
              <a:t>будемо </a:t>
            </a:r>
            <a:r>
              <a:rPr lang="uk-UA" sz="2800" b="1" dirty="0">
                <a:solidFill>
                  <a:srgbClr val="0070C0"/>
                </a:solidFill>
              </a:rPr>
              <a:t>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визначати </a:t>
            </a:r>
            <a:r>
              <a:rPr lang="uk-UA" sz="2800" b="1" dirty="0">
                <a:solidFill>
                  <a:srgbClr val="0070C0"/>
                </a:solidFill>
              </a:rPr>
              <a:t>головні слова в </a:t>
            </a:r>
            <a:r>
              <a:rPr lang="uk-UA" sz="2800" b="1" dirty="0" smtClean="0">
                <a:solidFill>
                  <a:srgbClr val="0070C0"/>
                </a:solidFill>
              </a:rPr>
              <a:t>реченнях, </a:t>
            </a:r>
            <a:r>
              <a:rPr lang="uk-UA" sz="2800" b="1" dirty="0" smtClean="0">
                <a:solidFill>
                  <a:srgbClr val="0070C0"/>
                </a:solidFill>
              </a:rPr>
              <a:t>поширювати речення за допомогою запитань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84117" y="1413182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224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20817" y="1447298"/>
            <a:ext cx="8039069" cy="8863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dirty="0" smtClean="0">
                <a:solidFill>
                  <a:srgbClr val="0070C0"/>
                </a:solidFill>
              </a:rPr>
              <a:t>Прочитай слова. В які дві групи їх можна об’єднати?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спочатку назви істот, потім неістот. </a:t>
            </a:r>
            <a:endParaRPr lang="ru-RU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234" r="45574" b="72796"/>
          <a:stretch/>
        </p:blipFill>
        <p:spPr>
          <a:xfrm>
            <a:off x="2393657" y="2418354"/>
            <a:ext cx="8666229" cy="252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18599" y="3062738"/>
            <a:ext cx="1568607" cy="5170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rgbClr val="0070C0"/>
                </a:solidFill>
              </a:rPr>
              <a:t> – 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rgbClr val="0070C0"/>
                </a:solidFill>
              </a:rPr>
              <a:t> – </a:t>
            </a:r>
            <a:r>
              <a:rPr lang="uk-UA" sz="2400" b="1" dirty="0" smtClean="0">
                <a:solidFill>
                  <a:srgbClr val="FF0000"/>
                </a:solidFill>
              </a:rPr>
              <a:t>о </a:t>
            </a:r>
            <a:r>
              <a:rPr lang="uk-UA" sz="2400" b="1" dirty="0" smtClean="0">
                <a:solidFill>
                  <a:srgbClr val="0070C0"/>
                </a:solidFill>
              </a:rPr>
              <a:t>=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80" y="2341118"/>
            <a:ext cx="1599879" cy="75662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59083" y="4929147"/>
            <a:ext cx="90008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Постав наголоси в словах. </a:t>
            </a:r>
            <a:r>
              <a:rPr lang="uk-UA" sz="2400" b="1" dirty="0" smtClean="0">
                <a:solidFill>
                  <a:schemeClr val="bg1"/>
                </a:solidFill>
              </a:rPr>
              <a:t>Підкресли ненаголошені букви Е, И, О. </a:t>
            </a:r>
            <a:r>
              <a:rPr lang="uk-UA" sz="2400" b="1" dirty="0" smtClean="0"/>
              <a:t>Зроби звукову модель слова, в якому звуків менше, ніж букв. </a:t>
            </a:r>
            <a:r>
              <a:rPr lang="uk-UA" sz="2400" b="1" dirty="0">
                <a:solidFill>
                  <a:schemeClr val="bg1"/>
                </a:solidFill>
              </a:rPr>
              <a:t>Склади </a:t>
            </a:r>
            <a:r>
              <a:rPr lang="uk-UA" sz="2400" b="1" dirty="0" smtClean="0">
                <a:solidFill>
                  <a:schemeClr val="bg1"/>
                </a:solidFill>
              </a:rPr>
              <a:t>усно речення з одним із записаних слів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5166" y="3277728"/>
            <a:ext cx="7301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</a:rPr>
              <a:t>Дитúна</a:t>
            </a:r>
            <a:r>
              <a:rPr lang="uk-UA" sz="3200" b="1" dirty="0" smtClean="0">
                <a:solidFill>
                  <a:srgbClr val="0070C0"/>
                </a:solidFill>
              </a:rPr>
              <a:t>,</a:t>
            </a:r>
            <a:r>
              <a:rPr lang="uk-UA" sz="3200" i="1" dirty="0" smtClean="0"/>
              <a:t> </a:t>
            </a:r>
            <a:r>
              <a:rPr lang="uk-UA" sz="3200" b="1" dirty="0" err="1">
                <a:solidFill>
                  <a:srgbClr val="0070C0"/>
                </a:solidFill>
              </a:rPr>
              <a:t>метрó</a:t>
            </a:r>
            <a:r>
              <a:rPr lang="uk-UA" sz="3200" b="1" dirty="0" smtClean="0">
                <a:solidFill>
                  <a:srgbClr val="0070C0"/>
                </a:solidFill>
              </a:rPr>
              <a:t>, теáтр, </a:t>
            </a:r>
            <a:r>
              <a:rPr lang="uk-UA" sz="3200" b="1" dirty="0" err="1" smtClean="0">
                <a:solidFill>
                  <a:srgbClr val="0070C0"/>
                </a:solidFill>
              </a:rPr>
              <a:t>учúтель</a:t>
            </a:r>
            <a:r>
              <a:rPr lang="uk-UA" sz="3200" b="1" dirty="0" smtClean="0">
                <a:solidFill>
                  <a:srgbClr val="0070C0"/>
                </a:solidFill>
              </a:rPr>
              <a:t>,</a:t>
            </a:r>
            <a:r>
              <a:rPr lang="uk-UA" sz="3200" i="1" dirty="0"/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шофéр.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Картинки до тестів\!!!!!!Эсмира\OIG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834" r="13645" b="4737"/>
          <a:stretch/>
        </p:blipFill>
        <p:spPr bwMode="auto">
          <a:xfrm>
            <a:off x="933744" y="2418115"/>
            <a:ext cx="2087073" cy="252023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128438" y="3277727"/>
            <a:ext cx="7301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</a:rPr>
              <a:t>Дитúна</a:t>
            </a:r>
            <a:r>
              <a:rPr lang="uk-UA" sz="3200" b="1" dirty="0" smtClean="0">
                <a:solidFill>
                  <a:srgbClr val="0070C0"/>
                </a:solidFill>
              </a:rPr>
              <a:t>,</a:t>
            </a:r>
            <a:r>
              <a:rPr lang="uk-UA" sz="3200" i="1" dirty="0" smtClean="0"/>
              <a:t> </a:t>
            </a:r>
            <a:r>
              <a:rPr lang="uk-UA" sz="3200" b="1" dirty="0" err="1">
                <a:solidFill>
                  <a:srgbClr val="0070C0"/>
                </a:solidFill>
              </a:rPr>
              <a:t>учúтель</a:t>
            </a:r>
            <a:r>
              <a:rPr lang="uk-UA" sz="3200" b="1" dirty="0">
                <a:solidFill>
                  <a:srgbClr val="0070C0"/>
                </a:solidFill>
              </a:rPr>
              <a:t>, </a:t>
            </a:r>
            <a:r>
              <a:rPr lang="uk-UA" sz="3200" b="1" dirty="0" smtClean="0">
                <a:solidFill>
                  <a:srgbClr val="0070C0"/>
                </a:solidFill>
              </a:rPr>
              <a:t>шофéр, </a:t>
            </a:r>
            <a:r>
              <a:rPr lang="uk-UA" sz="3200" b="1" dirty="0" err="1" smtClean="0">
                <a:solidFill>
                  <a:srgbClr val="0070C0"/>
                </a:solidFill>
              </a:rPr>
              <a:t>метрó</a:t>
            </a:r>
            <a:r>
              <a:rPr lang="uk-UA" sz="3200" b="1" dirty="0" smtClean="0">
                <a:solidFill>
                  <a:srgbClr val="0070C0"/>
                </a:solidFill>
              </a:rPr>
              <a:t>, теáтр.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14057" y="3806145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10966" y="3806145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57444" y="3806145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071138" y="3813176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262504" y="3791404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502902" y="-409964"/>
            <a:ext cx="333929" cy="4165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322694" y="-409964"/>
            <a:ext cx="347172" cy="4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61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17" grpId="0" animBg="1"/>
      <p:bldP spid="2" grpId="0"/>
      <p:bldP spid="2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1088571" y="1348222"/>
            <a:ext cx="2015625" cy="21896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2371" y="603387"/>
            <a:ext cx="10145486" cy="651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5527" y="1928085"/>
            <a:ext cx="51791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Ґаджик </a:t>
            </a:r>
            <a:r>
              <a:rPr lang="uk-UA" sz="2800" b="1" dirty="0"/>
              <a:t>мріє про подорож.</a:t>
            </a:r>
          </a:p>
        </p:txBody>
      </p:sp>
      <p:pic>
        <p:nvPicPr>
          <p:cNvPr id="2050" name="Picture 2" descr="Картинки по запросу &quot;клипарт путешеств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85" y="3540114"/>
            <a:ext cx="2754085" cy="27540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5527" y="1342729"/>
            <a:ext cx="5179173" cy="4860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Назви головні слова.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78872" y="2568138"/>
            <a:ext cx="6622857" cy="87372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Випиши з речення зв'язані між собою слова. Скористайся поданими в дужках питаннями.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1074" r="58802" b="65667"/>
          <a:stretch/>
        </p:blipFill>
        <p:spPr>
          <a:xfrm>
            <a:off x="1741714" y="3585306"/>
            <a:ext cx="6476999" cy="27540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5122" r="47343" b="68455"/>
          <a:stretch/>
        </p:blipFill>
        <p:spPr>
          <a:xfrm>
            <a:off x="2006812" y="3584915"/>
            <a:ext cx="1538452" cy="7968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5" t="12846" r="13874" b="70731"/>
          <a:stretch/>
        </p:blipFill>
        <p:spPr>
          <a:xfrm>
            <a:off x="3740260" y="3493476"/>
            <a:ext cx="832760" cy="796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31058" r="39411" b="52519"/>
          <a:stretch/>
        </p:blipFill>
        <p:spPr>
          <a:xfrm>
            <a:off x="4545193" y="3585306"/>
            <a:ext cx="1905313" cy="7968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51546" r="61178" b="36302"/>
          <a:stretch/>
        </p:blipFill>
        <p:spPr>
          <a:xfrm>
            <a:off x="6701313" y="3792121"/>
            <a:ext cx="1047987" cy="5896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64066" r="47306" b="23782"/>
          <a:stretch/>
        </p:blipFill>
        <p:spPr>
          <a:xfrm>
            <a:off x="3947682" y="4272128"/>
            <a:ext cx="1484539" cy="5896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51546" r="64723" b="36302"/>
          <a:stretch/>
        </p:blipFill>
        <p:spPr>
          <a:xfrm>
            <a:off x="2569169" y="4436365"/>
            <a:ext cx="926358" cy="5896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5122" r="47343" b="68455"/>
          <a:stretch/>
        </p:blipFill>
        <p:spPr>
          <a:xfrm>
            <a:off x="5471092" y="4229159"/>
            <a:ext cx="1538452" cy="7968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6" t="14773" r="29420" b="67340"/>
          <a:stretch/>
        </p:blipFill>
        <p:spPr>
          <a:xfrm>
            <a:off x="3150843" y="4863975"/>
            <a:ext cx="796839" cy="8678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51546" r="64723" b="36302"/>
          <a:stretch/>
        </p:blipFill>
        <p:spPr>
          <a:xfrm>
            <a:off x="2006812" y="5085164"/>
            <a:ext cx="926358" cy="58963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29570" r="59110" b="52543"/>
          <a:stretch/>
        </p:blipFill>
        <p:spPr>
          <a:xfrm>
            <a:off x="4052868" y="4815181"/>
            <a:ext cx="1095711" cy="8678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0" t="20634" r="28805" b="67827"/>
          <a:stretch/>
        </p:blipFill>
        <p:spPr>
          <a:xfrm>
            <a:off x="5131843" y="5137521"/>
            <a:ext cx="678498" cy="5598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52181" r="40232" b="36280"/>
          <a:stretch/>
        </p:blipFill>
        <p:spPr>
          <a:xfrm>
            <a:off x="6085114" y="5111736"/>
            <a:ext cx="1769645" cy="5598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51546" r="61178" b="36302"/>
          <a:stretch/>
        </p:blipFill>
        <p:spPr>
          <a:xfrm>
            <a:off x="7009544" y="4456348"/>
            <a:ext cx="141584" cy="6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973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3" y="495855"/>
            <a:ext cx="10255296" cy="712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текст про мрію </a:t>
            </a:r>
            <a:r>
              <a:rPr lang="uk-UA" sz="3600" b="1" dirty="0" smtClean="0">
                <a:solidFill>
                  <a:schemeClr val="bg1"/>
                </a:solidFill>
              </a:rPr>
              <a:t>Щебетунчика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085" y="1973824"/>
            <a:ext cx="746723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/>
              <a:t>      Щебетунчик живе (де?) … … … . .</a:t>
            </a:r>
          </a:p>
          <a:p>
            <a:pPr algn="just"/>
            <a:r>
              <a:rPr lang="uk-UA" sz="3600" b="1" dirty="0"/>
              <a:t>(Де?) … … … … … .. </a:t>
            </a:r>
            <a:r>
              <a:rPr lang="uk-UA" sz="3600" b="1" dirty="0" smtClean="0"/>
              <a:t>знаходиться аеродром</a:t>
            </a:r>
            <a:r>
              <a:rPr lang="uk-UA" sz="3600" b="1" dirty="0"/>
              <a:t>. (Кого?) … … … … … … .. приваблюють літаки. Хлопчик мріє стати (ким?) … … … … … … 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2725" y="1838868"/>
            <a:ext cx="155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у місті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4685" y="2346548"/>
            <a:ext cx="231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неподалік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7409" y="2926744"/>
            <a:ext cx="304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Щебетунчика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8413" y="4050717"/>
            <a:ext cx="260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льотчиком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836147"/>
            <a:ext cx="78591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chemeClr val="bg1"/>
                </a:solidFill>
              </a:rPr>
              <a:t>Довідка</a:t>
            </a:r>
            <a:r>
              <a:rPr lang="uk-UA" sz="2800" b="1" dirty="0">
                <a:solidFill>
                  <a:schemeClr val="bg1"/>
                </a:solidFill>
              </a:rPr>
              <a:t>: місто, неподалік, Щебетунчик, льотчик.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9853" y="1352794"/>
            <a:ext cx="10033472" cy="4860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rgbClr val="0070C0"/>
                </a:solidFill>
              </a:rPr>
              <a:t>Пошир</a:t>
            </a:r>
            <a:r>
              <a:rPr lang="uk-UA" sz="2400" b="1" dirty="0">
                <a:solidFill>
                  <a:srgbClr val="0070C0"/>
                </a:solidFill>
              </a:rPr>
              <a:t> речення за поданими питаннями. Можеш скористатися довідкою.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1677" y="5408089"/>
            <a:ext cx="10033472" cy="4860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Запиши </a:t>
            </a:r>
            <a:r>
              <a:rPr lang="uk-UA" sz="2400" b="1" dirty="0" smtClean="0">
                <a:solidFill>
                  <a:srgbClr val="0070C0"/>
                </a:solidFill>
              </a:rPr>
              <a:t>останнє речення без </a:t>
            </a:r>
            <a:r>
              <a:rPr lang="uk-UA" sz="2400" b="1" dirty="0">
                <a:solidFill>
                  <a:srgbClr val="0070C0"/>
                </a:solidFill>
              </a:rPr>
              <a:t>питань. Підкресли головні слова в </a:t>
            </a:r>
            <a:r>
              <a:rPr lang="uk-UA" sz="2400" b="1" dirty="0" smtClean="0">
                <a:solidFill>
                  <a:srgbClr val="0070C0"/>
                </a:solidFill>
              </a:rPr>
              <a:t>реченні.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159" t="4718" r="10479" b="9281"/>
          <a:stretch/>
        </p:blipFill>
        <p:spPr>
          <a:xfrm>
            <a:off x="949853" y="1973824"/>
            <a:ext cx="2259748" cy="24784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164285" y="4187145"/>
            <a:ext cx="1647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030566" y="4194176"/>
            <a:ext cx="8221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030566" y="4270374"/>
            <a:ext cx="8221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53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84205" y="2231570"/>
            <a:ext cx="819745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Мама працює ____________. </a:t>
            </a:r>
            <a:r>
              <a:rPr lang="uk-UA" sz="3200" b="1" dirty="0"/>
              <a:t>Вона </a:t>
            </a:r>
            <a:r>
              <a:rPr lang="uk-UA" sz="3200" b="1" dirty="0" smtClean="0"/>
              <a:t>створює _________ _________ ____. </a:t>
            </a:r>
            <a:r>
              <a:rPr lang="uk-UA" sz="3200" b="1" dirty="0"/>
              <a:t>Родзинка </a:t>
            </a:r>
            <a:r>
              <a:rPr lang="uk-UA" sz="3200" b="1" dirty="0" smtClean="0"/>
              <a:t>______ буде ____________.</a:t>
            </a:r>
            <a:endParaRPr lang="uk-UA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84205" y="3815692"/>
            <a:ext cx="821907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u="sng" dirty="0">
                <a:solidFill>
                  <a:schemeClr val="bg1"/>
                </a:solidFill>
              </a:rPr>
              <a:t>Довідка</a:t>
            </a:r>
            <a:r>
              <a:rPr lang="uk-UA" sz="3200" b="1" dirty="0">
                <a:solidFill>
                  <a:schemeClr val="bg1"/>
                </a:solidFill>
              </a:rPr>
              <a:t>: модельєр, красивий, сучасний, одяг, також.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9853" y="495855"/>
            <a:ext cx="10131804" cy="712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подані </a:t>
            </a:r>
            <a:r>
              <a:rPr lang="uk-UA" sz="3600" b="1" dirty="0" smtClean="0">
                <a:solidFill>
                  <a:schemeClr val="bg1"/>
                </a:solidFill>
              </a:rPr>
              <a:t>речення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9853" y="1265705"/>
            <a:ext cx="10033472" cy="87877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Допоможи Родзинці перетворити їх на розповідь про мрію. Використай слова з довідки.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8010" y="2170297"/>
            <a:ext cx="2458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модельєром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62581" y="2648727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красивий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8666" y="2705127"/>
            <a:ext cx="180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сучасний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46001" y="2724013"/>
            <a:ext cx="985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одяг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95665" y="2679858"/>
            <a:ext cx="1262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також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09841" y="3216455"/>
            <a:ext cx="2458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модельєром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74690" y="4950519"/>
            <a:ext cx="5299289" cy="10964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останнє </a:t>
            </a:r>
            <a:r>
              <a:rPr lang="uk-UA" sz="2400" b="1" dirty="0">
                <a:solidFill>
                  <a:srgbClr val="0070C0"/>
                </a:solidFill>
              </a:rPr>
              <a:t>речення. </a:t>
            </a:r>
            <a:r>
              <a:rPr lang="uk-UA" sz="2400" b="1" dirty="0" smtClean="0">
                <a:solidFill>
                  <a:srgbClr val="0070C0"/>
                </a:solidFill>
              </a:rPr>
              <a:t>Розкажи, що воно виражає: повідомлення, запитання чи спонукання до дії.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873" r="5556"/>
          <a:stretch/>
        </p:blipFill>
        <p:spPr>
          <a:xfrm>
            <a:off x="664261" y="2231570"/>
            <a:ext cx="2156753" cy="2661340"/>
          </a:xfrm>
          <a:prstGeom prst="rect">
            <a:avLst/>
          </a:prstGeom>
        </p:spPr>
      </p:pic>
      <p:pic>
        <p:nvPicPr>
          <p:cNvPr id="28" name="Picture 2" descr="Картинки по запросу &quot;мама шье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40" y="4523455"/>
            <a:ext cx="2755118" cy="19506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14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  <p:bldP spid="23" grpId="0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22260</TotalTime>
  <Words>701</Words>
  <Application>Microsoft Office PowerPoint</Application>
  <PresentationFormat>Произвольный</PresentationFormat>
  <Paragraphs>131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1496</cp:revision>
  <dcterms:created xsi:type="dcterms:W3CDTF">2018-01-05T16:38:53Z</dcterms:created>
  <dcterms:modified xsi:type="dcterms:W3CDTF">2025-04-05T16:50:17Z</dcterms:modified>
</cp:coreProperties>
</file>