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1348" r:id="rId3"/>
    <p:sldId id="1383" r:id="rId4"/>
    <p:sldId id="1382" r:id="rId5"/>
    <p:sldId id="1385" r:id="rId6"/>
    <p:sldId id="1367" r:id="rId7"/>
    <p:sldId id="1379" r:id="rId8"/>
    <p:sldId id="1327" r:id="rId9"/>
    <p:sldId id="1380" r:id="rId10"/>
    <p:sldId id="1350" r:id="rId11"/>
    <p:sldId id="1378" r:id="rId12"/>
    <p:sldId id="1177" r:id="rId13"/>
    <p:sldId id="1375" r:id="rId14"/>
    <p:sldId id="138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9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7CF"/>
    <a:srgbClr val="2F3242"/>
    <a:srgbClr val="A0FEF7"/>
    <a:srgbClr val="01A89E"/>
    <a:srgbClr val="A51707"/>
    <a:srgbClr val="FEC4A2"/>
    <a:srgbClr val="E83B73"/>
    <a:srgbClr val="FF4343"/>
    <a:srgbClr val="3C4272"/>
    <a:srgbClr val="5F8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2" autoAdjust="0"/>
    <p:restoredTop sz="94269" autoAdjust="0"/>
  </p:normalViewPr>
  <p:slideViewPr>
    <p:cSldViewPr snapToGrid="0">
      <p:cViewPr varScale="1">
        <p:scale>
          <a:sx n="83" d="100"/>
          <a:sy n="83" d="100"/>
        </p:scale>
        <p:origin x="-56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914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10.04.2025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10.04.2025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10.04.2025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6396" y="3820466"/>
            <a:ext cx="9434964" cy="160043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Василь </a:t>
            </a: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Сухомлинський </a:t>
            </a:r>
            <a:endParaRPr lang="en-US" sz="4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Хлопчик і Дзвіночок Конвалії»</a:t>
            </a:r>
            <a:endParaRPr lang="uk-UA" sz="1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AutoShape 4" descr="Заячий холодок: и съедобный и декоративный">
            <a:extLst>
              <a:ext uri="{FF2B5EF4-FFF2-40B4-BE49-F238E27FC236}">
                <a16:creationId xmlns="" xmlns:a16="http://schemas.microsoft.com/office/drawing/2014/main" id="{4CB76E02-09B4-4768-B278-44351662F4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6" name="Picture 2" descr="Результат пошуку зображень за запитом конвалії">
            <a:extLst>
              <a:ext uri="{FF2B5EF4-FFF2-40B4-BE49-F238E27FC236}">
                <a16:creationId xmlns="" xmlns:a16="http://schemas.microsoft.com/office/drawing/2014/main" id="{FC8DEE16-AA7D-4498-8645-DC21D864EB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0" r="11042"/>
          <a:stretch/>
        </p:blipFill>
        <p:spPr bwMode="auto">
          <a:xfrm>
            <a:off x="1435152" y="1035131"/>
            <a:ext cx="3685860" cy="1995245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86650" y="960120"/>
            <a:ext cx="3150327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клас </a:t>
            </a:r>
          </a:p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Надійшла весна прекрасна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99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1430" y="377553"/>
            <a:ext cx="10384279" cy="8116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Василь Сухомлинський «Хлопчик і Дзвіночок Конвалії»</a:t>
            </a:r>
          </a:p>
        </p:txBody>
      </p:sp>
      <p:pic>
        <p:nvPicPr>
          <p:cNvPr id="1027" name="Picture 3" descr="D:\2 клас\2 Читання\1 Савченко\09 Надійшла весна прекрасна\№099 - Хлопчик і Дзвіночок Конвалії\2025-04-10_1632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7" y="1303972"/>
            <a:ext cx="8895027" cy="382809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2 клас\2 Читання\1 Савченко\09 Надійшла весна прекрасна\№099 - Хлопчик і Дзвіночок Конвалії\2025-04-10_1756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49" y="1303971"/>
            <a:ext cx="2352675" cy="214312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: скругленные углы 17">
            <a:extLst>
              <a:ext uri="{FF2B5EF4-FFF2-40B4-BE49-F238E27FC236}">
                <a16:creationId xmlns="" xmlns:a16="http://schemas.microsoft.com/office/drawing/2014/main" id="{843F99EE-913E-4FB3-8CCF-BF8966188ACF}"/>
              </a:ext>
            </a:extLst>
          </p:cNvPr>
          <p:cNvSpPr/>
          <p:nvPr/>
        </p:nvSpPr>
        <p:spPr>
          <a:xfrm>
            <a:off x="2879723" y="5165978"/>
            <a:ext cx="8218807" cy="11952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bg1"/>
                </a:solidFill>
              </a:rPr>
              <a:t>Знайди і прочитай, як народжувався Дзвіночок Конвалії.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bg1"/>
                </a:solidFill>
              </a:rPr>
              <a:t>Чому хлопчик хотів зірвати квітку?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bg1"/>
                </a:solidFill>
              </a:rPr>
              <a:t>Як ти гадаєш, що буде далі в казці?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2781" y="3596318"/>
            <a:ext cx="190754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Зістав малюнок </a:t>
            </a:r>
            <a:r>
              <a:rPr lang="uk-UA" sz="2400" b="1" dirty="0"/>
              <a:t>з епізодом твору.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300235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1430" y="377553"/>
            <a:ext cx="10384279" cy="8116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Василь Сухомлинський «Хлопчик і Дзвіночок Конвалії»</a:t>
            </a:r>
          </a:p>
        </p:txBody>
      </p:sp>
      <p:pic>
        <p:nvPicPr>
          <p:cNvPr id="1028" name="Picture 4" descr="D:\2 клас\2 Читання\1 Савченко\09 Надійшла весна прекрасна\№099 - Хлопчик і Дзвіночок Конвалії\2025-04-10_1633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652" y="1303020"/>
            <a:ext cx="8333058" cy="430911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Конвалії, посадка і догляд у відкритому грунті. Конвалії на дачі - опис,  посадка, догляд, сор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24" y="1303020"/>
            <a:ext cx="2231026" cy="297470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: скругленные углы 18">
            <a:extLst>
              <a:ext uri="{FF2B5EF4-FFF2-40B4-BE49-F238E27FC236}">
                <a16:creationId xmlns="" xmlns:a16="http://schemas.microsoft.com/office/drawing/2014/main" id="{33EA0A29-AF4C-4D38-B780-59230693F533}"/>
              </a:ext>
            </a:extLst>
          </p:cNvPr>
          <p:cNvSpPr/>
          <p:nvPr/>
        </p:nvSpPr>
        <p:spPr>
          <a:xfrm>
            <a:off x="5269230" y="5225197"/>
            <a:ext cx="6457950" cy="12497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bg1"/>
                </a:solidFill>
              </a:rPr>
              <a:t>Які почуття викликала </a:t>
            </a:r>
            <a:r>
              <a:rPr lang="ru-RU" sz="2400" b="1" dirty="0">
                <a:solidFill>
                  <a:schemeClr val="bg1"/>
                </a:solidFill>
              </a:rPr>
              <a:t>казка </a:t>
            </a:r>
            <a:r>
              <a:rPr lang="ru-RU" sz="2400" b="1" dirty="0" smtClean="0">
                <a:solidFill>
                  <a:schemeClr val="bg1"/>
                </a:solidFill>
              </a:rPr>
              <a:t>в </a:t>
            </a:r>
            <a:r>
              <a:rPr lang="ru-RU" sz="2400" b="1" dirty="0">
                <a:solidFill>
                  <a:schemeClr val="bg1"/>
                </a:solidFill>
              </a:rPr>
              <a:t>тебе?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bg1"/>
                </a:solidFill>
              </a:rPr>
              <a:t>Хто </a:t>
            </a:r>
            <a:r>
              <a:rPr lang="ru-RU" sz="2400" b="1" dirty="0">
                <a:solidFill>
                  <a:schemeClr val="bg1"/>
                </a:solidFill>
              </a:rPr>
              <a:t>дійові особи в цьому творі</a:t>
            </a:r>
            <a:r>
              <a:rPr lang="ru-RU" sz="2400" b="1" dirty="0" smtClean="0">
                <a:solidFill>
                  <a:schemeClr val="bg1"/>
                </a:solidFill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bg1"/>
                </a:solidFill>
              </a:rPr>
              <a:t>Прочитай, на </a:t>
            </a:r>
            <a:r>
              <a:rPr lang="ru-RU" sz="2400" b="1" dirty="0">
                <a:solidFill>
                  <a:schemeClr val="bg1"/>
                </a:solidFill>
              </a:rPr>
              <a:t>що була схожа квітка конвалії</a:t>
            </a:r>
            <a:r>
              <a:rPr lang="ru-RU" sz="2400" b="1" dirty="0" smtClean="0">
                <a:solidFill>
                  <a:schemeClr val="bg1"/>
                </a:solidFill>
              </a:rPr>
              <a:t>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5249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550" y="537370"/>
            <a:ext cx="10355580" cy="7827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Виконай завдання до казки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843F99EE-913E-4FB3-8CCF-BF8966188ACF}"/>
              </a:ext>
            </a:extLst>
          </p:cNvPr>
          <p:cNvSpPr/>
          <p:nvPr/>
        </p:nvSpPr>
        <p:spPr>
          <a:xfrm>
            <a:off x="3437310" y="1460149"/>
            <a:ext cx="7889820" cy="12373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bg1"/>
                </a:solidFill>
              </a:rPr>
              <a:t>Прочитай казку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r>
              <a:rPr lang="uk-UA" sz="2400" b="1" dirty="0"/>
              <a:t> </a:t>
            </a:r>
            <a:endParaRPr lang="uk-UA" sz="2400" b="1" dirty="0" smtClean="0"/>
          </a:p>
          <a:p>
            <a:r>
              <a:rPr lang="uk-UA" sz="2400" b="1" dirty="0" smtClean="0"/>
              <a:t>Знайди опис </a:t>
            </a:r>
            <a:r>
              <a:rPr lang="uk-UA" sz="2400" b="1" dirty="0"/>
              <a:t>квітки, порівняння</a:t>
            </a:r>
            <a:r>
              <a:rPr lang="uk-UA" sz="2400" b="1" dirty="0" smtClean="0"/>
              <a:t>.</a:t>
            </a:r>
          </a:p>
          <a:p>
            <a:r>
              <a:rPr lang="uk-UA" sz="2400" b="1" dirty="0" smtClean="0"/>
              <a:t> </a:t>
            </a:r>
            <a:r>
              <a:rPr lang="ru-RU" sz="2400" b="1" dirty="0">
                <a:solidFill>
                  <a:schemeClr val="bg1"/>
                </a:solidFill>
              </a:rPr>
              <a:t>Чому конвалію у казці названо сріблястим Дзвіночком</a:t>
            </a:r>
            <a:r>
              <a:rPr lang="ru-RU" sz="2400" b="1" dirty="0" smtClean="0">
                <a:solidFill>
                  <a:schemeClr val="bg1"/>
                </a:solidFill>
              </a:rPr>
              <a:t>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4" descr="Конвалії, посадка і догляд у відкритому грунті. Конвалії на дачі - опис,  посадка, догляд, сор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56" y="1460149"/>
            <a:ext cx="2514174" cy="350047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: скругленные углы 17">
            <a:extLst>
              <a:ext uri="{FF2B5EF4-FFF2-40B4-BE49-F238E27FC236}">
                <a16:creationId xmlns="" xmlns:a16="http://schemas.microsoft.com/office/drawing/2014/main" id="{B20075F2-A59A-454F-965D-A5D6CE7B649B}"/>
              </a:ext>
            </a:extLst>
          </p:cNvPr>
          <p:cNvSpPr/>
          <p:nvPr/>
        </p:nvSpPr>
        <p:spPr>
          <a:xfrm>
            <a:off x="3437310" y="2811505"/>
            <a:ext cx="7352610" cy="13713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bg1"/>
                </a:solidFill>
              </a:rPr>
              <a:t> Прочитайте діалог Дзвіночка Конвалії та Хлопчика. Якою Хлопчик побачив квітку?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Чим </a:t>
            </a:r>
            <a:r>
              <a:rPr lang="ru-RU" sz="2400" b="1" dirty="0">
                <a:solidFill>
                  <a:schemeClr val="bg1"/>
                </a:solidFill>
              </a:rPr>
              <a:t>він був зворушений? Яке почуття переживав? </a:t>
            </a:r>
          </a:p>
        </p:txBody>
      </p:sp>
      <p:sp>
        <p:nvSpPr>
          <p:cNvPr id="11" name="Прямоугольник: скругленные углы 17">
            <a:extLst>
              <a:ext uri="{FF2B5EF4-FFF2-40B4-BE49-F238E27FC236}">
                <a16:creationId xmlns="" xmlns:a16="http://schemas.microsoft.com/office/drawing/2014/main" id="{3FFDDB2F-674C-4552-968C-4A7CCA65AE42}"/>
              </a:ext>
            </a:extLst>
          </p:cNvPr>
          <p:cNvSpPr/>
          <p:nvPr/>
        </p:nvSpPr>
        <p:spPr>
          <a:xfrm>
            <a:off x="3437310" y="4272142"/>
            <a:ext cx="6323910" cy="86328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Що </a:t>
            </a:r>
            <a:r>
              <a:rPr lang="ru-RU" sz="2400" b="1" dirty="0" err="1">
                <a:solidFill>
                  <a:schemeClr val="bg1"/>
                </a:solidFill>
              </a:rPr>
              <a:t>основне</a:t>
            </a:r>
            <a:r>
              <a:rPr lang="ru-RU" sz="2400" b="1" dirty="0">
                <a:solidFill>
                  <a:schemeClr val="bg1"/>
                </a:solidFill>
              </a:rPr>
              <a:t> хотів </a:t>
            </a:r>
            <a:r>
              <a:rPr lang="ru-RU" sz="2400" b="1" dirty="0" err="1">
                <a:solidFill>
                  <a:schemeClr val="bg1"/>
                </a:solidFill>
              </a:rPr>
              <a:t>сказати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читачам</a:t>
            </a:r>
            <a:r>
              <a:rPr lang="ru-RU" sz="2400" b="1" dirty="0">
                <a:solidFill>
                  <a:schemeClr val="bg1"/>
                </a:solidFill>
              </a:rPr>
              <a:t> автор?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Які </a:t>
            </a:r>
            <a:r>
              <a:rPr lang="ru-RU" sz="2400" b="1" dirty="0">
                <a:solidFill>
                  <a:schemeClr val="bg1"/>
                </a:solidFill>
              </a:rPr>
              <a:t>роздуми викликає казка?</a:t>
            </a:r>
          </a:p>
        </p:txBody>
      </p:sp>
      <p:sp>
        <p:nvSpPr>
          <p:cNvPr id="12" name="Прямокутник 1">
            <a:extLst>
              <a:ext uri="{FF2B5EF4-FFF2-40B4-BE49-F238E27FC236}">
                <a16:creationId xmlns="" xmlns:a16="http://schemas.microsoft.com/office/drawing/2014/main" id="{1459DF86-FF25-4986-98D3-9BEB268A1912}"/>
              </a:ext>
            </a:extLst>
          </p:cNvPr>
          <p:cNvSpPr/>
          <p:nvPr/>
        </p:nvSpPr>
        <p:spPr>
          <a:xfrm>
            <a:off x="3514816" y="5163402"/>
            <a:ext cx="6168898" cy="105560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Збережімо природу! Не рвімо квіти, а милуємося їх красою.  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4929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D:\2 клас\2 Читання\1 Савченко\09 Надійшла весна прекрасна\№099 - Хлопчик і Дзвіночок Конвалії\2025-04-10_2014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" y="1154431"/>
            <a:ext cx="7978140" cy="524237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08432" y="377191"/>
            <a:ext cx="9741508" cy="6743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вірш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: скругленные углы 17">
            <a:extLst>
              <a:ext uri="{FF2B5EF4-FFF2-40B4-BE49-F238E27FC236}">
                <a16:creationId xmlns="" xmlns:a16="http://schemas.microsoft.com/office/drawing/2014/main" id="{843F99EE-913E-4FB3-8CCF-BF8966188ACF}"/>
              </a:ext>
            </a:extLst>
          </p:cNvPr>
          <p:cNvSpPr/>
          <p:nvPr/>
        </p:nvSpPr>
        <p:spPr>
          <a:xfrm>
            <a:off x="8515350" y="1116146"/>
            <a:ext cx="3314700" cy="36637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Порівняй, ч</a:t>
            </a:r>
            <a:r>
              <a:rPr lang="uk-UA" sz="2400" b="1" dirty="0" smtClean="0">
                <a:solidFill>
                  <a:schemeClr val="bg1"/>
                </a:solidFill>
              </a:rPr>
              <a:t>им схожі і чим різняться за </a:t>
            </a:r>
            <a:r>
              <a:rPr lang="uk-UA" sz="2400" b="1" dirty="0">
                <a:solidFill>
                  <a:schemeClr val="bg1"/>
                </a:solidFill>
              </a:rPr>
              <a:t>змістом </a:t>
            </a:r>
            <a:r>
              <a:rPr lang="uk-UA" sz="2400" b="1" dirty="0" smtClean="0">
                <a:solidFill>
                  <a:schemeClr val="bg1"/>
                </a:solidFill>
              </a:rPr>
              <a:t>казка </a:t>
            </a:r>
            <a:r>
              <a:rPr lang="uk-UA" sz="2400" b="1" dirty="0" err="1" smtClean="0">
                <a:solidFill>
                  <a:schemeClr val="bg1"/>
                </a:solidFill>
              </a:rPr>
              <a:t>В.Сухомлинського</a:t>
            </a:r>
            <a:r>
              <a:rPr lang="uk-UA" sz="24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>
                <a:solidFill>
                  <a:schemeClr val="bg1"/>
                </a:solidFill>
              </a:rPr>
              <a:t>«Хлопчик і Дзвіночок Конвалії»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 і </a:t>
            </a:r>
            <a:r>
              <a:rPr lang="uk-UA" sz="2400" b="1" dirty="0" smtClean="0"/>
              <a:t>вірш </a:t>
            </a:r>
            <a:r>
              <a:rPr lang="uk-UA" sz="2400" b="1" dirty="0"/>
              <a:t>О</a:t>
            </a:r>
            <a:r>
              <a:rPr lang="uk-UA" sz="2400" b="1" dirty="0" smtClean="0"/>
              <a:t>. Пархоменка </a:t>
            </a:r>
            <a:r>
              <a:rPr lang="uk-UA" sz="2400" b="1" dirty="0"/>
              <a:t>«Простіть </a:t>
            </a:r>
            <a:r>
              <a:rPr lang="uk-UA" sz="2400" b="1" dirty="0" smtClean="0"/>
              <a:t>мені, конвалії!»</a:t>
            </a:r>
            <a:r>
              <a:rPr lang="uk-UA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337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80160" y="513465"/>
            <a:ext cx="9675379" cy="73240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Підсумок. Рефлексія.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35167" y="5175101"/>
            <a:ext cx="1818291" cy="105560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просто</a:t>
            </a:r>
            <a:r>
              <a:rPr lang="uk-UA" sz="2800" b="1" dirty="0">
                <a:solidFill>
                  <a:schemeClr val="bg1"/>
                </a:solidFill>
              </a:rPr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4447" y="5073600"/>
            <a:ext cx="2473496" cy="1055608"/>
          </a:xfrm>
          <a:prstGeom prst="roundRect">
            <a:avLst/>
          </a:prstGeom>
          <a:solidFill>
            <a:srgbClr val="F09456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Зацікавила інформація!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9269" y="5175101"/>
            <a:ext cx="1656425" cy="1055608"/>
          </a:xfrm>
          <a:prstGeom prst="roundRect">
            <a:avLst/>
          </a:prstGeom>
          <a:solidFill>
            <a:srgbClr val="E838BA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Було важко!</a:t>
            </a:r>
          </a:p>
        </p:txBody>
      </p:sp>
      <p:pic>
        <p:nvPicPr>
          <p:cNvPr id="29" name="Picture 2" descr="D:\Картинки до тестів\Емоції Книга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408" y="2690968"/>
            <a:ext cx="1677594" cy="2199702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D:\Картинки до тестів\Емоції Книга\images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999" y="2670633"/>
            <a:ext cx="1686540" cy="2220037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Картинки до тестів\Емоції Книга\1630677907_23-papik-pro-p-kniga-detskii-risunok-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124" y="2690968"/>
            <a:ext cx="1654141" cy="2205521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D:\Картинки до тестів\Емоції Книга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2654863"/>
            <a:ext cx="1854084" cy="2235807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8788365" y="5073600"/>
            <a:ext cx="2563704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Отримав(ла) задоволення!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 1">
            <a:extLst>
              <a:ext uri="{FF2B5EF4-FFF2-40B4-BE49-F238E27FC236}">
                <a16:creationId xmlns="" xmlns:a16="http://schemas.microsoft.com/office/drawing/2014/main" id="{1459DF86-FF25-4986-98D3-9BEB268A1912}"/>
              </a:ext>
            </a:extLst>
          </p:cNvPr>
          <p:cNvSpPr/>
          <p:nvPr/>
        </p:nvSpPr>
        <p:spPr>
          <a:xfrm>
            <a:off x="1944312" y="1258367"/>
            <a:ext cx="7760970" cy="120032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Твори яких авторів обговорювали на уроці? 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Що зрозумів/ла сьогодні на уроці?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Оціни свою роботу на уроці книгою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58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4897" y="608829"/>
            <a:ext cx="9727904" cy="7284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="" xmlns:a16="http://schemas.microsoft.com/office/drawing/2014/main" id="{69B8F106-52D3-4E2F-A595-3B4F8D378452}"/>
              </a:ext>
            </a:extLst>
          </p:cNvPr>
          <p:cNvSpPr/>
          <p:nvPr/>
        </p:nvSpPr>
        <p:spPr>
          <a:xfrm>
            <a:off x="1244897" y="1451401"/>
            <a:ext cx="2481284" cy="605999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вірш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кутник: округлені кути 11">
            <a:extLst>
              <a:ext uri="{FF2B5EF4-FFF2-40B4-BE49-F238E27FC236}">
                <a16:creationId xmlns="" xmlns:a16="http://schemas.microsoft.com/office/drawing/2014/main" id="{69B8F106-52D3-4E2F-A595-3B4F8D378452}"/>
              </a:ext>
            </a:extLst>
          </p:cNvPr>
          <p:cNvSpPr/>
          <p:nvPr/>
        </p:nvSpPr>
        <p:spPr>
          <a:xfrm>
            <a:off x="1139335" y="2152545"/>
            <a:ext cx="8287722" cy="211084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Я всміхаюсь сонечку: </a:t>
            </a:r>
            <a:r>
              <a:rPr lang="uk-UA" sz="3200" b="1" dirty="0">
                <a:solidFill>
                  <a:srgbClr val="0070C0"/>
                </a:solidFill>
              </a:rPr>
              <a:t>— Здрастуй, золоте! </a:t>
            </a:r>
            <a:endParaRPr lang="ru-RU" sz="3200" b="1" dirty="0">
              <a:solidFill>
                <a:srgbClr val="0070C0"/>
              </a:solidFill>
            </a:endParaRPr>
          </a:p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Я всміхаюсь квіточці: </a:t>
            </a:r>
            <a:r>
              <a:rPr lang="uk-UA" sz="3200" b="1" dirty="0">
                <a:solidFill>
                  <a:srgbClr val="0070C0"/>
                </a:solidFill>
              </a:rPr>
              <a:t>— Хай вона цвіте!</a:t>
            </a:r>
            <a:endParaRPr lang="ru-RU" sz="3200" b="1" dirty="0">
              <a:solidFill>
                <a:srgbClr val="0070C0"/>
              </a:solidFill>
            </a:endParaRPr>
          </a:p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Я всміхаюсь дощику: </a:t>
            </a:r>
            <a:r>
              <a:rPr lang="uk-UA" sz="3200" b="1" dirty="0">
                <a:solidFill>
                  <a:srgbClr val="0070C0"/>
                </a:solidFill>
              </a:rPr>
              <a:t>— </a:t>
            </a:r>
            <a:r>
              <a:rPr lang="uk-UA" sz="3200" b="1" dirty="0" err="1">
                <a:solidFill>
                  <a:srgbClr val="0070C0"/>
                </a:solidFill>
              </a:rPr>
              <a:t>Лийся</a:t>
            </a:r>
            <a:r>
              <a:rPr lang="uk-UA" sz="3200" b="1" dirty="0">
                <a:solidFill>
                  <a:srgbClr val="0070C0"/>
                </a:solidFill>
              </a:rPr>
              <a:t>, мов з відра!</a:t>
            </a:r>
            <a:endParaRPr lang="ru-RU" sz="3200" b="1" dirty="0">
              <a:solidFill>
                <a:srgbClr val="0070C0"/>
              </a:solidFill>
            </a:endParaRPr>
          </a:p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Друзям усміхаюся, </a:t>
            </a:r>
            <a:r>
              <a:rPr lang="uk-UA" sz="3200" b="1" dirty="0">
                <a:solidFill>
                  <a:srgbClr val="0070C0"/>
                </a:solidFill>
              </a:rPr>
              <a:t>Зичу їм добра!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Ранкове привітання &quot;Здрастуй, сонечко!&quot; Розвиток мовлення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660" y="3996669"/>
            <a:ext cx="3737610" cy="219426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2104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8199" y="491490"/>
            <a:ext cx="9776372" cy="7658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Очікування від уроку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3515471" y="1618822"/>
            <a:ext cx="2365928" cy="96943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Отримаю задоволення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6882509" y="1587864"/>
            <a:ext cx="1949071" cy="9838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Відчую успіх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8710394" y="5253611"/>
            <a:ext cx="2441915" cy="91224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Відкрию нові знання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1529233" y="5259594"/>
            <a:ext cx="2114392" cy="1039958"/>
          </a:xfrm>
          <a:prstGeom prst="roundRect">
            <a:avLst/>
          </a:prstGeom>
          <a:solidFill>
            <a:srgbClr val="EF71CE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Нічого не зрозумію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Книга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541" y="3473922"/>
            <a:ext cx="2254169" cy="2955721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D:\Картинки до тестів\Емоції Книга\images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798" y="1513767"/>
            <a:ext cx="2175511" cy="2863682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:\Картинки до тестів\Емоції Книга\1630677907_23-papik-pro-p-kniga-detskii-risunok-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215" y="3576882"/>
            <a:ext cx="2170580" cy="2894106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:\Картинки до тестів\Емоції Книга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87864"/>
            <a:ext cx="2379864" cy="2869836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0673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6">
            <a:extLst>
              <a:ext uri="{FF2B5EF4-FFF2-40B4-BE49-F238E27FC236}">
                <a16:creationId xmlns:a16="http://schemas.microsoft.com/office/drawing/2014/main" xmlns="" id="{48B80919-A8E5-495C-8A36-AE6FAE493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670924"/>
              </p:ext>
            </p:extLst>
          </p:nvPr>
        </p:nvGraphicFramePr>
        <p:xfrm>
          <a:off x="322470" y="1456401"/>
          <a:ext cx="11455400" cy="51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5540">
                  <a:extLst>
                    <a:ext uri="{9D8B030D-6E8A-4147-A177-3AD203B41FA5}">
                      <a16:colId xmlns:a16="http://schemas.microsoft.com/office/drawing/2014/main" xmlns="" val="941489245"/>
                    </a:ext>
                  </a:extLst>
                </a:gridCol>
                <a:gridCol w="1145540">
                  <a:extLst>
                    <a:ext uri="{9D8B030D-6E8A-4147-A177-3AD203B41FA5}">
                      <a16:colId xmlns:a16="http://schemas.microsoft.com/office/drawing/2014/main" xmlns="" val="2962125044"/>
                    </a:ext>
                  </a:extLst>
                </a:gridCol>
                <a:gridCol w="1145540">
                  <a:extLst>
                    <a:ext uri="{9D8B030D-6E8A-4147-A177-3AD203B41FA5}">
                      <a16:colId xmlns:a16="http://schemas.microsoft.com/office/drawing/2014/main" xmlns="" val="763276405"/>
                    </a:ext>
                  </a:extLst>
                </a:gridCol>
                <a:gridCol w="1145540">
                  <a:extLst>
                    <a:ext uri="{9D8B030D-6E8A-4147-A177-3AD203B41FA5}">
                      <a16:colId xmlns:a16="http://schemas.microsoft.com/office/drawing/2014/main" xmlns="" val="1784833677"/>
                    </a:ext>
                  </a:extLst>
                </a:gridCol>
                <a:gridCol w="1145540">
                  <a:extLst>
                    <a:ext uri="{9D8B030D-6E8A-4147-A177-3AD203B41FA5}">
                      <a16:colId xmlns:a16="http://schemas.microsoft.com/office/drawing/2014/main" xmlns="" val="2337898764"/>
                    </a:ext>
                  </a:extLst>
                </a:gridCol>
                <a:gridCol w="1145540">
                  <a:extLst>
                    <a:ext uri="{9D8B030D-6E8A-4147-A177-3AD203B41FA5}">
                      <a16:colId xmlns:a16="http://schemas.microsoft.com/office/drawing/2014/main" xmlns="" val="960922323"/>
                    </a:ext>
                  </a:extLst>
                </a:gridCol>
                <a:gridCol w="1145540">
                  <a:extLst>
                    <a:ext uri="{9D8B030D-6E8A-4147-A177-3AD203B41FA5}">
                      <a16:colId xmlns:a16="http://schemas.microsoft.com/office/drawing/2014/main" xmlns="" val="1346670107"/>
                    </a:ext>
                  </a:extLst>
                </a:gridCol>
                <a:gridCol w="1145540">
                  <a:extLst>
                    <a:ext uri="{9D8B030D-6E8A-4147-A177-3AD203B41FA5}">
                      <a16:colId xmlns:a16="http://schemas.microsoft.com/office/drawing/2014/main" xmlns="" val="1028450342"/>
                    </a:ext>
                  </a:extLst>
                </a:gridCol>
                <a:gridCol w="1145540">
                  <a:extLst>
                    <a:ext uri="{9D8B030D-6E8A-4147-A177-3AD203B41FA5}">
                      <a16:colId xmlns:a16="http://schemas.microsoft.com/office/drawing/2014/main" xmlns="" val="1442287736"/>
                    </a:ext>
                  </a:extLst>
                </a:gridCol>
                <a:gridCol w="1145540">
                  <a:extLst>
                    <a:ext uri="{9D8B030D-6E8A-4147-A177-3AD203B41FA5}">
                      <a16:colId xmlns:a16="http://schemas.microsoft.com/office/drawing/2014/main" xmlns="" val="1290782882"/>
                    </a:ext>
                  </a:extLst>
                </a:gridCol>
              </a:tblGrid>
              <a:tr h="641655">
                <a:tc>
                  <a:txBody>
                    <a:bodyPr/>
                    <a:lstStyle/>
                    <a:p>
                      <a:pPr algn="ctr"/>
                      <a:endParaRPr lang="uk-UA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Ю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2886871"/>
                  </a:ext>
                </a:extLst>
              </a:tr>
              <a:tr h="641655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ТК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ТКА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ТКО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ТКУ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ТКИ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ТКІ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ТКЕ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ТКЯ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ТКЮ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ТКЄ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4601067"/>
                  </a:ext>
                </a:extLst>
              </a:tr>
              <a:tr h="641655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ТЛ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ТЛА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ТЛО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ТЛУ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ТЛИ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ТЛІ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ТЛЕ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ТЛЯ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ТЛЮ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ТЛЄ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8312836"/>
                  </a:ext>
                </a:extLst>
              </a:tr>
              <a:tr h="641655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ТН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ТНА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ТНО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ТНУ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ТНИ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ТНІ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ТНЕ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ТНЯ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ТНЮ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ТНЄ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6774634"/>
                  </a:ext>
                </a:extLst>
              </a:tr>
              <a:tr h="641655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ПЛУ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ПЛЕ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ПЛЮ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0793433"/>
                  </a:ext>
                </a:extLst>
              </a:tr>
              <a:tr h="641655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ПРУ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ПРЕ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ПРЮ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6300414"/>
                  </a:ext>
                </a:extLst>
              </a:tr>
              <a:tr h="641655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ПТ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ПТА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ПТО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ПТУ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ПТИ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ПТІ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ПТЕ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ПТЯ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ПТЮ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ПТЄ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3343012"/>
                  </a:ext>
                </a:extLst>
              </a:tr>
              <a:tr h="641655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ПШ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ПША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ПШО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ПШУ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ПШИ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ПШІ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ПШЕ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ПШЯ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ПШЮ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ПШЄ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881032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11530" y="494529"/>
            <a:ext cx="10515600" cy="7627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Артикуляційна вправа (Розчитування за таблицею)</a:t>
            </a:r>
          </a:p>
        </p:txBody>
      </p:sp>
    </p:spTree>
    <p:extLst>
      <p:ext uri="{BB962C8B-B14F-4D97-AF65-F5344CB8AC3E}">
        <p14:creationId xmlns:p14="http://schemas.microsoft.com/office/powerpoint/2010/main" val="22565034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0">
            <a:extLst>
              <a:ext uri="{FF2B5EF4-FFF2-40B4-BE49-F238E27FC236}">
                <a16:creationId xmlns="" xmlns:a16="http://schemas.microsoft.com/office/drawing/2014/main" id="{43BF8F62-73E7-4844-81A1-56F69F6D5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243549"/>
              </p:ext>
            </p:extLst>
          </p:nvPr>
        </p:nvGraphicFramePr>
        <p:xfrm>
          <a:off x="948690" y="1427380"/>
          <a:ext cx="10239457" cy="515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0491">
                  <a:extLst>
                    <a:ext uri="{9D8B030D-6E8A-4147-A177-3AD203B41FA5}">
                      <a16:colId xmlns="" xmlns:a16="http://schemas.microsoft.com/office/drawing/2014/main" val="2131765853"/>
                    </a:ext>
                  </a:extLst>
                </a:gridCol>
                <a:gridCol w="1326864">
                  <a:extLst>
                    <a:ext uri="{9D8B030D-6E8A-4147-A177-3AD203B41FA5}">
                      <a16:colId xmlns="" xmlns:a16="http://schemas.microsoft.com/office/drawing/2014/main" val="510723549"/>
                    </a:ext>
                  </a:extLst>
                </a:gridCol>
                <a:gridCol w="4582102">
                  <a:extLst>
                    <a:ext uri="{9D8B030D-6E8A-4147-A177-3AD203B41FA5}">
                      <a16:colId xmlns="" xmlns:a16="http://schemas.microsoft.com/office/drawing/2014/main" val="2115832029"/>
                    </a:ext>
                  </a:extLst>
                </a:gridCol>
              </a:tblGrid>
              <a:tr h="1030624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90198035"/>
                  </a:ext>
                </a:extLst>
              </a:tr>
              <a:tr h="1030624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1138627"/>
                  </a:ext>
                </a:extLst>
              </a:tr>
              <a:tr h="1030624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6930483"/>
                  </a:ext>
                </a:extLst>
              </a:tr>
              <a:tr h="1030624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3957643"/>
                  </a:ext>
                </a:extLst>
              </a:tr>
              <a:tr h="1030624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3289977"/>
                  </a:ext>
                </a:extLst>
              </a:tr>
            </a:tbl>
          </a:graphicData>
        </a:graphic>
      </p:graphicFrame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A7F00127-885F-4207-B9B8-F77E366DE035}"/>
              </a:ext>
            </a:extLst>
          </p:cNvPr>
          <p:cNvSpPr/>
          <p:nvPr/>
        </p:nvSpPr>
        <p:spPr>
          <a:xfrm>
            <a:off x="5794513" y="1786911"/>
            <a:ext cx="387626" cy="3677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8BABADDE-CA1C-4D0D-B1A3-5B4AAF2ECB89}"/>
              </a:ext>
            </a:extLst>
          </p:cNvPr>
          <p:cNvSpPr/>
          <p:nvPr/>
        </p:nvSpPr>
        <p:spPr>
          <a:xfrm>
            <a:off x="5794513" y="2825476"/>
            <a:ext cx="387626" cy="3677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D8841B97-A682-42C8-B900-15CC1C9CFB4D}"/>
              </a:ext>
            </a:extLst>
          </p:cNvPr>
          <p:cNvSpPr/>
          <p:nvPr/>
        </p:nvSpPr>
        <p:spPr>
          <a:xfrm>
            <a:off x="5794513" y="3864041"/>
            <a:ext cx="387626" cy="3677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5AE7B682-50B1-448C-B0AC-F49DFD0B515D}"/>
              </a:ext>
            </a:extLst>
          </p:cNvPr>
          <p:cNvSpPr/>
          <p:nvPr/>
        </p:nvSpPr>
        <p:spPr>
          <a:xfrm>
            <a:off x="5794513" y="4854522"/>
            <a:ext cx="387626" cy="3677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F9DD2C63-835F-4EE6-97DF-ED4673066875}"/>
              </a:ext>
            </a:extLst>
          </p:cNvPr>
          <p:cNvSpPr/>
          <p:nvPr/>
        </p:nvSpPr>
        <p:spPr>
          <a:xfrm>
            <a:off x="5794513" y="5918009"/>
            <a:ext cx="387626" cy="3677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1515946-C58B-405F-B6F4-C0267F6BDD37}"/>
              </a:ext>
            </a:extLst>
          </p:cNvPr>
          <p:cNvSpPr txBox="1"/>
          <p:nvPr/>
        </p:nvSpPr>
        <p:spPr>
          <a:xfrm>
            <a:off x="3538331" y="1412947"/>
            <a:ext cx="1689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 smtClean="0">
                <a:solidFill>
                  <a:schemeClr val="accent2">
                    <a:lumMod val="50000"/>
                  </a:schemeClr>
                </a:solidFill>
              </a:rPr>
              <a:t>ВИ</a:t>
            </a:r>
            <a:endParaRPr lang="uk-UA" sz="6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6B8C256-2B54-42EA-9B8E-6B378C576FC5}"/>
              </a:ext>
            </a:extLst>
          </p:cNvPr>
          <p:cNvSpPr txBox="1"/>
          <p:nvPr/>
        </p:nvSpPr>
        <p:spPr>
          <a:xfrm>
            <a:off x="6876802" y="1412947"/>
            <a:ext cx="25002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 smtClean="0">
                <a:solidFill>
                  <a:schemeClr val="accent2">
                    <a:lumMod val="50000"/>
                  </a:schemeClr>
                </a:solidFill>
              </a:rPr>
              <a:t>ШНЯ</a:t>
            </a:r>
            <a:endParaRPr lang="uk-UA" sz="6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A8B2D09-792F-4D1F-BC93-FE4835B9F162}"/>
              </a:ext>
            </a:extLst>
          </p:cNvPr>
          <p:cNvSpPr txBox="1"/>
          <p:nvPr/>
        </p:nvSpPr>
        <p:spPr>
          <a:xfrm>
            <a:off x="3161108" y="2409534"/>
            <a:ext cx="1689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solidFill>
                  <a:schemeClr val="accent2">
                    <a:lumMod val="50000"/>
                  </a:schemeClr>
                </a:solidFill>
              </a:rPr>
              <a:t>НА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396237E-CE18-46FF-A1C5-7E3ABA2FF97C}"/>
              </a:ext>
            </a:extLst>
          </p:cNvPr>
          <p:cNvSpPr txBox="1"/>
          <p:nvPr/>
        </p:nvSpPr>
        <p:spPr>
          <a:xfrm>
            <a:off x="7324013" y="2414021"/>
            <a:ext cx="24660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solidFill>
                  <a:schemeClr val="accent2">
                    <a:lumMod val="50000"/>
                  </a:schemeClr>
                </a:solidFill>
              </a:rPr>
              <a:t>УКА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DC1065B-5065-48AA-A5C6-396DDAED3ABB}"/>
              </a:ext>
            </a:extLst>
          </p:cNvPr>
          <p:cNvSpPr txBox="1"/>
          <p:nvPr/>
        </p:nvSpPr>
        <p:spPr>
          <a:xfrm>
            <a:off x="2910676" y="3493917"/>
            <a:ext cx="1689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solidFill>
                  <a:schemeClr val="accent2">
                    <a:lumMod val="50000"/>
                  </a:schemeClr>
                </a:solidFill>
              </a:rPr>
              <a:t>КО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890BE71-D3DF-490D-A9B2-A85ED4649FBE}"/>
              </a:ext>
            </a:extLst>
          </p:cNvPr>
          <p:cNvSpPr txBox="1"/>
          <p:nvPr/>
        </p:nvSpPr>
        <p:spPr>
          <a:xfrm>
            <a:off x="7782328" y="3404227"/>
            <a:ext cx="278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 smtClean="0">
                <a:solidFill>
                  <a:schemeClr val="accent2">
                    <a:lumMod val="50000"/>
                  </a:schemeClr>
                </a:solidFill>
              </a:rPr>
              <a:t>МАР</a:t>
            </a:r>
            <a:endParaRPr lang="uk-UA" sz="6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E7F2E0C-8B3A-483F-B049-DB30AB3E92B7}"/>
              </a:ext>
            </a:extLst>
          </p:cNvPr>
          <p:cNvSpPr txBox="1"/>
          <p:nvPr/>
        </p:nvSpPr>
        <p:spPr>
          <a:xfrm>
            <a:off x="2328178" y="4479823"/>
            <a:ext cx="1689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solidFill>
                  <a:schemeClr val="accent2">
                    <a:lumMod val="50000"/>
                  </a:schemeClr>
                </a:solidFill>
              </a:rPr>
              <a:t>КА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587421-569E-4204-91BE-22336A4CBE36}"/>
              </a:ext>
            </a:extLst>
          </p:cNvPr>
          <p:cNvSpPr txBox="1"/>
          <p:nvPr/>
        </p:nvSpPr>
        <p:spPr>
          <a:xfrm>
            <a:off x="8315722" y="4484398"/>
            <a:ext cx="278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solidFill>
                  <a:schemeClr val="accent2">
                    <a:lumMod val="50000"/>
                  </a:schemeClr>
                </a:solidFill>
              </a:rPr>
              <a:t>ВУН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1EE0CE4-B9B5-4748-A3C8-0504D3108F3E}"/>
              </a:ext>
            </a:extLst>
          </p:cNvPr>
          <p:cNvSpPr txBox="1"/>
          <p:nvPr/>
        </p:nvSpPr>
        <p:spPr>
          <a:xfrm>
            <a:off x="1470459" y="5461592"/>
            <a:ext cx="19828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solidFill>
                  <a:schemeClr val="accent2">
                    <a:lumMod val="50000"/>
                  </a:schemeClr>
                </a:solidFill>
              </a:rPr>
              <a:t>ОСИ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EA3BBD6-9053-4E64-ADA5-E1477C200DC5}"/>
              </a:ext>
            </a:extLst>
          </p:cNvPr>
          <p:cNvSpPr txBox="1"/>
          <p:nvPr/>
        </p:nvSpPr>
        <p:spPr>
          <a:xfrm>
            <a:off x="9173812" y="5547885"/>
            <a:ext cx="1689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solidFill>
                  <a:schemeClr val="accent2">
                    <a:lumMod val="50000"/>
                  </a:schemeClr>
                </a:solidFill>
              </a:rPr>
              <a:t>КА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57976" y="503283"/>
            <a:ext cx="10130170" cy="7654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4000" b="1" dirty="0">
                <a:solidFill>
                  <a:schemeClr val="bg1"/>
                </a:solidFill>
              </a:rPr>
              <a:t>Вправа на розширення кута зору</a:t>
            </a:r>
          </a:p>
        </p:txBody>
      </p:sp>
    </p:spTree>
    <p:extLst>
      <p:ext uri="{BB962C8B-B14F-4D97-AF65-F5344CB8AC3E}">
        <p14:creationId xmlns:p14="http://schemas.microsoft.com/office/powerpoint/2010/main" val="18729640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7981" y="597399"/>
            <a:ext cx="10286279" cy="6027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 err="1" smtClean="0">
                <a:solidFill>
                  <a:schemeClr val="bg1"/>
                </a:solidFill>
              </a:rPr>
              <a:t>чистомовку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D9F4608-7AD8-4B8E-AC44-2CFDDE2B7A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2912" r="13329" b="11505"/>
          <a:stretch/>
        </p:blipFill>
        <p:spPr>
          <a:xfrm flipH="1">
            <a:off x="937979" y="1337465"/>
            <a:ext cx="1690920" cy="374651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4098" name="Picture 2" descr="D:\2 клас\2 Читання\1 Савченко\09 Надійшла весна прекрасна\№099 - Хлопчик і Дзвіночок Конвалії\2025-04-10_1837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339" y="1337465"/>
            <a:ext cx="8503921" cy="374651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9082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3395" y="582906"/>
            <a:ext cx="10125347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95" y="1460028"/>
            <a:ext cx="3242855" cy="324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80560" y="1511767"/>
            <a:ext cx="6688182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3200" b="1" dirty="0" smtClean="0">
                <a:solidFill>
                  <a:schemeClr val="bg1"/>
                </a:solidFill>
              </a:rPr>
              <a:t>ми ознайомимося з </a:t>
            </a:r>
            <a:r>
              <a:rPr lang="uk-UA" sz="3200" b="1" dirty="0" smtClean="0">
                <a:solidFill>
                  <a:schemeClr val="bg1"/>
                </a:solidFill>
              </a:rPr>
              <a:t>твором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Василя Сухомлинського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«</a:t>
            </a:r>
            <a:r>
              <a:rPr lang="uk-UA" sz="3200" b="1" dirty="0">
                <a:solidFill>
                  <a:schemeClr val="bg1"/>
                </a:solidFill>
              </a:rPr>
              <a:t>Хлопчик і Дзвіночок Конвалії</a:t>
            </a:r>
            <a:r>
              <a:rPr lang="uk-UA" sz="3200" b="1" dirty="0" smtClean="0">
                <a:solidFill>
                  <a:schemeClr val="bg1"/>
                </a:solidFill>
              </a:rPr>
              <a:t>».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Обговоримо </a:t>
            </a:r>
            <a:r>
              <a:rPr lang="uk-UA" sz="3200" b="1" dirty="0" smtClean="0">
                <a:solidFill>
                  <a:schemeClr val="bg1"/>
                </a:solidFill>
              </a:rPr>
              <a:t>красу весняних квітів </a:t>
            </a:r>
          </a:p>
        </p:txBody>
      </p:sp>
      <p:sp>
        <p:nvSpPr>
          <p:cNvPr id="6" name="Прямокутник: округлені кути 11">
            <a:extLst>
              <a:ext uri="{FF2B5EF4-FFF2-40B4-BE49-F238E27FC236}">
                <a16:creationId xmlns="" xmlns:a16="http://schemas.microsoft.com/office/drawing/2014/main" id="{B48838DF-66BD-449C-B9E9-314AE436ED66}"/>
              </a:ext>
            </a:extLst>
          </p:cNvPr>
          <p:cNvSpPr/>
          <p:nvPr/>
        </p:nvSpPr>
        <p:spPr>
          <a:xfrm>
            <a:off x="3887832" y="4570185"/>
            <a:ext cx="7280910" cy="1030515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Пригадай, які </a:t>
            </a:r>
            <a:r>
              <a:rPr lang="ru-RU" sz="2800" b="1" dirty="0">
                <a:solidFill>
                  <a:srgbClr val="0070C0"/>
                </a:solidFill>
              </a:rPr>
              <a:t>твори Василя Сухомлинського </a:t>
            </a:r>
            <a:r>
              <a:rPr lang="ru-RU" sz="2800" b="1" dirty="0" smtClean="0">
                <a:solidFill>
                  <a:srgbClr val="0070C0"/>
                </a:solidFill>
              </a:rPr>
              <a:t>ми </a:t>
            </a:r>
            <a:r>
              <a:rPr lang="ru-RU" sz="2800" b="1" dirty="0">
                <a:solidFill>
                  <a:srgbClr val="0070C0"/>
                </a:solidFill>
              </a:rPr>
              <a:t>вже читали? Про що вони? 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8677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5296" y="494529"/>
            <a:ext cx="9731754" cy="8430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правильно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F26D898-E70E-4D30-87FA-F3EDA42D46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6" r="42773" b="56912"/>
          <a:stretch/>
        </p:blipFill>
        <p:spPr>
          <a:xfrm>
            <a:off x="669020" y="1337598"/>
            <a:ext cx="2131330" cy="413253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кутник 1">
            <a:extLst>
              <a:ext uri="{FF2B5EF4-FFF2-40B4-BE49-F238E27FC236}">
                <a16:creationId xmlns="" xmlns:a16="http://schemas.microsoft.com/office/drawing/2014/main" id="{1459DF86-FF25-4986-98D3-9BEB268A1912}"/>
              </a:ext>
            </a:extLst>
          </p:cNvPr>
          <p:cNvSpPr/>
          <p:nvPr/>
        </p:nvSpPr>
        <p:spPr>
          <a:xfrm>
            <a:off x="3080386" y="1647943"/>
            <a:ext cx="301180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Виткнулись</a:t>
            </a:r>
          </a:p>
        </p:txBody>
      </p:sp>
      <p:sp>
        <p:nvSpPr>
          <p:cNvPr id="7" name="Рівнобедрений трикутник 6">
            <a:extLst>
              <a:ext uri="{FF2B5EF4-FFF2-40B4-BE49-F238E27FC236}">
                <a16:creationId xmlns="" xmlns:a16="http://schemas.microsoft.com/office/drawing/2014/main" id="{9F94A152-712A-482B-8C53-D611DFEC58CA}"/>
              </a:ext>
            </a:extLst>
          </p:cNvPr>
          <p:cNvSpPr/>
          <p:nvPr/>
        </p:nvSpPr>
        <p:spPr>
          <a:xfrm rot="12878976">
            <a:off x="3874481" y="1620491"/>
            <a:ext cx="90487" cy="204787"/>
          </a:xfrm>
          <a:prstGeom prst="triangle">
            <a:avLst/>
          </a:prstGeom>
          <a:solidFill>
            <a:srgbClr val="2F3242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 1">
            <a:extLst>
              <a:ext uri="{FF2B5EF4-FFF2-40B4-BE49-F238E27FC236}">
                <a16:creationId xmlns="" xmlns:a16="http://schemas.microsoft.com/office/drawing/2014/main" id="{1459DF86-FF25-4986-98D3-9BEB268A1912}"/>
              </a:ext>
            </a:extLst>
          </p:cNvPr>
          <p:cNvSpPr/>
          <p:nvPr/>
        </p:nvSpPr>
        <p:spPr>
          <a:xfrm>
            <a:off x="3080386" y="2657593"/>
            <a:ext cx="324040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подобаєшся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Рівнобедрений трикутник 6">
            <a:extLst>
              <a:ext uri="{FF2B5EF4-FFF2-40B4-BE49-F238E27FC236}">
                <a16:creationId xmlns="" xmlns:a16="http://schemas.microsoft.com/office/drawing/2014/main" id="{9F94A152-712A-482B-8C53-D611DFEC58CA}"/>
              </a:ext>
            </a:extLst>
          </p:cNvPr>
          <p:cNvSpPr/>
          <p:nvPr/>
        </p:nvSpPr>
        <p:spPr>
          <a:xfrm rot="12878976">
            <a:off x="4445609" y="2555197"/>
            <a:ext cx="90487" cy="204787"/>
          </a:xfrm>
          <a:prstGeom prst="triangle">
            <a:avLst/>
          </a:prstGeom>
          <a:solidFill>
            <a:srgbClr val="2F3242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кутник 1">
            <a:extLst>
              <a:ext uri="{FF2B5EF4-FFF2-40B4-BE49-F238E27FC236}">
                <a16:creationId xmlns="" xmlns:a16="http://schemas.microsoft.com/office/drawing/2014/main" id="{1459DF86-FF25-4986-98D3-9BEB268A1912}"/>
              </a:ext>
            </a:extLst>
          </p:cNvPr>
          <p:cNvSpPr/>
          <p:nvPr/>
        </p:nvSpPr>
        <p:spPr>
          <a:xfrm>
            <a:off x="6718936" y="1647943"/>
            <a:ext cx="288226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простягнув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3" name="Прямокутник 1">
            <a:extLst>
              <a:ext uri="{FF2B5EF4-FFF2-40B4-BE49-F238E27FC236}">
                <a16:creationId xmlns="" xmlns:a16="http://schemas.microsoft.com/office/drawing/2014/main" id="{1459DF86-FF25-4986-98D3-9BEB268A1912}"/>
              </a:ext>
            </a:extLst>
          </p:cNvPr>
          <p:cNvSpPr/>
          <p:nvPr/>
        </p:nvSpPr>
        <p:spPr>
          <a:xfrm>
            <a:off x="6718936" y="2657592"/>
            <a:ext cx="263387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відвести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4" name="Рівнобедрений трикутник 6">
            <a:extLst>
              <a:ext uri="{FF2B5EF4-FFF2-40B4-BE49-F238E27FC236}">
                <a16:creationId xmlns="" xmlns:a16="http://schemas.microsoft.com/office/drawing/2014/main" id="{9F94A152-712A-482B-8C53-D611DFEC58CA}"/>
              </a:ext>
            </a:extLst>
          </p:cNvPr>
          <p:cNvSpPr/>
          <p:nvPr/>
        </p:nvSpPr>
        <p:spPr>
          <a:xfrm rot="12878976">
            <a:off x="8852026" y="2535423"/>
            <a:ext cx="90487" cy="204787"/>
          </a:xfrm>
          <a:prstGeom prst="triangle">
            <a:avLst/>
          </a:prstGeom>
          <a:solidFill>
            <a:srgbClr val="2F3242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74" name="Picture 2" descr="D:\2 клас\2 Читання\1 Савченко\09 Надійшла весна прекрасна\№099 - Хлопчик і Дзвіночок Конвалії\2025-04-10_1837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790" y="3515676"/>
            <a:ext cx="3030669" cy="222688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2 клас\2 Читання\1 Савченко\09 Надійшла весна прекрасна\№099 - Хлопчик і Дзвіночок Конвалії\2025-04-10_1838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190" y="3519415"/>
            <a:ext cx="2667772" cy="222314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Конвалія: посадка й догляд у відкритому ґрунті, розмноження, фото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0" r="984"/>
          <a:stretch/>
        </p:blipFill>
        <p:spPr bwMode="auto">
          <a:xfrm>
            <a:off x="8827545" y="3480774"/>
            <a:ext cx="2578741" cy="23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івнобедрений трикутник 6">
            <a:extLst>
              <a:ext uri="{FF2B5EF4-FFF2-40B4-BE49-F238E27FC236}">
                <a16:creationId xmlns="" xmlns:a16="http://schemas.microsoft.com/office/drawing/2014/main" id="{9F94A152-712A-482B-8C53-D611DFEC58CA}"/>
              </a:ext>
            </a:extLst>
          </p:cNvPr>
          <p:cNvSpPr/>
          <p:nvPr/>
        </p:nvSpPr>
        <p:spPr>
          <a:xfrm rot="12878976">
            <a:off x="8973175" y="1545545"/>
            <a:ext cx="90487" cy="204787"/>
          </a:xfrm>
          <a:prstGeom prst="triangle">
            <a:avLst/>
          </a:prstGeom>
          <a:solidFill>
            <a:srgbClr val="2F3242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94023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5296" y="494529"/>
            <a:ext cx="9731754" cy="8430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Передбачення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="" xmlns:a16="http://schemas.microsoft.com/office/drawing/2014/main" id="{1459DF86-FF25-4986-98D3-9BEB268A1912}"/>
              </a:ext>
            </a:extLst>
          </p:cNvPr>
          <p:cNvSpPr/>
          <p:nvPr/>
        </p:nvSpPr>
        <p:spPr>
          <a:xfrm>
            <a:off x="1889253" y="1433210"/>
            <a:ext cx="7760970" cy="95410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Спрогнозуй, про що може йти мова в цій казці,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за заголовком і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малюнком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кутник 1">
            <a:extLst>
              <a:ext uri="{FF2B5EF4-FFF2-40B4-BE49-F238E27FC236}">
                <a16:creationId xmlns="" xmlns:a16="http://schemas.microsoft.com/office/drawing/2014/main" id="{1459DF86-FF25-4986-98D3-9BEB268A1912}"/>
              </a:ext>
            </a:extLst>
          </p:cNvPr>
          <p:cNvSpPr/>
          <p:nvPr/>
        </p:nvSpPr>
        <p:spPr>
          <a:xfrm>
            <a:off x="4986783" y="2972868"/>
            <a:ext cx="466344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Хлопчик і Дзвіночок Конвалії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2 клас\2 Читання\1 Савченко\09 Надійшла весна прекрасна\№099 - Хлопчик і Дзвіночок Конвалії\2025-04-10_185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27" y="2607108"/>
            <a:ext cx="3296663" cy="314785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8789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3484</TotalTime>
  <Words>451</Words>
  <Application>Microsoft Office PowerPoint</Application>
  <PresentationFormat>Произвольный</PresentationFormat>
  <Paragraphs>157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1710</cp:revision>
  <dcterms:created xsi:type="dcterms:W3CDTF">2018-01-05T16:38:53Z</dcterms:created>
  <dcterms:modified xsi:type="dcterms:W3CDTF">2025-04-10T19:06:50Z</dcterms:modified>
</cp:coreProperties>
</file>