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328" r:id="rId3"/>
    <p:sldId id="320" r:id="rId4"/>
    <p:sldId id="321" r:id="rId5"/>
    <p:sldId id="285" r:id="rId6"/>
    <p:sldId id="322" r:id="rId7"/>
    <p:sldId id="307" r:id="rId8"/>
    <p:sldId id="288" r:id="rId9"/>
    <p:sldId id="308" r:id="rId10"/>
    <p:sldId id="310" r:id="rId11"/>
    <p:sldId id="311" r:id="rId12"/>
    <p:sldId id="289" r:id="rId13"/>
    <p:sldId id="291" r:id="rId14"/>
    <p:sldId id="324" r:id="rId15"/>
    <p:sldId id="323" r:id="rId16"/>
    <p:sldId id="325" r:id="rId17"/>
    <p:sldId id="32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31"/>
    <a:srgbClr val="C31D58"/>
    <a:srgbClr val="F8CCAE"/>
    <a:srgbClr val="2F3242"/>
    <a:srgbClr val="722651"/>
    <a:srgbClr val="DED231"/>
    <a:srgbClr val="295FFF"/>
    <a:srgbClr val="27C268"/>
    <a:srgbClr val="1694E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>
        <p:scale>
          <a:sx n="91" d="100"/>
          <a:sy n="91" d="100"/>
        </p:scale>
        <p:origin x="-390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02.05.2025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02.05.2025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02.05.2025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02.05.2025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1122" y="4041014"/>
            <a:ext cx="9312193" cy="160043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i="0" u="none" strike="noStrike" spc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якими прикметами дізнаються про прихід літа?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123" y="1048434"/>
            <a:ext cx="3996071" cy="2618410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813965" y="1452616"/>
            <a:ext cx="2919350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влітку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94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Кінець літа Прохолодно стає, а не хочеться, Щоб надвечір ішли холоди. Над  рікою тумани клубочаться І повзуть над лугами з води. Літо раптом взяло і  кінчається, Ніби й зовсім його не було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319" y="1285986"/>
            <a:ext cx="2242165" cy="149206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Завтра частину України поб'є градом: рятувальники попереджають про негоду —  УНІА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006" y="4783483"/>
            <a:ext cx="2556678" cy="16938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Липень у світі став найспекотнішим місяцем в історії, у Чернівцях ж все у  межах норм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08" y="1245988"/>
            <a:ext cx="2986011" cy="165658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вітлая (Світлана Пирогова): Серпень (терцина) - ВІРШ, Вірші, поезія. Клуб  поезії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03" y="4709804"/>
            <a:ext cx="3165021" cy="17674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59971" y="494529"/>
            <a:ext cx="10461171" cy="6920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Які ознаки літа?</a:t>
            </a:r>
          </a:p>
        </p:txBody>
      </p:sp>
      <p:sp>
        <p:nvSpPr>
          <p:cNvPr id="2" name="Овал 1"/>
          <p:cNvSpPr/>
          <p:nvPr/>
        </p:nvSpPr>
        <p:spPr>
          <a:xfrm>
            <a:off x="5128800" y="2696029"/>
            <a:ext cx="2229943" cy="1173708"/>
          </a:xfrm>
          <a:prstGeom prst="ellipse">
            <a:avLst/>
          </a:prstGeom>
          <a:solidFill>
            <a:srgbClr val="FF313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/>
              <a:t>Літо</a:t>
            </a:r>
            <a:endParaRPr lang="ru-RU" sz="6000" b="1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3573715" y="1370519"/>
            <a:ext cx="2809871" cy="1407527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Підвищення температури</a:t>
            </a:r>
            <a:endParaRPr lang="ru-RU" sz="3200" b="1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127514" y="2696029"/>
            <a:ext cx="2892402" cy="1407527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День довший за ніч</a:t>
            </a:r>
            <a:endParaRPr lang="ru-RU" sz="3200" b="1" dirty="0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6708345" y="3869737"/>
            <a:ext cx="3004457" cy="1407527"/>
          </a:xfrm>
          <a:prstGeom prst="horizontalScroll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Зміни в житті людей</a:t>
            </a:r>
            <a:endParaRPr lang="ru-RU" sz="3200" b="1" dirty="0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7559818" y="2696029"/>
            <a:ext cx="3279655" cy="1173708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Зміни в природі</a:t>
            </a:r>
            <a:endParaRPr lang="ru-RU" sz="3200" b="1" dirty="0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6562028" y="1370519"/>
            <a:ext cx="2849311" cy="1173708"/>
          </a:xfrm>
          <a:prstGeom prst="horizontalScroll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Поява плодів</a:t>
            </a:r>
            <a:endParaRPr lang="ru-RU" sz="3200" b="1" dirty="0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2926346" y="3869737"/>
            <a:ext cx="3457239" cy="1558163"/>
          </a:xfrm>
          <a:prstGeom prst="horizontalScroll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Опади у вигляді граду</a:t>
            </a:r>
            <a:endParaRPr lang="ru-RU" sz="3200" b="1" dirty="0"/>
          </a:p>
        </p:txBody>
      </p:sp>
      <p:pic>
        <p:nvPicPr>
          <p:cNvPr id="3074" name="Picture 2" descr="Місяць Серпень - Вірші. Кольори року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339" y="3767777"/>
            <a:ext cx="1779861" cy="266979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503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112471" y="2177252"/>
            <a:ext cx="2490699" cy="1081213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Спекотний </a:t>
            </a:r>
            <a:endParaRPr lang="ru-RU" sz="3200" b="1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6889156" y="2072885"/>
            <a:ext cx="1928273" cy="1081213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Довгий</a:t>
            </a:r>
            <a:endParaRPr lang="ru-RU" sz="3200" b="1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993739" y="2095208"/>
            <a:ext cx="2559461" cy="1081213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Морозний</a:t>
            </a:r>
            <a:endParaRPr lang="ru-RU" sz="3200" b="1" dirty="0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8394695" y="3154095"/>
            <a:ext cx="2220177" cy="1081213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Сонячний</a:t>
            </a:r>
            <a:endParaRPr lang="ru-RU" sz="3200" b="1" dirty="0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9074463" y="1974654"/>
            <a:ext cx="1961632" cy="1081213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Гарячий</a:t>
            </a:r>
            <a:endParaRPr lang="ru-RU" sz="3200" b="1" dirty="0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1518093" y="3258465"/>
            <a:ext cx="2360071" cy="1081213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Похмурий</a:t>
            </a:r>
            <a:endParaRPr lang="ru-RU" sz="3200" b="1" dirty="0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4275340" y="3154096"/>
            <a:ext cx="3577952" cy="1081213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Чути запах суниці</a:t>
            </a:r>
            <a:endParaRPr lang="ru-RU" sz="3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12472" y="494529"/>
            <a:ext cx="9923623" cy="7029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Руханка «Літній день»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51858" y="1276536"/>
            <a:ext cx="8451143" cy="80803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Присідай – якщо твердження про літній день правильне, 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підстрибуй – якщо неправильне.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 descr="Літо в Україні буде прохолодним із затяжними дощами. | Голос Карпа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93" y="4497910"/>
            <a:ext cx="2917787" cy="1822572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У липні Україну накриють зливи та град: Синоптикиня дала довгостроковий  прогноз і попередила про &quot;сюрприз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292" y="4403988"/>
            <a:ext cx="2943317" cy="181454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Альпійська суниця · Садовий центр «Shoni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171" y="4235309"/>
            <a:ext cx="1878223" cy="234777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531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52838CA-FAE6-4CB5-AE5D-E600D727111E}"/>
              </a:ext>
            </a:extLst>
          </p:cNvPr>
          <p:cNvSpPr/>
          <p:nvPr/>
        </p:nvSpPr>
        <p:spPr>
          <a:xfrm>
            <a:off x="8556172" y="2939143"/>
            <a:ext cx="2819399" cy="34314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Закінчується</a:t>
            </a:r>
            <a:r>
              <a:rPr lang="ru-RU" sz="2400" b="1" dirty="0"/>
              <a:t> літо у </a:t>
            </a:r>
            <a:r>
              <a:rPr lang="ru-RU" sz="2400" b="1" dirty="0" err="1"/>
              <a:t>вересні</a:t>
            </a:r>
            <a:r>
              <a:rPr lang="ru-RU" sz="2400" b="1" dirty="0"/>
              <a:t>, коли середня </a:t>
            </a:r>
            <a:r>
              <a:rPr lang="ru-RU" sz="2400" b="1" dirty="0" err="1"/>
              <a:t>добова</a:t>
            </a:r>
            <a:r>
              <a:rPr lang="ru-RU" sz="2400" b="1" dirty="0"/>
              <a:t> температура </a:t>
            </a:r>
            <a:r>
              <a:rPr lang="ru-RU" sz="2400" b="1" dirty="0" err="1"/>
              <a:t>повітря</a:t>
            </a:r>
            <a:r>
              <a:rPr lang="ru-RU" sz="2400" b="1" dirty="0"/>
              <a:t>, </a:t>
            </a:r>
            <a:r>
              <a:rPr lang="ru-RU" sz="2400" b="1" dirty="0" err="1"/>
              <a:t>зменшуючись</a:t>
            </a:r>
            <a:r>
              <a:rPr lang="ru-RU" sz="2400" b="1" dirty="0"/>
              <a:t>, </a:t>
            </a:r>
            <a:r>
              <a:rPr lang="ru-RU" sz="2400" b="1" dirty="0" err="1"/>
              <a:t>стає</a:t>
            </a:r>
            <a:r>
              <a:rPr lang="ru-RU" sz="2400" b="1" dirty="0"/>
              <a:t> </a:t>
            </a:r>
            <a:r>
              <a:rPr lang="ru-RU" sz="2400" b="1" dirty="0" err="1"/>
              <a:t>нижчою</a:t>
            </a:r>
            <a:r>
              <a:rPr lang="ru-RU" sz="2400" b="1" dirty="0"/>
              <a:t> за +15 градусів. </a:t>
            </a:r>
            <a:r>
              <a:rPr lang="ru-RU" sz="2400" b="1" dirty="0" err="1"/>
              <a:t>Тоді</a:t>
            </a:r>
            <a:r>
              <a:rPr lang="ru-RU" sz="2400" b="1" dirty="0"/>
              <a:t> </a:t>
            </a:r>
            <a:r>
              <a:rPr lang="ru-RU" sz="2400" b="1" dirty="0" err="1"/>
              <a:t>надходить</a:t>
            </a:r>
            <a:r>
              <a:rPr lang="ru-RU" sz="2400" b="1" dirty="0"/>
              <a:t> </a:t>
            </a:r>
            <a:r>
              <a:rPr lang="ru-RU" sz="2400" b="1" dirty="0" err="1"/>
              <a:t>осінь</a:t>
            </a:r>
            <a:r>
              <a:rPr lang="ru-RU" sz="2400" b="1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6427" y="592500"/>
            <a:ext cx="10559144" cy="6491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Астрономічна дата </a:t>
            </a:r>
            <a:r>
              <a:rPr lang="ru-RU" sz="4000" b="1" dirty="0"/>
              <a:t>початку літа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598619"/>
            <a:ext cx="1132114" cy="12660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124-125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D:\2 клас\4 ЯДС\1 Грущинська\6 Людина і природа влітку\№094 За якими прикметами дізнаються про прихід літа\2025-05-02_1258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7" y="3274556"/>
            <a:ext cx="7717971" cy="301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27313" y="1273625"/>
            <a:ext cx="7707086" cy="19158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Астрономічною</a:t>
            </a:r>
            <a:r>
              <a:rPr lang="ru-RU" sz="2400" b="1" dirty="0"/>
              <a:t> датою початку літа в </a:t>
            </a:r>
            <a:r>
              <a:rPr lang="ru-RU" sz="2400" b="1" dirty="0" err="1"/>
              <a:t>Північній</a:t>
            </a:r>
            <a:r>
              <a:rPr lang="ru-RU" sz="2400" b="1" dirty="0"/>
              <a:t> </a:t>
            </a:r>
            <a:r>
              <a:rPr lang="ru-RU" sz="2400" b="1" dirty="0" err="1"/>
              <a:t>півкулі</a:t>
            </a:r>
            <a:r>
              <a:rPr lang="ru-RU" sz="2400" b="1" dirty="0"/>
              <a:t> є </a:t>
            </a:r>
            <a:r>
              <a:rPr lang="ru-RU" sz="2400" b="1" dirty="0">
                <a:solidFill>
                  <a:srgbClr val="FFFF00"/>
                </a:solidFill>
              </a:rPr>
              <a:t>день </a:t>
            </a:r>
            <a:r>
              <a:rPr lang="ru-RU" sz="2400" b="1" dirty="0" err="1">
                <a:solidFill>
                  <a:srgbClr val="FFFF00"/>
                </a:solidFill>
              </a:rPr>
              <a:t>літнього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сонцестояння</a:t>
            </a:r>
            <a:r>
              <a:rPr lang="ru-RU" sz="2400" b="1" dirty="0">
                <a:solidFill>
                  <a:srgbClr val="FFFF00"/>
                </a:solidFill>
              </a:rPr>
              <a:t>, або </a:t>
            </a:r>
            <a:r>
              <a:rPr lang="ru-RU" sz="2400" b="1" dirty="0" err="1">
                <a:solidFill>
                  <a:srgbClr val="FFFF00"/>
                </a:solidFill>
              </a:rPr>
              <a:t>сонцеворот</a:t>
            </a:r>
            <a:r>
              <a:rPr lang="ru-RU" sz="2400" b="1" dirty="0"/>
              <a:t>. </a:t>
            </a:r>
            <a:r>
              <a:rPr lang="uk-UA" sz="2400" b="1" dirty="0"/>
              <a:t>Зазвичай він припадає на </a:t>
            </a:r>
            <a:r>
              <a:rPr lang="uk-UA" sz="2400" b="1" dirty="0">
                <a:solidFill>
                  <a:srgbClr val="FFFF00"/>
                </a:solidFill>
              </a:rPr>
              <a:t>21 або 22 червня</a:t>
            </a:r>
            <a:r>
              <a:rPr lang="uk-UA" sz="2400" b="1" dirty="0"/>
              <a:t>. </a:t>
            </a:r>
            <a:r>
              <a:rPr lang="uk-UA" sz="2400" b="1" dirty="0" smtClean="0"/>
              <a:t>Це </a:t>
            </a:r>
            <a:r>
              <a:rPr lang="uk-UA" sz="2400" b="1" dirty="0"/>
              <a:t>найдовший день й найкоротша ніч </a:t>
            </a:r>
            <a:r>
              <a:rPr lang="uk-UA" sz="2400" b="1" dirty="0" smtClean="0"/>
              <a:t>року, </a:t>
            </a:r>
            <a:r>
              <a:rPr lang="uk-UA" sz="2400" b="1" dirty="0"/>
              <a:t>потому тривалість дня буде </a:t>
            </a:r>
            <a:r>
              <a:rPr lang="uk-UA" sz="2400" b="1" dirty="0" smtClean="0"/>
              <a:t>зменшуватися</a:t>
            </a:r>
            <a:r>
              <a:rPr lang="uk-UA" sz="2400" b="1" dirty="0"/>
              <a:t>, а тривалість ночі — збільшуватися</a:t>
            </a:r>
            <a:r>
              <a:rPr lang="uk-UA" sz="2400" b="1" dirty="0" smtClean="0"/>
              <a:t>.</a:t>
            </a:r>
            <a:endParaRPr lang="ru-RU" sz="2400" dirty="0"/>
          </a:p>
        </p:txBody>
      </p:sp>
      <p:pic>
        <p:nvPicPr>
          <p:cNvPr id="13" name="Picture 2" descr="Київінформ - ☀️ Сьогодні – День літнього сонцестояння., Це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9" y="1273625"/>
            <a:ext cx="2819399" cy="157886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849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0996" y="494528"/>
            <a:ext cx="10360404" cy="724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Поміркуй </a:t>
            </a:r>
            <a:r>
              <a:rPr lang="uk-UA" sz="4000" dirty="0"/>
              <a:t>й </a:t>
            </a:r>
            <a:r>
              <a:rPr lang="uk-UA" sz="4000" b="1" dirty="0"/>
              <a:t>назви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924"/>
          <a:stretch/>
        </p:blipFill>
        <p:spPr>
          <a:xfrm>
            <a:off x="6259746" y="2234942"/>
            <a:ext cx="4510730" cy="263611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89171"/>
            <a:ext cx="1045029" cy="9754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125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8872" y="1243125"/>
            <a:ext cx="6931404" cy="83099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Які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явища відбуваються в неживій природі влітку?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Спробуй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описати свої спогади про них.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09" y="2234942"/>
            <a:ext cx="4247073" cy="263611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390985" y="5077881"/>
            <a:ext cx="6448215" cy="9528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Грім, гроза, </a:t>
            </a:r>
            <a:r>
              <a:rPr lang="uk-UA" sz="2800" b="1" dirty="0" smtClean="0"/>
              <a:t>блискавка, веселка </a:t>
            </a:r>
            <a:r>
              <a:rPr lang="uk-UA" sz="2800" b="1" dirty="0"/>
              <a:t>– це літні явища в неживій природі.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57798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0996" y="494528"/>
            <a:ext cx="10360404" cy="724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Відгадай загадку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40996" y="1439242"/>
            <a:ext cx="4916817" cy="19026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Вийшла звідкись гарна дівка,</a:t>
            </a:r>
          </a:p>
          <a:p>
            <a:pPr algn="ctr"/>
            <a:r>
              <a:rPr lang="uk-UA" sz="2800" b="1" dirty="0"/>
              <a:t>На ній стрічка </a:t>
            </a:r>
            <a:r>
              <a:rPr lang="uk-UA" sz="2800" b="1" dirty="0" err="1"/>
              <a:t>семицвітка</a:t>
            </a:r>
            <a:r>
              <a:rPr lang="uk-UA" sz="2800" b="1" dirty="0"/>
              <a:t>;</a:t>
            </a:r>
          </a:p>
          <a:p>
            <a:pPr algn="ctr"/>
            <a:r>
              <a:rPr lang="uk-UA" sz="2800" b="1" dirty="0"/>
              <a:t>А де з річки воду брала,</a:t>
            </a:r>
          </a:p>
          <a:p>
            <a:pPr algn="ctr"/>
            <a:r>
              <a:rPr lang="uk-UA" sz="2800" b="1" dirty="0"/>
              <a:t>Там коромисло </a:t>
            </a:r>
            <a:r>
              <a:rPr lang="uk-UA" sz="2800" b="1" dirty="0" smtClean="0"/>
              <a:t>зламала.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17347" y="4403992"/>
            <a:ext cx="1019048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Чапля</a:t>
            </a:r>
            <a:r>
              <a:rPr lang="uk-UA" sz="3600" b="1" dirty="0"/>
              <a:t> </a:t>
            </a:r>
            <a:r>
              <a:rPr lang="uk-UA" sz="3600" b="1" dirty="0">
                <a:solidFill>
                  <a:srgbClr val="FFC000"/>
                </a:solidFill>
              </a:rPr>
              <a:t>Паву</a:t>
            </a:r>
            <a:r>
              <a:rPr lang="uk-UA" sz="3600" b="1" dirty="0"/>
              <a:t> </a:t>
            </a:r>
            <a:r>
              <a:rPr lang="uk-UA" sz="3600" b="1" dirty="0">
                <a:solidFill>
                  <a:srgbClr val="FFFF00"/>
                </a:solidFill>
              </a:rPr>
              <a:t>Жде </a:t>
            </a:r>
            <a:r>
              <a:rPr lang="uk-UA" sz="3600" b="1" dirty="0">
                <a:solidFill>
                  <a:srgbClr val="00B050"/>
                </a:solidFill>
              </a:rPr>
              <a:t>Завзято</a:t>
            </a:r>
            <a:r>
              <a:rPr lang="uk-UA" sz="3600" b="1" dirty="0"/>
              <a:t> </a:t>
            </a:r>
            <a:r>
              <a:rPr lang="uk-UA" sz="3600" b="1" dirty="0">
                <a:solidFill>
                  <a:srgbClr val="2F3242"/>
                </a:solidFill>
              </a:rPr>
              <a:t>–</a:t>
            </a:r>
            <a:r>
              <a:rPr lang="uk-UA" sz="3600" b="1" dirty="0"/>
              <a:t> </a:t>
            </a:r>
            <a:r>
              <a:rPr lang="uk-UA" sz="3600" b="1" dirty="0">
                <a:solidFill>
                  <a:srgbClr val="1694E9"/>
                </a:solidFill>
              </a:rPr>
              <a:t>Будуть</a:t>
            </a:r>
            <a:r>
              <a:rPr lang="uk-UA" sz="3600" b="1" dirty="0"/>
              <a:t> </a:t>
            </a:r>
            <a:r>
              <a:rPr lang="uk-UA" sz="3600" b="1" dirty="0">
                <a:solidFill>
                  <a:schemeClr val="accent5">
                    <a:lumMod val="75000"/>
                  </a:schemeClr>
                </a:solidFill>
              </a:rPr>
              <a:t>Сани </a:t>
            </a:r>
            <a:r>
              <a:rPr lang="uk-UA" sz="3600" b="1" dirty="0">
                <a:solidFill>
                  <a:srgbClr val="7030A0"/>
                </a:solidFill>
              </a:rPr>
              <a:t>Фарбувати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40996" y="3725933"/>
            <a:ext cx="6027890" cy="485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Прочитай речення. Назви кольори веселки.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1" y="1439242"/>
            <a:ext cx="4422769" cy="22632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12591" y="1451465"/>
            <a:ext cx="173208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Веселка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2 клас\4 ЯДС\1 Грущинська\6 Людина і природа влітку\№094 За якими прикметами дізнаються про прихід літа\2025-05-02_1323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19213" r="1399" b="59"/>
          <a:stretch/>
        </p:blipFill>
        <p:spPr bwMode="auto">
          <a:xfrm>
            <a:off x="6218814" y="2644857"/>
            <a:ext cx="5406818" cy="328137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2 клас\4 ЯДС\1 Грущинська\6 Людина і природа влітку\№094 За якими прикметами дізнаються про прихід літа\2025-05-02_1318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40" y="2178730"/>
            <a:ext cx="5494111" cy="186452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36170" y="465137"/>
            <a:ext cx="10363201" cy="6778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9027" y="5926238"/>
            <a:ext cx="1142896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50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36170" y="1223064"/>
            <a:ext cx="4272955" cy="78414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1. Вибери і обведи правильне твердження.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313714" y="1201479"/>
            <a:ext cx="4942117" cy="130507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2. «Посортуй» види опадів на літні й зимові, і ті, що бувають у всі пори року. Проведи стрілочки.</a:t>
            </a:r>
          </a:p>
        </p:txBody>
      </p:sp>
      <p:sp>
        <p:nvSpPr>
          <p:cNvPr id="2" name="Овал 1"/>
          <p:cNvSpPr/>
          <p:nvPr/>
        </p:nvSpPr>
        <p:spPr>
          <a:xfrm>
            <a:off x="547817" y="2998708"/>
            <a:ext cx="604106" cy="5500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7826829" y="2873829"/>
            <a:ext cx="424542" cy="237165"/>
          </a:xfrm>
          <a:prstGeom prst="straightConnector1">
            <a:avLst/>
          </a:prstGeom>
          <a:ln w="38100">
            <a:solidFill>
              <a:srgbClr val="FF313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7826829" y="3110994"/>
            <a:ext cx="424542" cy="238629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9437914" y="3137423"/>
            <a:ext cx="511629" cy="235986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7641771" y="2873829"/>
            <a:ext cx="609601" cy="828355"/>
          </a:xfrm>
          <a:prstGeom prst="straightConnector1">
            <a:avLst/>
          </a:prstGeom>
          <a:ln w="38100">
            <a:solidFill>
              <a:srgbClr val="FF313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9633857" y="2873829"/>
            <a:ext cx="435429" cy="14435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9437914" y="2873829"/>
            <a:ext cx="511629" cy="107807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7826829" y="2873829"/>
            <a:ext cx="473527" cy="474331"/>
          </a:xfrm>
          <a:prstGeom prst="straightConnector1">
            <a:avLst/>
          </a:prstGeom>
          <a:ln w="38100">
            <a:solidFill>
              <a:srgbClr val="FF313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9633857" y="2873829"/>
            <a:ext cx="587829" cy="21763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 flipV="1">
            <a:off x="7554686" y="2951198"/>
            <a:ext cx="696685" cy="2424026"/>
          </a:xfrm>
          <a:prstGeom prst="straightConnector1">
            <a:avLst/>
          </a:prstGeom>
          <a:ln w="38100">
            <a:solidFill>
              <a:srgbClr val="FF313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 flipV="1">
            <a:off x="7826829" y="5615868"/>
            <a:ext cx="435427" cy="11858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9437914" y="2951198"/>
            <a:ext cx="979715" cy="27239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9437914" y="5615868"/>
            <a:ext cx="413657" cy="11626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>
            <a:off x="7826830" y="5497286"/>
            <a:ext cx="424541" cy="11858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9499167" y="5409042"/>
            <a:ext cx="352404" cy="20682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293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05276" y="500744"/>
            <a:ext cx="10072323" cy="7183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Кошик запитань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7838">
            <a:off x="10286565" y="1697126"/>
            <a:ext cx="1673582" cy="18250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251" y="1772906"/>
            <a:ext cx="1415689" cy="15438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8398">
            <a:off x="6108807" y="1194563"/>
            <a:ext cx="2208112" cy="2407994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7136662" y="4557734"/>
            <a:ext cx="3915681" cy="11785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Які відчуття, спогади викликає у </a:t>
            </a:r>
            <a:r>
              <a:rPr lang="uk-UA" sz="2800" b="1" dirty="0" smtClean="0"/>
              <a:t>тебе </a:t>
            </a:r>
            <a:r>
              <a:rPr lang="uk-UA" sz="2800" b="1" dirty="0"/>
              <a:t>літо?</a:t>
            </a:r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49143" y="3803899"/>
            <a:ext cx="4724399" cy="19921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Порівняй літо з іншими порами року</a:t>
            </a:r>
            <a:r>
              <a:rPr lang="uk-UA" sz="2800" b="1" dirty="0" smtClean="0"/>
              <a:t>.</a:t>
            </a:r>
            <a:r>
              <a:rPr lang="uk-UA" sz="2800" b="1" dirty="0"/>
              <a:t> Які </a:t>
            </a:r>
            <a:r>
              <a:rPr lang="uk-UA" sz="2800" b="1" dirty="0" smtClean="0"/>
              <a:t>природні </a:t>
            </a:r>
            <a:r>
              <a:rPr lang="uk-UA" sz="2800" b="1" dirty="0"/>
              <a:t>явища відбуваються тільки влітку</a:t>
            </a:r>
            <a:r>
              <a:rPr lang="uk-UA" sz="2800" b="1" dirty="0" smtClean="0"/>
              <a:t>?</a:t>
            </a:r>
            <a:endParaRPr lang="ru-RU" sz="28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22" l="88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39519" r="14936" b="285"/>
          <a:stretch/>
        </p:blipFill>
        <p:spPr>
          <a:xfrm>
            <a:off x="6390826" y="3181913"/>
            <a:ext cx="5441031" cy="33885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325" y="997392"/>
            <a:ext cx="2440636" cy="2661567"/>
          </a:xfrm>
          <a:prstGeom prst="rect">
            <a:avLst/>
          </a:prstGeom>
        </p:spPr>
      </p:pic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125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25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89 0.09514 L 0.03489 0.09537 C 0.03515 0.0875 0.03541 0.07986 0.03593 0.07245 C 0.03606 0.06991 0.03684 0.06759 0.03697 0.06504 C 0.0375 0.05254 0.03737 0.03981 0.03802 0.02754 C 0.03854 0.01736 0.03919 0.00741 0.0401 -0.00255 C 0.04049 -0.00625 0.04075 -0.01019 0.04114 -0.01389 C 0.04179 -0.01829 0.04257 -0.02269 0.04322 -0.02708 C 0.04257 -0.04213 0.04231 -0.05718 0.04114 -0.07199 C 0.04088 -0.07546 0.03958 -0.07824 0.03906 -0.08148 C 0.03554 -0.10394 0.04114 -0.08148 0.03489 -0.10394 C 0.03268 -0.12361 0.03554 -0.10301 0.03059 -0.12269 C 0.03007 -0.125 0.03007 -0.12778 0.02955 -0.13033 C 0.0289 -0.13357 0.02799 -0.13634 0.02747 -0.13958 C 0.02695 -0.14283 0.02695 -0.14607 0.02643 -0.14908 C 0.02591 -0.15162 0.02487 -0.15394 0.02421 -0.15648 C 0.02057 -0.1713 0.02421 -0.16134 0.01796 -0.17523 C 0.01718 -0.17917 0.01692 -0.1831 0.01588 -0.18658 C 0.01484 -0.18982 0.00664 -0.21227 0.00416 -0.21852 C 0.00247 -0.22292 0.00026 -0.22685 -0.00105 -0.23171 C -0.00209 -0.23542 -0.00326 -0.23912 -0.0043 -0.24283 C -0.00534 -0.24722 -0.00586 -0.25208 -0.00743 -0.25602 C -0.01654 -0.28033 -0.00912 -0.25116 -0.01693 -0.27477 C -0.01823 -0.27894 -0.01875 -0.2838 -0.02006 -0.28796 C -0.02123 -0.29144 -0.02305 -0.29398 -0.02435 -0.29746 C -0.02722 -0.30463 -0.03047 -0.31181 -0.03282 -0.31991 C -0.03542 -0.3294 -0.03881 -0.3419 -0.04232 -0.35 C -0.0448 -0.35556 -0.04766 -0.36065 -0.04961 -0.3669 C -0.05079 -0.36991 -0.05183 -0.37292 -0.05287 -0.37616 C -0.05664 -0.38843 -0.05691 -0.39329 -0.06237 -0.40625 C -0.06928 -0.42269 -0.06094 -0.40371 -0.07084 -0.42315 C -0.07227 -0.42616 -0.07344 -0.42963 -0.075 -0.43264 C -0.07657 -0.43542 -0.07865 -0.43727 -0.08034 -0.44005 C -0.08178 -0.44236 -0.08295 -0.44537 -0.08451 -0.44746 C -0.0862 -0.44977 -0.0918 -0.45533 -0.09401 -0.45695 C -0.09948 -0.46111 -0.10521 -0.46505 -0.11094 -0.46829 C -0.11237 -0.46898 -0.11381 -0.46921 -0.11511 -0.47014 C -0.11941 -0.47246 -0.12344 -0.47593 -0.12787 -0.47755 L -0.14258 -0.4831 C -0.15248 -0.48264 -0.16237 -0.48287 -0.17227 -0.48125 C -0.17422 -0.48102 -0.17566 -0.47847 -0.17748 -0.47755 C -0.17917 -0.47662 -0.18099 -0.47662 -0.18282 -0.4757 C -0.19336 -0.4706 -0.1849 -0.47292 -0.19649 -0.46829 C -0.1987 -0.46736 -0.20079 -0.4669 -0.203 -0.46644 C -0.20795 -0.46273 -0.2099 -0.46088 -0.2155 -0.4588 C -0.21797 -0.45787 -0.22045 -0.45787 -0.22292 -0.45695 C -0.22787 -0.45486 -0.23269 -0.4507 -0.23763 -0.44954 C -0.24011 -0.44884 -0.24271 -0.44861 -0.24506 -0.44746 C -0.25013 -0.44537 -0.25482 -0.44144 -0.2599 -0.44005 C -0.26237 -0.43935 -0.26485 -0.43912 -0.26732 -0.4382 C -0.28125 -0.43287 -0.26836 -0.43634 -0.28099 -0.43056 C -0.28594 -0.42847 -0.29089 -0.42708 -0.29584 -0.425 C -0.30326 -0.42199 -0.31068 -0.41898 -0.31797 -0.41574 C -0.33868 -0.40579 -0.32448 -0.41042 -0.34336 -0.40255 C -0.34688 -0.40093 -0.35039 -0.40023 -0.35391 -0.39884 C -0.37149 -0.39097 -0.35131 -0.39908 -0.36446 -0.39121 C -0.36641 -0.39005 -0.37448 -0.3882 -0.37605 -0.3875 C -0.38829 -0.38264 -0.36628 -0.38912 -0.38451 -0.3838 C -0.38698 -0.3831 -0.38946 -0.38264 -0.39193 -0.38195 C -0.3948 -0.38079 -0.39753 -0.37894 -0.40039 -0.37801 C -0.40521 -0.37639 -0.41029 -0.37593 -0.41511 -0.37431 C -0.41836 -0.37338 -0.42149 -0.37153 -0.42461 -0.3706 C -0.43217 -0.36829 -0.4474 -0.36713 -0.45313 -0.3669 L -0.4849 -0.36505 C -0.48633 -0.3625 -0.48776 -0.36019 -0.48907 -0.35741 C -0.49115 -0.35324 -0.49141 -0.35116 -0.49232 -0.34607 C -0.49271 -0.34375 -0.49323 -0.34121 -0.49336 -0.33866 C -0.49349 -0.33496 -0.49336 -0.33125 -0.49336 -0.32732 L -0.49336 -0.32708 " pathEditMode="relative" rAng="0" ptsTypes="AAAAAAAAAAAAAAAAAAAAAAAAAAAAAAAAAAAAAAAAAAAAAAAAAAAAAAAAAAAAAAAAAAA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3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83 0.05718 L 0.02683 0.05741 C 0.02722 0.05162 0.02748 0.04607 0.02787 0.04028 C 0.02813 0.03773 0.02865 0.03542 0.02904 0.03287 C 0.02995 0.02547 0.0306 0.01783 0.03112 0.01042 C 0.03151 0.00278 0.03151 -0.00463 0.03217 -0.01227 C 0.03386 -0.03171 0.03711 -0.02685 0.04063 -0.05162 C 0.04102 -0.05416 0.04128 -0.05671 0.04167 -0.05902 C 0.04232 -0.06296 0.04323 -0.06643 0.04375 -0.07037 C 0.04545 -0.08264 0.04597 -0.09027 0.04701 -0.10231 C 0.04688 -0.10532 0.04675 -0.13333 0.0448 -0.14352 C 0.04427 -0.14629 0.04336 -0.14861 0.04271 -0.15115 C 0.04167 -0.16065 0.04076 -0.17129 0.03737 -0.1794 C 0.03633 -0.18171 0.03516 -0.18402 0.03425 -0.1868 C 0.03217 -0.19305 0.0306 -0.20162 0.02787 -0.2074 C 0.02605 -0.21157 0.02357 -0.21481 0.02162 -0.21875 C 0.01823 -0.22546 0.01524 -0.2324 0.01211 -0.23935 C 0.01211 -0.23912 0.00365 -0.2581 0.00365 -0.25787 C 0.00013 -0.26435 -0.00312 -0.27129 -0.0069 -0.27685 C -0.01119 -0.2831 -0.0151 -0.29004 -0.01966 -0.2956 C -0.022 -0.29884 -0.02461 -0.30185 -0.02695 -0.30509 C -0.02955 -0.30856 -0.03177 -0.31296 -0.03437 -0.31643 C -0.03919 -0.32291 -0.04453 -0.32824 -0.04922 -0.33518 C -0.05338 -0.34143 -0.05703 -0.34745 -0.06185 -0.35208 C -0.06419 -0.3544 -0.06692 -0.35532 -0.06927 -0.35764 C -0.07148 -0.35972 -0.0733 -0.36296 -0.07552 -0.36527 C -0.07799 -0.36736 -0.08073 -0.36828 -0.08294 -0.37083 C -0.08528 -0.37338 -0.08685 -0.37801 -0.08932 -0.38009 C -0.09336 -0.38379 -0.09778 -0.38518 -0.10195 -0.38773 C -0.10416 -0.38889 -0.10625 -0.39027 -0.10833 -0.39143 C -0.1108 -0.39282 -0.11328 -0.39375 -0.11575 -0.39514 C -0.11823 -0.39676 -0.12057 -0.39953 -0.12317 -0.40092 C -0.12591 -0.40208 -0.12877 -0.40208 -0.13151 -0.40277 C -0.14088 -0.40902 -0.14023 -0.40879 -0.15065 -0.41389 C -0.15338 -0.41527 -0.15612 -0.4169 -0.15898 -0.41782 C -0.16185 -0.41875 -0.16471 -0.41852 -0.16744 -0.41967 C -0.17994 -0.4243 -0.18359 -0.42777 -0.19518 -0.43078 C -0.19843 -0.43194 -0.20195 -0.43217 -0.20547 -0.43287 L -0.2151 -0.43657 C -0.2207 -0.43889 -0.22617 -0.44259 -0.2319 -0.44398 C -0.24518 -0.44745 -0.23685 -0.4456 -0.25729 -0.44768 C -0.26679 -0.44745 -0.3056 -0.44745 -0.32382 -0.44398 C -0.32877 -0.44305 -0.33372 -0.44166 -0.33854 -0.44027 C -0.34283 -0.43912 -0.347 -0.43703 -0.3513 -0.43657 L -0.36497 -0.43472 L -0.37135 -0.43287 C -0.37382 -0.43217 -0.3763 -0.43194 -0.37877 -0.43078 C -0.39596 -0.42384 -0.3707 -0.42963 -0.39557 -0.42523 C -0.397 -0.42453 -0.39843 -0.42384 -0.39987 -0.42338 C -0.40156 -0.42268 -0.40338 -0.42245 -0.40507 -0.42152 C -0.40833 -0.4199 -0.41145 -0.41759 -0.41458 -0.41597 C -0.42448 -0.41088 -0.4164 -0.41898 -0.43047 -0.40648 C -0.44687 -0.3919 -0.43984 -0.39537 -0.45052 -0.39143 C -0.45195 -0.39027 -0.45338 -0.38889 -0.45481 -0.38773 C -0.45651 -0.38634 -0.45833 -0.38541 -0.46002 -0.38402 C -0.46914 -0.37592 -0.46132 -0.37986 -0.47057 -0.37639 C -0.47487 -0.37152 -0.47877 -0.36551 -0.48333 -0.36134 C -0.48476 -0.36018 -0.48619 -0.35902 -0.4875 -0.35764 C -0.48971 -0.35532 -0.49179 -0.35277 -0.49388 -0.35023 C -0.49492 -0.34884 -0.49596 -0.34768 -0.497 -0.34629 C -0.49843 -0.34444 -0.49987 -0.34259 -0.5013 -0.34074 C -0.51211 -0.32708 -0.49479 -0.34977 -0.50859 -0.33148 C -0.51041 -0.32639 -0.51211 -0.32129 -0.51393 -0.31643 C -0.51484 -0.31365 -0.51601 -0.31134 -0.51705 -0.30879 C -0.51927 -0.30347 -0.522 -0.29537 -0.52343 -0.29004 C -0.52422 -0.28703 -0.52487 -0.28379 -0.52552 -0.28078 C -0.5263 -0.27315 -0.52838 -0.26574 -0.5276 -0.2581 C -0.52617 -0.24259 -0.52656 -0.24398 -0.52343 -0.2243 C -0.52278 -0.2206 -0.522 -0.2169 -0.52135 -0.21319 C -0.52096 -0.21065 -0.52096 -0.20787 -0.52031 -0.20555 C -0.51901 -0.20139 -0.51497 -0.19051 -0.51289 -0.18495 C -0.51211 -0.1831 -0.51119 -0.18148 -0.5108 -0.1794 C -0.50807 -0.16759 -0.50911 -0.17315 -0.50755 -0.1625 C -0.50547 -0.12176 -0.50781 -0.15486 -0.50547 -0.13426 C -0.50507 -0.13055 -0.50507 -0.12662 -0.50442 -0.12291 C -0.50325 -0.11643 -0.50247 -0.10949 -0.50026 -0.10416 C -0.49908 -0.10162 -0.49817 -0.09907 -0.497 -0.09676 C -0.49466 -0.09213 -0.49205 -0.08796 -0.48958 -0.08356 L -0.48958 -0.08333 " pathEditMode="relative" rAng="0" ptsTypes="AAAAAAAAAAAAAAAAAAAAAAAAAAAAAAAAAAAAAAAAAAAAAAAAAAAAAAAAAAAAAAAAAAAAAAAAAAAAA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8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4143" y="495119"/>
            <a:ext cx="9983845" cy="6610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prstClr val="white"/>
                </a:solidFill>
              </a:rPr>
              <a:t>Рефлексія</a:t>
            </a:r>
            <a:endParaRPr lang="uk-UA" sz="4000" b="1" dirty="0">
              <a:solidFill>
                <a:prstClr val="white"/>
              </a:solidFill>
            </a:endParaRPr>
          </a:p>
        </p:txBody>
      </p:sp>
      <p:sp>
        <p:nvSpPr>
          <p:cNvPr id="2" name="AutoShape 15" descr="Помидор с лицом и глазами, на которых написано «счастливый».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94893" y="1236497"/>
            <a:ext cx="7462344" cy="64225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Оціни свою роботу на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уроці висловами біля пейзажів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D:\Картинки до тестів\Картинки природи\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88" y="1878753"/>
            <a:ext cx="3542400" cy="2134553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D:\Картинки до тестів\Картинки природи\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52924"/>
            <a:ext cx="3526024" cy="2090912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D:\Картинки до тестів\Картинки природи\Осінь пізн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379" y="4120793"/>
            <a:ext cx="3141135" cy="2312894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Весняний лiс (Мыкола Ковальчук) / Стихи.ру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6"/>
          <a:stretch/>
        </p:blipFill>
        <p:spPr bwMode="auto">
          <a:xfrm>
            <a:off x="3004457" y="4129092"/>
            <a:ext cx="3354574" cy="2306951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Скругленный прямоугольник 13"/>
          <p:cNvSpPr/>
          <p:nvPr/>
        </p:nvSpPr>
        <p:spPr>
          <a:xfrm>
            <a:off x="5617029" y="3039964"/>
            <a:ext cx="2416629" cy="9327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prstClr val="white"/>
                </a:solidFill>
              </a:rPr>
              <a:t>Було цікаво і зрозуміло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962117" y="5196478"/>
            <a:ext cx="2316692" cy="10149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Варто замислитися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1372" y="3972714"/>
            <a:ext cx="2145695" cy="98179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Не все було зрозуміло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34143" y="5282567"/>
            <a:ext cx="1919237" cy="937168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prstClr val="white"/>
                </a:solidFill>
              </a:rPr>
              <a:t>Це мені потрібно</a:t>
            </a:r>
            <a:endParaRPr lang="ru-RU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586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29805" y="495120"/>
            <a:ext cx="10075652" cy="7785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0375" y="2130232"/>
            <a:ext cx="1547483" cy="107016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Зимова дорога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" name="AutoShape 15" descr="Помидор с лицом и глазами, на которых написано «счастливый».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94660" y="1284920"/>
            <a:ext cx="8732066" cy="56646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Розглянь пейзажі. У який пейзаж ти хочеш перенестись? Чому?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D:\Картинки до тестів\Картинки природи\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655" y="1883491"/>
            <a:ext cx="3595019" cy="2111762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D:\Картинки до тестів\Картинки природи\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858" y="1928813"/>
            <a:ext cx="3768740" cy="2119916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D:\Картинки до тестів\Картинки природи\Осінь пізн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296" y="4118129"/>
            <a:ext cx="3316140" cy="2441755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Весняний лiс (Мыкола Ковальчук) / Стихи.ру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6"/>
          <a:stretch/>
        </p:blipFill>
        <p:spPr bwMode="auto">
          <a:xfrm>
            <a:off x="2101245" y="4096556"/>
            <a:ext cx="3581964" cy="2463328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9706674" y="2152233"/>
            <a:ext cx="1332060" cy="9844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Літнє море</a:t>
            </a:r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5891" y="4186269"/>
            <a:ext cx="1877537" cy="953132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Весняний ліс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244389" y="4202102"/>
            <a:ext cx="1761068" cy="9289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Осінній листопад</a:t>
            </a:r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29805" y="1955243"/>
            <a:ext cx="5111583" cy="236295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В школі справу хоч яку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Починають по дзвінку.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Тож хвилини не втрачаєм,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Все нове запам’ятаєм.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Учні\cute-boy-and-girl-kids-back-to-school-concept-isolated_88272-271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" t="5453" r="2994" b="3397"/>
          <a:stretch/>
        </p:blipFill>
        <p:spPr bwMode="auto">
          <a:xfrm>
            <a:off x="6250734" y="1955243"/>
            <a:ext cx="4788000" cy="3420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889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0" grpId="0" animBg="1"/>
      <p:bldP spid="15" grpId="0" animBg="1"/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30-31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3029" y="2799389"/>
            <a:ext cx="2038960" cy="292377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Спостерігай за погодою і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неживою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природою.  Заповнюй весняний календар спостережень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" t="3386" r="2563" b="3258"/>
          <a:stretch/>
        </p:blipFill>
        <p:spPr bwMode="auto">
          <a:xfrm>
            <a:off x="7992000" y="432000"/>
            <a:ext cx="3384000" cy="2304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 клас\4 ЯДС\1 Грущинська\4 Людина і світ\№070 Як природа допомагає  створювати винаходи\2025-02-28_1036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9" y="2812660"/>
            <a:ext cx="9363075" cy="33051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65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ивитись Малюнок літака для діт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87" y="1954725"/>
            <a:ext cx="2277423" cy="143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25286" y="494529"/>
            <a:ext cx="10221685" cy="7246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Повідомлення теми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573388" y="1373653"/>
            <a:ext cx="3623555" cy="8688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Пригадай, коли </a:t>
            </a:r>
            <a:r>
              <a:rPr lang="uk-UA" sz="2400" b="1" dirty="0"/>
              <a:t>закінчується весна?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3387" y="2334834"/>
            <a:ext cx="3623555" cy="81401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За якими прикметами ти це визначаєш?</a:t>
            </a:r>
            <a:endParaRPr lang="ru-RU" sz="2400" b="1" dirty="0"/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99" y="1373652"/>
            <a:ext cx="2604234" cy="390322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903598" y="4817248"/>
            <a:ext cx="4563785" cy="119107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уроці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ти дізнаєшся про явища, які відбуваються в неживій і живій природі влітку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46501" y="1373652"/>
            <a:ext cx="2256209" cy="45175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Розгадай ребус</a:t>
            </a: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131832" y="1825408"/>
            <a:ext cx="745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2F3242"/>
                </a:solidFill>
              </a:rPr>
              <a:t>,,</a:t>
            </a:r>
            <a:endParaRPr lang="ru-RU" sz="8000" b="1" dirty="0">
              <a:solidFill>
                <a:srgbClr val="2F324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65460" y="2694745"/>
            <a:ext cx="61199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FF00"/>
                </a:solidFill>
              </a:rPr>
              <a:t>О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09995" y="3528173"/>
            <a:ext cx="124198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ЛІТАК</a:t>
            </a:r>
            <a:endParaRPr lang="ru-RU" sz="3200" b="1" dirty="0">
              <a:solidFill>
                <a:srgbClr val="FFFF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2185418" y="3754920"/>
            <a:ext cx="509297" cy="765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3995057" y="3754920"/>
            <a:ext cx="4380869" cy="9316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Сонце </a:t>
            </a:r>
            <a:r>
              <a:rPr lang="uk-UA" sz="2400" b="1" dirty="0" smtClean="0"/>
              <a:t>пече. Липа цвіте.</a:t>
            </a:r>
            <a:endParaRPr lang="uk-UA" sz="2400" b="1" dirty="0"/>
          </a:p>
          <a:p>
            <a:pPr algn="ctr"/>
            <a:r>
              <a:rPr lang="uk-UA" sz="2400" b="1" dirty="0"/>
              <a:t>Жито </a:t>
            </a:r>
            <a:r>
              <a:rPr lang="uk-UA" sz="2400" b="1" dirty="0" smtClean="0"/>
              <a:t>достигає. Коли </a:t>
            </a:r>
            <a:r>
              <a:rPr lang="uk-UA" sz="2400" b="1" dirty="0"/>
              <a:t>це буває?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15331" y="4909012"/>
            <a:ext cx="2340174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Влітку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933319" y="3198872"/>
            <a:ext cx="2719338" cy="48577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Відгадай загадку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9707" y="3508280"/>
            <a:ext cx="128227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FFFF00"/>
                </a:solidFill>
              </a:rPr>
              <a:t>ЛІТО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6" y="1281888"/>
            <a:ext cx="2887211" cy="353536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2137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5" grpId="0" animBg="1"/>
      <p:bldP spid="18" grpId="0" animBg="1"/>
      <p:bldP spid="20" grpId="0" animBg="1"/>
      <p:bldP spid="21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7887" y="494529"/>
            <a:ext cx="10200856" cy="8746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Коли починається літо?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8D236C8-2860-488B-A0E5-BA74AF31182E}"/>
              </a:ext>
            </a:extLst>
          </p:cNvPr>
          <p:cNvSpPr/>
          <p:nvPr/>
        </p:nvSpPr>
        <p:spPr>
          <a:xfrm>
            <a:off x="5334000" y="1502229"/>
            <a:ext cx="5834743" cy="424542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Коли середня температура за добу перевищить +15 градусів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uk-UA" sz="3200" b="1" dirty="0"/>
              <a:t> </a:t>
            </a:r>
            <a:endParaRPr lang="uk-UA" sz="3200" b="1" dirty="0" smtClean="0"/>
          </a:p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різних куточках нашої країни літо починається по різному, від початку до кінця травня. 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Тому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тривалість літнього сезону в Україні різна: від 100 до 130 днів</a:t>
            </a:r>
            <a:r>
              <a:rPr lang="uk-UA" sz="3200" b="1" dirty="0" smtClean="0"/>
              <a:t>.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7771"/>
          <a:stretch/>
        </p:blipFill>
        <p:spPr>
          <a:xfrm>
            <a:off x="967887" y="1518556"/>
            <a:ext cx="4140000" cy="297702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6513"/>
            <a:ext cx="1054100" cy="10081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124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439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3771" y="489859"/>
            <a:ext cx="10511828" cy="674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Розглянь </a:t>
            </a:r>
            <a:r>
              <a:rPr lang="uk-UA" sz="3600" b="1" dirty="0" smtClean="0">
                <a:solidFill>
                  <a:schemeClr val="bg1"/>
                </a:solidFill>
              </a:rPr>
              <a:t>календар 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" t="5050" r="5279" b="14958"/>
          <a:stretch/>
        </p:blipFill>
        <p:spPr>
          <a:xfrm>
            <a:off x="4691744" y="1265275"/>
            <a:ext cx="6603856" cy="412240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68828" y="1300043"/>
            <a:ext cx="3254829" cy="128996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Розкажи, коли розпочинається календарне літо?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6513"/>
            <a:ext cx="1054100" cy="10081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124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рис 38-01 весна календарь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195" y="4526213"/>
            <a:ext cx="2023224" cy="202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Горизонтальный свиток 10"/>
          <p:cNvSpPr/>
          <p:nvPr/>
        </p:nvSpPr>
        <p:spPr>
          <a:xfrm>
            <a:off x="658585" y="2789872"/>
            <a:ext cx="3875314" cy="2936013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Календарне </a:t>
            </a:r>
            <a:r>
              <a:rPr lang="uk-UA" sz="2800" b="1" dirty="0"/>
              <a:t>літо </a:t>
            </a:r>
            <a:r>
              <a:rPr lang="uk-UA" sz="2800" dirty="0"/>
              <a:t>завжди триває однаково — </a:t>
            </a:r>
            <a:endParaRPr lang="uk-UA" sz="2800" dirty="0" smtClean="0"/>
          </a:p>
          <a:p>
            <a:pPr algn="ctr"/>
            <a:r>
              <a:rPr lang="uk-UA" sz="2800" b="1" dirty="0" smtClean="0"/>
              <a:t>три </a:t>
            </a:r>
            <a:r>
              <a:rPr lang="uk-UA" sz="2800" dirty="0"/>
              <a:t>місяці: </a:t>
            </a:r>
            <a:r>
              <a:rPr lang="uk-UA" sz="2800" b="1" dirty="0">
                <a:solidFill>
                  <a:srgbClr val="FFFF00"/>
                </a:solidFill>
              </a:rPr>
              <a:t>червень</a:t>
            </a:r>
            <a:r>
              <a:rPr lang="uk-UA" sz="2800" dirty="0">
                <a:solidFill>
                  <a:srgbClr val="FFFF00"/>
                </a:solidFill>
              </a:rPr>
              <a:t>, </a:t>
            </a:r>
            <a:r>
              <a:rPr lang="uk-UA" sz="2800" b="1" dirty="0">
                <a:solidFill>
                  <a:srgbClr val="FFFF00"/>
                </a:solidFill>
              </a:rPr>
              <a:t>липень </a:t>
            </a:r>
            <a:r>
              <a:rPr lang="uk-UA" sz="2800" dirty="0">
                <a:solidFill>
                  <a:srgbClr val="FFFF00"/>
                </a:solidFill>
              </a:rPr>
              <a:t>і </a:t>
            </a:r>
            <a:r>
              <a:rPr lang="uk-UA" sz="2800" b="1" dirty="0">
                <a:solidFill>
                  <a:srgbClr val="FFFF00"/>
                </a:solidFill>
              </a:rPr>
              <a:t>серпень</a:t>
            </a:r>
            <a:r>
              <a:rPr lang="uk-UA" sz="2800" dirty="0">
                <a:solidFill>
                  <a:srgbClr val="FFFF00"/>
                </a:solidFill>
              </a:rPr>
              <a:t>.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863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Календар на серпень: державні та релігійні свята, іменини, події у Львов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17" y="4064452"/>
            <a:ext cx="3525431" cy="23160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57715" y="495119"/>
            <a:ext cx="9793313" cy="6587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Розташуй </a:t>
            </a:r>
            <a:r>
              <a:rPr lang="uk-UA" sz="4000" b="1" dirty="0"/>
              <a:t>літні місяці по </a:t>
            </a:r>
            <a:r>
              <a:rPr lang="uk-UA" sz="4000" b="1" dirty="0" smtClean="0"/>
              <a:t>порядку </a:t>
            </a:r>
            <a:endParaRPr lang="ru-RU" sz="4000" b="1" dirty="0"/>
          </a:p>
        </p:txBody>
      </p:sp>
      <p:sp>
        <p:nvSpPr>
          <p:cNvPr id="7" name="Овал 6"/>
          <p:cNvSpPr/>
          <p:nvPr/>
        </p:nvSpPr>
        <p:spPr>
          <a:xfrm>
            <a:off x="7814506" y="4982148"/>
            <a:ext cx="2961001" cy="1201011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Липень</a:t>
            </a:r>
            <a:endParaRPr lang="ru-RU" sz="4000" b="1" dirty="0"/>
          </a:p>
        </p:txBody>
      </p:sp>
      <p:sp>
        <p:nvSpPr>
          <p:cNvPr id="8" name="Овал 7"/>
          <p:cNvSpPr/>
          <p:nvPr/>
        </p:nvSpPr>
        <p:spPr>
          <a:xfrm>
            <a:off x="7874699" y="3249255"/>
            <a:ext cx="2953783" cy="1201011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Червень </a:t>
            </a:r>
            <a:endParaRPr lang="ru-RU" sz="4000" b="1" dirty="0"/>
          </a:p>
        </p:txBody>
      </p:sp>
      <p:sp>
        <p:nvSpPr>
          <p:cNvPr id="9" name="Овал 8"/>
          <p:cNvSpPr/>
          <p:nvPr/>
        </p:nvSpPr>
        <p:spPr>
          <a:xfrm>
            <a:off x="7874698" y="1567543"/>
            <a:ext cx="2953783" cy="123099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Серпень </a:t>
            </a:r>
            <a:endParaRPr lang="ru-RU" sz="4000" b="1" dirty="0"/>
          </a:p>
        </p:txBody>
      </p:sp>
      <p:pic>
        <p:nvPicPr>
          <p:cNvPr id="2050" name="Picture 2" descr="Червень в саду і на городі - Громадсько політична газе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17" y="1220649"/>
            <a:ext cx="3525431" cy="2354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ро місяць липень. Скуратівський В. - МегаЗнайк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224"/>
          <a:stretch/>
        </p:blipFill>
        <p:spPr bwMode="auto">
          <a:xfrm>
            <a:off x="831167" y="2721984"/>
            <a:ext cx="3629977" cy="2260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165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35 -0.01574 L -0.09935 -0.01551 C -0.10287 -0.0081 -0.10742 -0.00162 -0.10964 0.00764 C -0.11367 0.02407 -0.1112 0.01574 -0.11719 0.03287 C -0.12097 0.05995 -0.11641 0.03171 -0.12474 0.06481 C -0.12748 0.07569 -0.12956 0.08727 -0.13216 0.09838 C -0.13347 0.10347 -0.13477 0.10856 -0.13594 0.11342 C -0.13724 0.11852 -0.1388 0.12338 -0.13972 0.1287 L -0.14258 0.14375 C -0.14297 0.14884 -0.14297 0.15393 -0.14336 0.15902 C -0.14375 0.1618 -0.14479 0.16458 -0.14532 0.16713 C -0.1461 0.17106 -0.14662 0.175 -0.14727 0.17893 C -0.14701 0.20046 -0.14727 0.22176 -0.14623 0.24282 C -0.1461 0.24629 -0.14427 0.24838 -0.14336 0.25139 C -0.1431 0.25301 -0.1431 0.25486 -0.14258 0.25625 C -0.14102 0.26227 -0.13907 0.26736 -0.13776 0.27315 C -0.13685 0.27777 -0.13607 0.28217 -0.1349 0.28657 C -0.13451 0.28889 -0.13373 0.2912 -0.13321 0.29352 C -0.13099 0.30208 -0.1336 0.2949 -0.13034 0.30532 C -0.12891 0.30995 -0.12774 0.31481 -0.12565 0.31852 C -0.12396 0.32152 -0.12227 0.32384 -0.12097 0.32708 C -0.11263 0.34537 -0.12058 0.32986 -0.11537 0.34375 C -0.11407 0.34676 -0.11263 0.3493 -0.11146 0.35231 C -0.10573 0.36713 -0.11198 0.35486 -0.10495 0.36759 C -0.1043 0.36967 -0.10404 0.37222 -0.103 0.37407 C -0.09935 0.3824 -0.09857 0.3831 -0.09453 0.3875 C -0.09063 0.39791 -0.09505 0.38703 -0.08802 0.40115 C -0.08646 0.40416 -0.08373 0.41157 -0.08151 0.41458 C -0.08034 0.41597 -0.07904 0.41666 -0.07774 0.41782 C -0.07409 0.42731 -0.07787 0.41898 -0.0711 0.42801 C -0.07005 0.42916 -0.0694 0.43148 -0.06823 0.4331 C -0.06667 0.43541 -0.06446 0.43703 -0.06263 0.43958 C -0.06159 0.4412 -0.06094 0.44328 -0.0599 0.4449 C -0.05612 0.44977 -0.05508 0.4493 -0.05144 0.45301 C -0.04649 0.45833 -0.05104 0.45532 -0.04479 0.45833 C -0.03828 0.46597 -0.04649 0.45671 -0.03737 0.46481 C -0.03008 0.47129 -0.0388 0.46574 -0.03177 0.4699 C -0.02709 0.47615 -0.02891 0.47453 -0.02331 0.47847 C -0.00716 0.48889 -0.01276 0.48842 -0.00547 0.48842 L -0.0043 0.48842 " pathEditMode="relative" rAng="0" ptsTypes="AAAAAAAAAAA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7" y="25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75 0.0382 L -0.07175 0.03843 C -0.07396 0.0331 -0.0767 0.02871 -0.07813 0.02315 C -0.07956 0.01713 -0.07878 0.01019 -0.08021 0.00417 L -0.08451 -0.01273 C -0.08477 -0.0169 -0.08516 -0.02129 -0.08555 -0.02569 C -0.08594 -0.03078 -0.08594 -0.03588 -0.08659 -0.04074 C -0.08737 -0.04606 -0.08867 -0.05092 -0.08972 -0.05578 C -0.09011 -0.06458 -0.09037 -0.07338 -0.09076 -0.08217 C -0.09102 -0.08657 -0.09193 -0.09074 -0.0918 -0.09537 C -0.09154 -0.12477 -0.09063 -0.15416 -0.08972 -0.18356 C -0.08946 -0.19236 -0.08854 -0.19977 -0.08659 -0.20787 C -0.08568 -0.2118 -0.08438 -0.21528 -0.08347 -0.21921 C -0.0806 -0.22986 -0.08164 -0.23055 -0.07709 -0.24166 C -0.07591 -0.24467 -0.07422 -0.24676 -0.07279 -0.2493 C -0.07162 -0.25602 -0.07149 -0.25764 -0.06862 -0.26435 C -0.06576 -0.27083 -0.0556 -0.28472 -0.05391 -0.2868 C -0.05352 -0.28727 -0.04336 -0.29953 -0.04219 -0.3 C -0.0319 -0.30463 -0.04479 -0.29884 -0.03269 -0.3037 C -0.03125 -0.30416 -0.02995 -0.30509 -0.02852 -0.30555 C -0.02539 -0.30648 -0.02214 -0.30694 -0.01901 -0.3074 C -0.01315 -0.30694 0.00351 -0.31782 0.00429 -0.3 C 0.00455 -0.29375 0.00429 -0.2875 0.00429 -0.28125 L 0.00429 -0.28102 " pathEditMode="relative" rAng="0" ptsTypes="AAAAAAAAAAAAAAAAAAAAAA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-1780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05 0.00694 L -0.04505 0.00717 C -0.06003 -0.00278 -0.0599 -0.00116 -0.07357 -0.01574 C -0.07526 -0.01759 -0.07721 -0.01898 -0.07878 -0.0213 C -0.08073 -0.02408 -0.08229 -0.02778 -0.08411 -0.03079 C -0.08542 -0.03287 -0.08711 -0.03426 -0.08828 -0.03634 C -0.08997 -0.03912 -0.09102 -0.04283 -0.09258 -0.04583 C -0.10182 -0.06227 -0.08854 -0.03241 -0.09896 -0.05695 C -0.10156 -0.07083 -0.1 -0.06482 -0.10313 -0.0757 C -0.10625 -0.125 -0.10495 -0.09931 -0.10313 -0.19607 C -0.10313 -0.19792 -0.10247 -0.19977 -0.10208 -0.20162 C -0.10117 -0.20556 -0.09987 -0.20903 -0.09896 -0.21296 C -0.09466 -0.22963 -0.10534 -0.20116 -0.09049 -0.23542 C -0.08932 -0.23796 -0.0888 -0.2412 -0.08724 -0.24283 C -0.07435 -0.25671 -0.08763 -0.24352 -0.07878 -0.25046 C -0.0724 -0.25556 -0.07344 -0.25625 -0.06719 -0.25972 C -0.05326 -0.26806 -0.06523 -0.26019 -0.0556 -0.26551 C -0.05352 -0.26667 -0.05143 -0.26852 -0.04922 -0.26921 C -0.04583 -0.27037 -0.04219 -0.27037 -0.03867 -0.27107 C -0.03659 -0.27153 -0.03451 -0.27245 -0.03229 -0.27292 C -0.02917 -0.27361 -0.02604 -0.27408 -0.02279 -0.27477 C -0.01823 -0.27593 -0.01263 -0.27847 -0.00807 -0.2787 C 0.00247 -0.27917 0.01302 -0.2787 0.0237 -0.2787 L 0.0237 -0.27847 " pathEditMode="relative" rAng="0" ptsTypes="AAAAAAAAAAAAAAAAAA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-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047109" y="2846663"/>
            <a:ext cx="1468924" cy="1920414"/>
          </a:xfrm>
          <a:prstGeom prst="rect">
            <a:avLst/>
          </a:prstGeom>
          <a:solidFill>
            <a:srgbClr val="F8CCA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Липень – маківка літа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7" t="43535" r="7156" b="29246"/>
          <a:stretch/>
        </p:blipFill>
        <p:spPr>
          <a:xfrm>
            <a:off x="7516033" y="2846663"/>
            <a:ext cx="3751839" cy="188812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23" y="506004"/>
            <a:ext cx="10186234" cy="626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Літо поділяють на три періоди: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6" t="15897" r="6472" b="57114"/>
          <a:stretch/>
        </p:blipFill>
        <p:spPr>
          <a:xfrm>
            <a:off x="2310526" y="1215491"/>
            <a:ext cx="3852000" cy="191422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71712" r="7494"/>
          <a:stretch/>
        </p:blipFill>
        <p:spPr>
          <a:xfrm>
            <a:off x="2228365" y="4093279"/>
            <a:ext cx="3852000" cy="202179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707571" y="1215491"/>
            <a:ext cx="1602955" cy="1914226"/>
          </a:xfrm>
          <a:prstGeom prst="rect">
            <a:avLst/>
          </a:prstGeom>
          <a:solidFill>
            <a:srgbClr val="F8CCA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Червень – початок</a:t>
            </a:r>
            <a:r>
              <a:rPr lang="uk-UA" sz="2800" dirty="0" smtClean="0">
                <a:solidFill>
                  <a:srgbClr val="002060"/>
                </a:solidFill>
              </a:rPr>
              <a:t> літа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7571" y="4060621"/>
            <a:ext cx="1541169" cy="2100692"/>
          </a:xfrm>
          <a:prstGeom prst="rect">
            <a:avLst/>
          </a:prstGeom>
          <a:solidFill>
            <a:srgbClr val="F8CCA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Серпень – 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спад літа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62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2253" y="518069"/>
            <a:ext cx="9914092" cy="7120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загадку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02253" y="1377902"/>
            <a:ext cx="5091718" cy="293284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Теплий довгий, довгий день,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Повна миска черешень,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Достигає жовтий колос,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Демонструє коник голос,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І суничка дозріває,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Тож коли це все буває?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44027" y="3529347"/>
            <a:ext cx="1431688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Влітку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15" y="1323473"/>
            <a:ext cx="3940630" cy="397230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102253" y="4427906"/>
            <a:ext cx="5091718" cy="62306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Що описав автор у своєму вірші?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02253" y="5140306"/>
            <a:ext cx="5396518" cy="60735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За якими ознаками ти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впізнаєш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літо?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244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591</Words>
  <Application>Microsoft Office PowerPoint</Application>
  <PresentationFormat>Произвольный</PresentationFormat>
  <Paragraphs>124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94</cp:revision>
  <dcterms:created xsi:type="dcterms:W3CDTF">2018-01-05T16:38:53Z</dcterms:created>
  <dcterms:modified xsi:type="dcterms:W3CDTF">2025-05-02T17:10:55Z</dcterms:modified>
</cp:coreProperties>
</file>