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316" r:id="rId3"/>
    <p:sldId id="304" r:id="rId4"/>
    <p:sldId id="305" r:id="rId5"/>
    <p:sldId id="285" r:id="rId6"/>
    <p:sldId id="286" r:id="rId7"/>
    <p:sldId id="287" r:id="rId8"/>
    <p:sldId id="278" r:id="rId9"/>
    <p:sldId id="298" r:id="rId10"/>
    <p:sldId id="297" r:id="rId11"/>
    <p:sldId id="274" r:id="rId12"/>
    <p:sldId id="308" r:id="rId13"/>
    <p:sldId id="310" r:id="rId14"/>
    <p:sldId id="311" r:id="rId15"/>
    <p:sldId id="312" r:id="rId16"/>
    <p:sldId id="309" r:id="rId17"/>
    <p:sldId id="317" r:id="rId18"/>
    <p:sldId id="307" r:id="rId19"/>
    <p:sldId id="315" r:id="rId20"/>
    <p:sldId id="303" r:id="rId21"/>
    <p:sldId id="31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1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40.png"/><Relationship Id="rId4" Type="http://schemas.openxmlformats.org/officeDocument/2006/relationships/image" Target="../media/image37.png"/><Relationship Id="rId9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5029" y="3795052"/>
            <a:ext cx="9960428" cy="160043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Як активно відпочивати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pPr algn="ctr"/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існують правила поведінки влітку? </a:t>
            </a:r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1" y="1200563"/>
            <a:ext cx="3050157" cy="216337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846622" y="1200563"/>
            <a:ext cx="2919350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влітку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103-104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95257" y="1867862"/>
            <a:ext cx="552994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800" b="1" dirty="0" smtClean="0"/>
              <a:t>4. Під </a:t>
            </a:r>
            <a:r>
              <a:rPr lang="uk-UA" sz="2800" b="1" dirty="0"/>
              <a:t>час рухливих ігор дотримуйся правил безпеки: не бешкетуй, не </a:t>
            </a:r>
            <a:r>
              <a:rPr lang="uk-UA" sz="2800" b="1" dirty="0" err="1"/>
              <a:t>штовхайся</a:t>
            </a:r>
            <a:r>
              <a:rPr lang="uk-UA" sz="2800" b="1" dirty="0"/>
              <a:t> й не став підніжки.</a:t>
            </a:r>
            <a:endParaRPr lang="ru-RU" sz="28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4100" y="494526"/>
            <a:ext cx="10071101" cy="12484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Пам’ятка</a:t>
            </a:r>
            <a:endParaRPr lang="ru-RU" sz="3600" b="1" dirty="0"/>
          </a:p>
          <a:p>
            <a:pPr algn="ctr"/>
            <a:r>
              <a:rPr lang="uk-UA" sz="3600" b="1" dirty="0"/>
              <a:t>для активного й безпечного відпочинку</a:t>
            </a:r>
            <a:endParaRPr lang="ru-RU" sz="3600" dirty="0"/>
          </a:p>
        </p:txBody>
      </p:sp>
      <p:pic>
        <p:nvPicPr>
          <p:cNvPr id="1026" name="Picture 2" descr="D:\Картинки до тестів\Людина\Діти на майданчику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1980" r="3411" b="4572"/>
          <a:stretch/>
        </p:blipFill>
        <p:spPr bwMode="auto">
          <a:xfrm>
            <a:off x="1152000" y="1944000"/>
            <a:ext cx="4320000" cy="35640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595257" y="3725946"/>
            <a:ext cx="5529944" cy="189108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Справжній</a:t>
            </a:r>
            <a:r>
              <a:rPr lang="ru-RU" sz="2800" b="1" dirty="0"/>
              <a:t> </a:t>
            </a:r>
            <a:r>
              <a:rPr lang="ru-RU" sz="2800" b="1" dirty="0" err="1"/>
              <a:t>відпочинок</a:t>
            </a:r>
            <a:r>
              <a:rPr lang="ru-RU" sz="2800" b="1" dirty="0"/>
              <a:t> — це той, після </a:t>
            </a:r>
            <a:r>
              <a:rPr lang="ru-RU" sz="2800" b="1" dirty="0" err="1"/>
              <a:t>якого</a:t>
            </a:r>
            <a:r>
              <a:rPr lang="ru-RU" sz="2800" b="1" dirty="0"/>
              <a:t> </a:t>
            </a:r>
            <a:r>
              <a:rPr lang="ru-RU" sz="2800" b="1" dirty="0" err="1"/>
              <a:t>відчуваєш</a:t>
            </a:r>
            <a:r>
              <a:rPr lang="ru-RU" sz="2800" b="1" dirty="0"/>
              <a:t> </a:t>
            </a:r>
            <a:r>
              <a:rPr lang="ru-RU" sz="2800" b="1" dirty="0" err="1"/>
              <a:t>приплив</a:t>
            </a:r>
            <a:r>
              <a:rPr lang="ru-RU" sz="2800" b="1" dirty="0"/>
              <a:t> сил і заряд </a:t>
            </a:r>
            <a:r>
              <a:rPr lang="ru-RU" sz="2800" b="1" dirty="0" err="1"/>
              <a:t>бадьорості</a:t>
            </a:r>
            <a:r>
              <a:rPr lang="ru-RU" sz="2800" b="1" dirty="0"/>
              <a:t>. </a:t>
            </a:r>
            <a:r>
              <a:rPr lang="ru-RU" sz="2800" b="1" dirty="0" smtClean="0"/>
              <a:t>Тому </a:t>
            </a:r>
            <a:r>
              <a:rPr lang="ru-RU" sz="2800" b="1" dirty="0"/>
              <a:t>не </a:t>
            </a:r>
            <a:r>
              <a:rPr lang="ru-RU" sz="2800" b="1" dirty="0" err="1"/>
              <a:t>відмовляй</a:t>
            </a:r>
            <a:r>
              <a:rPr lang="ru-RU" sz="2800" b="1" dirty="0"/>
              <a:t> собі у </a:t>
            </a:r>
            <a:r>
              <a:rPr lang="ru-RU" sz="2800" b="1" dirty="0" err="1"/>
              <a:t>відпочинку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074259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514" y="494529"/>
            <a:ext cx="10327104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Відповідально стався </a:t>
            </a:r>
            <a:r>
              <a:rPr lang="uk-UA" sz="4000" b="1" dirty="0"/>
              <a:t>до власного здоров'я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3514" y="1262739"/>
            <a:ext cx="7998972" cy="10930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Виконуй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розпорядок</a:t>
            </a:r>
            <a:r>
              <a:rPr lang="ru-RU" sz="2800" b="1" dirty="0" smtClean="0"/>
              <a:t> дня. </a:t>
            </a:r>
            <a:r>
              <a:rPr lang="ru-RU" sz="2800" b="1" dirty="0" err="1" smtClean="0"/>
              <a:t>Вживай</a:t>
            </a:r>
            <a:r>
              <a:rPr lang="ru-RU" sz="2800" b="1" dirty="0" smtClean="0"/>
              <a:t> корисну їжу.</a:t>
            </a:r>
          </a:p>
          <a:p>
            <a:pPr algn="ctr"/>
            <a:r>
              <a:rPr lang="ru-RU" sz="2800" b="1" dirty="0" err="1" smtClean="0"/>
              <a:t>Чергуй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нерухливі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заняття</a:t>
            </a:r>
            <a:r>
              <a:rPr lang="ru-RU" sz="2800" b="1" dirty="0" smtClean="0"/>
              <a:t> з </a:t>
            </a:r>
            <a:r>
              <a:rPr lang="ru-RU" sz="2800" b="1" dirty="0" err="1" smtClean="0"/>
              <a:t>рухливими</a:t>
            </a:r>
            <a:r>
              <a:rPr lang="ru-RU" sz="2800" b="1" dirty="0" smtClean="0"/>
              <a:t>. </a:t>
            </a:r>
          </a:p>
        </p:txBody>
      </p:sp>
      <p:pic>
        <p:nvPicPr>
          <p:cNvPr id="1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14" y="2525020"/>
            <a:ext cx="4504188" cy="3052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xtLst/>
        </p:spPr>
      </p:pic>
      <p:sp>
        <p:nvSpPr>
          <p:cNvPr id="3" name="Прямоугольник 2"/>
          <p:cNvSpPr/>
          <p:nvPr/>
        </p:nvSpPr>
        <p:spPr>
          <a:xfrm>
            <a:off x="5558268" y="5053866"/>
            <a:ext cx="56080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uk-UA" sz="2800" b="1" dirty="0"/>
              <a:t>Чим ти плануєш займатися влітку?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38330" y="2492362"/>
            <a:ext cx="5776503" cy="239532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А </a:t>
            </a:r>
            <a:r>
              <a:rPr lang="ru-RU" sz="2800" b="1" dirty="0" err="1" smtClean="0"/>
              <a:t>скільки</a:t>
            </a:r>
            <a:r>
              <a:rPr lang="ru-RU" sz="2800" b="1" dirty="0" smtClean="0"/>
              <a:t> </a:t>
            </a:r>
            <a:r>
              <a:rPr lang="ru-RU" sz="2800" b="1" dirty="0"/>
              <a:t>часу </a:t>
            </a:r>
            <a:r>
              <a:rPr lang="ru-RU" sz="2800" b="1" dirty="0" err="1"/>
              <a:t>триває</a:t>
            </a:r>
            <a:r>
              <a:rPr lang="ru-RU" sz="2800" b="1" dirty="0"/>
              <a:t> </a:t>
            </a:r>
            <a:r>
              <a:rPr lang="ru-RU" sz="2800" b="1" dirty="0" err="1" smtClean="0"/>
              <a:t>твій</a:t>
            </a:r>
            <a:r>
              <a:rPr lang="ru-RU" sz="2800" b="1" dirty="0" smtClean="0"/>
              <a:t> </a:t>
            </a:r>
            <a:r>
              <a:rPr lang="ru-RU" sz="2800" b="1" dirty="0" err="1"/>
              <a:t>нічний</a:t>
            </a:r>
            <a:r>
              <a:rPr lang="ru-RU" sz="2800" b="1" dirty="0"/>
              <a:t> сон? </a:t>
            </a:r>
            <a:r>
              <a:rPr lang="ru-RU" sz="2800" b="1" dirty="0" err="1" smtClean="0"/>
              <a:t>Порадься</a:t>
            </a:r>
            <a:r>
              <a:rPr lang="ru-RU" sz="2800" b="1" dirty="0" smtClean="0"/>
              <a:t> </a:t>
            </a:r>
            <a:r>
              <a:rPr lang="ru-RU" sz="2800" b="1" dirty="0"/>
              <a:t>з </a:t>
            </a:r>
            <a:r>
              <a:rPr lang="ru-RU" sz="2800" b="1" dirty="0" err="1"/>
              <a:t>дорослими</a:t>
            </a:r>
            <a:r>
              <a:rPr lang="ru-RU" sz="2800" b="1" dirty="0"/>
              <a:t> і </a:t>
            </a:r>
            <a:r>
              <a:rPr lang="ru-RU" sz="2800" b="1" dirty="0" err="1" smtClean="0"/>
              <a:t>зроби</a:t>
            </a:r>
            <a:r>
              <a:rPr lang="ru-RU" sz="2800" b="1" dirty="0" smtClean="0"/>
              <a:t> </a:t>
            </a:r>
            <a:r>
              <a:rPr lang="ru-RU" sz="2800" b="1" dirty="0" err="1"/>
              <a:t>висновок</a:t>
            </a:r>
            <a:r>
              <a:rPr lang="ru-RU" sz="2800" b="1" dirty="0"/>
              <a:t>: чи </a:t>
            </a:r>
            <a:r>
              <a:rPr lang="ru-RU" sz="2800" b="1" dirty="0" err="1"/>
              <a:t>достатньо</a:t>
            </a:r>
            <a:r>
              <a:rPr lang="ru-RU" sz="2800" b="1" dirty="0"/>
              <a:t> часу </a:t>
            </a:r>
            <a:r>
              <a:rPr lang="ru-RU" sz="2800" b="1" dirty="0" smtClean="0"/>
              <a:t>ти </a:t>
            </a:r>
            <a:r>
              <a:rPr lang="ru-RU" sz="2800" b="1" dirty="0" err="1" smtClean="0"/>
              <a:t>спиш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проводиш</a:t>
            </a:r>
            <a:r>
              <a:rPr lang="ru-RU" sz="2800" b="1" dirty="0" smtClean="0"/>
              <a:t> </a:t>
            </a:r>
            <a:r>
              <a:rPr lang="ru-RU" sz="2800" b="1" dirty="0"/>
              <a:t>часу на </a:t>
            </a:r>
            <a:r>
              <a:rPr lang="ru-RU" sz="2800" b="1" dirty="0" err="1"/>
              <a:t>свіжому</a:t>
            </a:r>
            <a:r>
              <a:rPr lang="ru-RU" sz="2800" b="1" dirty="0"/>
              <a:t> </a:t>
            </a:r>
            <a:r>
              <a:rPr lang="ru-RU" sz="2800" b="1" dirty="0" err="1"/>
              <a:t>повітрі</a:t>
            </a:r>
            <a:r>
              <a:rPr lang="ru-RU" sz="2800" b="1" dirty="0"/>
              <a:t> тощо.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6436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0109" y="516890"/>
            <a:ext cx="10425719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Важливо знати</a:t>
            </a:r>
            <a:endParaRPr lang="ru-RU" sz="4000" b="1" dirty="0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30109" y="1470163"/>
            <a:ext cx="7842866" cy="267729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b="1" dirty="0"/>
              <a:t>Під час літнього відпочинку в разі легковажної чи нерозсудливої поведінки ймовірні травми. Кожна доросла людина й навіть дитина повинні знати, що </a:t>
            </a:r>
            <a:r>
              <a:rPr lang="uk-UA" sz="2800" b="1" dirty="0" smtClean="0"/>
              <a:t>робити,</a:t>
            </a:r>
            <a:r>
              <a:rPr lang="ru-RU" sz="2800" b="1" dirty="0" smtClean="0"/>
              <a:t> </a:t>
            </a:r>
            <a:r>
              <a:rPr lang="uk-UA" sz="2800" b="1" dirty="0" smtClean="0"/>
              <a:t>якщо </a:t>
            </a:r>
            <a:r>
              <a:rPr lang="uk-UA" sz="2800" b="1" dirty="0"/>
              <a:t>отримаєш травми, та як надати першу допомогу травмованому.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59" b="8458"/>
          <a:stretch/>
        </p:blipFill>
        <p:spPr>
          <a:xfrm>
            <a:off x="8792741" y="1469571"/>
            <a:ext cx="2463087" cy="4224840"/>
          </a:xfrm>
          <a:prstGeom prst="round2Diag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826984" y="4301040"/>
            <a:ext cx="6293757" cy="1393371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Важливо вміти надавати першу допомогу собі й тим, хто її </a:t>
            </a:r>
            <a:r>
              <a:rPr lang="uk-UA" sz="2800" b="1" dirty="0" smtClean="0">
                <a:solidFill>
                  <a:schemeClr val="bg1"/>
                </a:solidFill>
              </a:rPr>
              <a:t>потребує.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4903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0109" y="516890"/>
            <a:ext cx="10425719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Що таке травма?</a:t>
            </a:r>
            <a:endParaRPr lang="ru-RU" sz="4000" b="1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131785" y="1393372"/>
            <a:ext cx="7327901" cy="1088572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Травма</a:t>
            </a:r>
            <a:r>
              <a:rPr lang="ru-RU" sz="2800" b="1" dirty="0">
                <a:solidFill>
                  <a:schemeClr val="bg1"/>
                </a:solidFill>
              </a:rPr>
              <a:t> — </a:t>
            </a:r>
            <a:r>
              <a:rPr lang="ru-RU" sz="2800" b="1" dirty="0" smtClean="0">
                <a:solidFill>
                  <a:schemeClr val="bg1"/>
                </a:solidFill>
              </a:rPr>
              <a:t>це пошкодження </a:t>
            </a:r>
            <a:r>
              <a:rPr lang="ru-RU" sz="2800" b="1" dirty="0">
                <a:solidFill>
                  <a:schemeClr val="bg1"/>
                </a:solidFill>
              </a:rPr>
              <a:t>тіла внаслідок удару, поранення, опіку тощо.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Травматизм. Первинна і вторинна профілактика. Перша допомога при травмах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t="43740" r="12785" b="5079"/>
          <a:stretch/>
        </p:blipFill>
        <p:spPr bwMode="auto">
          <a:xfrm>
            <a:off x="2544263" y="2689150"/>
            <a:ext cx="6502943" cy="3233058"/>
          </a:xfrm>
          <a:prstGeom prst="round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37945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0109" y="516890"/>
            <a:ext cx="10425719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Перша домедична допомога при </a:t>
            </a:r>
            <a:r>
              <a:rPr lang="ru-RU" sz="4000" b="1" dirty="0" smtClean="0">
                <a:solidFill>
                  <a:schemeClr val="bg1"/>
                </a:solidFill>
              </a:rPr>
              <a:t>травмах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96686" y="1349825"/>
            <a:ext cx="10286999" cy="4408714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u="sng" dirty="0"/>
              <a:t>Пам’ятка </a:t>
            </a:r>
            <a:r>
              <a:rPr lang="uk-UA" sz="2800" b="1" u="sng" dirty="0" smtClean="0"/>
              <a:t>про надання </a:t>
            </a:r>
            <a:r>
              <a:rPr lang="uk-UA" sz="2800" b="1" u="sng" dirty="0" err="1" smtClean="0"/>
              <a:t>першоЇ</a:t>
            </a:r>
            <a:r>
              <a:rPr lang="uk-UA" sz="2800" b="1" u="sng" dirty="0" smtClean="0"/>
              <a:t> допомоги під час травмувань</a:t>
            </a:r>
            <a:endParaRPr lang="ru-RU" sz="2800" b="1" u="sng" dirty="0"/>
          </a:p>
          <a:p>
            <a:pPr lvl="0"/>
            <a:r>
              <a:rPr lang="uk-UA" sz="2800" dirty="0" smtClean="0"/>
              <a:t>1. Подряпини </a:t>
            </a:r>
            <a:r>
              <a:rPr lang="uk-UA" sz="2800" dirty="0"/>
              <a:t>та інші рани спочатку промивають </a:t>
            </a:r>
            <a:r>
              <a:rPr lang="uk-UA" sz="2800" dirty="0" smtClean="0"/>
              <a:t>перекисом </a:t>
            </a:r>
            <a:r>
              <a:rPr lang="uk-UA" sz="2800" dirty="0"/>
              <a:t>водню, а потім намащують шкіру </a:t>
            </a:r>
            <a:r>
              <a:rPr lang="uk-UA" sz="2800" b="1" dirty="0"/>
              <a:t>навколо </a:t>
            </a:r>
            <a:r>
              <a:rPr lang="uk-UA" sz="2800" dirty="0"/>
              <a:t>рани йодом або зеленкою.</a:t>
            </a:r>
            <a:endParaRPr lang="ru-RU" sz="2000" dirty="0"/>
          </a:p>
          <a:p>
            <a:pPr lvl="0"/>
            <a:r>
              <a:rPr lang="uk-UA" sz="2800" dirty="0" smtClean="0"/>
              <a:t>2. У </a:t>
            </a:r>
            <a:r>
              <a:rPr lang="uk-UA" sz="2800" dirty="0"/>
              <a:t>разі порізу — накладають марлеву пов’язку чи бинт на рану і притискають рукою, щоб зупинити кровотечу. Потім обробляють поріз перекисом </a:t>
            </a:r>
            <a:r>
              <a:rPr lang="uk-UA" sz="2800" dirty="0" smtClean="0"/>
              <a:t>водню</a:t>
            </a:r>
            <a:r>
              <a:rPr lang="uk-UA" sz="2800" dirty="0"/>
              <a:t>, а шкіру навколо порізу — йодом або зеленкою. Заклеюють рану бактерицидним пластиром.</a:t>
            </a:r>
            <a:endParaRPr lang="ru-RU" sz="2000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30057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95601" y="5144867"/>
            <a:ext cx="8088084" cy="1055608"/>
          </a:xfrm>
          <a:prstGeom prst="round2Diag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Пам’ятай</a:t>
            </a:r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: краще запобігати травмам, ніж потім лікуватися. Завжди виявляй увагу й обережність.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864" y="2523245"/>
            <a:ext cx="1703639" cy="1703639"/>
          </a:xfrm>
          <a:prstGeom prst="round2Diag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5920243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830109" y="1359028"/>
            <a:ext cx="7137422" cy="487848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Забій </a:t>
            </a:r>
          </a:p>
          <a:p>
            <a:pPr algn="just"/>
            <a:r>
              <a:rPr lang="uk-UA" sz="2800" b="1" dirty="0"/>
              <a:t>Перш за все, потрібно забезпечити пошкодженій ділянці тіла спокій. Щоб припинити крововилив у м'які тканини треба накласти тугу пов'язку та підняти уражену ділянку тіла. Для того, щоб зменшити біль та запальні явища, прикладіть до травмованого місця щось холодне </a:t>
            </a:r>
            <a:r>
              <a:rPr lang="ru-RU" sz="2800" b="1" dirty="0"/>
              <a:t>(металеву ложку, міхур з льодом тощо)</a:t>
            </a:r>
            <a:r>
              <a:rPr lang="uk-UA" sz="2800" b="1" dirty="0"/>
              <a:t>. Дезінфікуйте забій, якщо на ньому є подряпини.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032" y="1359028"/>
            <a:ext cx="3356757" cy="2439243"/>
          </a:xfrm>
          <a:prstGeom prst="round2Diag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830109" y="516890"/>
            <a:ext cx="10425719" cy="7349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Перша домедична допомога при </a:t>
            </a:r>
            <a:r>
              <a:rPr lang="ru-RU" sz="4000" b="1" dirty="0" smtClean="0">
                <a:solidFill>
                  <a:schemeClr val="bg1"/>
                </a:solidFill>
              </a:rPr>
              <a:t>травмах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7267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0109" y="429801"/>
            <a:ext cx="10425719" cy="1290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/>
              <a:t>Поміркуй, що </a:t>
            </a:r>
            <a:r>
              <a:rPr lang="uk-UA" sz="4000" b="1" dirty="0"/>
              <a:t>ти робитимеш в таких випадках</a:t>
            </a:r>
            <a:r>
              <a:rPr lang="uk-UA" sz="4000" b="1" dirty="0" smtClean="0"/>
              <a:t>:</a:t>
            </a:r>
            <a:endParaRPr lang="ru-RU" sz="4000" b="1" dirty="0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1290557" y="1774373"/>
            <a:ext cx="9540727" cy="807709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а</a:t>
            </a:r>
            <a:r>
              <a:rPr lang="uk-UA" sz="2800" b="1" dirty="0"/>
              <a:t>) твій друг або подруга порізалися гострим предметом</a:t>
            </a:r>
            <a:r>
              <a:rPr lang="uk-UA" sz="2800" b="1" dirty="0" smtClean="0"/>
              <a:t>;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30057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028" name="Picture 4" descr="Консультація на тему: &quot;Безпека дитини - важлива соціально-педагогічна  проблема сучасност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557" y="2665030"/>
            <a:ext cx="2203757" cy="3359061"/>
          </a:xfrm>
          <a:prstGeom prst="round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758650" y="2624940"/>
            <a:ext cx="7072634" cy="3439239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800" b="1" dirty="0"/>
              <a:t>У разі порізу — накладають марлеву пов’язку чи бинт на рану і притискають рукою, щоб зупинити кровотечу. Потім обробляють поріз перекисом водню, а шкіру навколо порізу — йодом або зеленкою. Заклеюють рану бактерицидним пластиром.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6201532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830108" y="1795443"/>
            <a:ext cx="6800777" cy="1078386"/>
          </a:xfrm>
          <a:prstGeom prst="round2Diag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б</a:t>
            </a:r>
            <a:r>
              <a:rPr lang="uk-UA" sz="2800" b="1" dirty="0"/>
              <a:t>) твою молодшу сестричку вжалила оса; </a:t>
            </a:r>
            <a:endParaRPr lang="uk-UA" sz="2800" b="1" dirty="0" smtClean="0"/>
          </a:p>
          <a:p>
            <a:r>
              <a:rPr lang="uk-UA" sz="2800" b="1" dirty="0" smtClean="0"/>
              <a:t>в</a:t>
            </a:r>
            <a:r>
              <a:rPr lang="uk-UA" sz="2800" b="1" dirty="0"/>
              <a:t>) ти впав/упала й забив/забила коліно.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136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2600" y="300573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 </a:t>
            </a:r>
            <a:endParaRPr lang="ru-RU" dirty="0"/>
          </a:p>
        </p:txBody>
      </p:sp>
      <p:pic>
        <p:nvPicPr>
          <p:cNvPr id="1026" name="Picture 2" descr="Niño de dibujos animados llorando con la rodilla raspada | Vector Prem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4" y="3016454"/>
            <a:ext cx="1954591" cy="2432675"/>
          </a:xfrm>
          <a:prstGeom prst="round2Diag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Що робити, якщо дитину вкусила бджола або оса? | Наша мама | Все для  молодих мам і батькі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4" t="-3" r="27008" b="37924"/>
          <a:stretch/>
        </p:blipFill>
        <p:spPr bwMode="auto">
          <a:xfrm>
            <a:off x="7848600" y="1813579"/>
            <a:ext cx="1980000" cy="1202875"/>
          </a:xfrm>
          <a:prstGeom prst="round2Diag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786744" y="3005732"/>
            <a:ext cx="3837214" cy="2553891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400" b="1" dirty="0" smtClean="0"/>
              <a:t>Подряпини </a:t>
            </a:r>
            <a:r>
              <a:rPr lang="uk-UA" sz="2400" b="1" dirty="0"/>
              <a:t>та інші рани спочатку промивають перекисом водню, а потім намащують шкіру навколо рани йодом або зеленкою.</a:t>
            </a:r>
            <a:endParaRPr lang="ru-RU" b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716486" y="3060456"/>
            <a:ext cx="4637314" cy="2962513"/>
          </a:xfrm>
          <a:prstGeom prst="round2Diag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/>
              <a:t>Відразу</a:t>
            </a:r>
            <a:r>
              <a:rPr lang="ru-RU" sz="2400" b="1" dirty="0"/>
              <a:t> після укусу оси, </a:t>
            </a:r>
            <a:r>
              <a:rPr lang="ru-RU" sz="2400" b="1" dirty="0" err="1"/>
              <a:t>необхідно</a:t>
            </a:r>
            <a:r>
              <a:rPr lang="ru-RU" sz="2400" b="1" dirty="0"/>
              <a:t> </a:t>
            </a:r>
            <a:r>
              <a:rPr lang="ru-RU" sz="2400" b="1" dirty="0" err="1"/>
              <a:t>оглянути</a:t>
            </a:r>
            <a:r>
              <a:rPr lang="ru-RU" sz="2400" b="1" dirty="0"/>
              <a:t> ранку на предмет жала. </a:t>
            </a:r>
            <a:r>
              <a:rPr lang="ru-RU" sz="2400" b="1" dirty="0" err="1"/>
              <a:t>Якщо</a:t>
            </a:r>
            <a:r>
              <a:rPr lang="ru-RU" sz="2400" b="1" dirty="0"/>
              <a:t> </a:t>
            </a:r>
            <a:r>
              <a:rPr lang="ru-RU" sz="2400" b="1" dirty="0" err="1"/>
              <a:t>стрижень</a:t>
            </a:r>
            <a:r>
              <a:rPr lang="ru-RU" sz="2400" b="1" dirty="0"/>
              <a:t> </a:t>
            </a:r>
            <a:r>
              <a:rPr lang="ru-RU" sz="2400" b="1" dirty="0" err="1"/>
              <a:t>застряг</a:t>
            </a:r>
            <a:r>
              <a:rPr lang="ru-RU" sz="2400" b="1" dirty="0"/>
              <a:t> </a:t>
            </a:r>
            <a:r>
              <a:rPr lang="ru-RU" sz="2400" b="1" dirty="0" err="1"/>
              <a:t>неглибоко</a:t>
            </a:r>
            <a:r>
              <a:rPr lang="ru-RU" sz="2400" b="1" dirty="0"/>
              <a:t>, </a:t>
            </a:r>
            <a:r>
              <a:rPr lang="ru-RU" sz="2400" b="1" dirty="0" err="1"/>
              <a:t>видалити</a:t>
            </a:r>
            <a:r>
              <a:rPr lang="ru-RU" sz="2400" b="1" dirty="0"/>
              <a:t> </a:t>
            </a:r>
            <a:r>
              <a:rPr lang="ru-RU" sz="2400" b="1" dirty="0" err="1"/>
              <a:t>пінцетом</a:t>
            </a:r>
            <a:r>
              <a:rPr lang="ru-RU" sz="2400" b="1" dirty="0"/>
              <a:t>. </a:t>
            </a:r>
            <a:r>
              <a:rPr lang="ru-RU" sz="2400" b="1" dirty="0" err="1" smtClean="0"/>
              <a:t>Прикласти</a:t>
            </a:r>
            <a:r>
              <a:rPr lang="ru-RU" sz="2400" b="1" dirty="0" smtClean="0"/>
              <a:t> </a:t>
            </a:r>
            <a:r>
              <a:rPr lang="ru-RU" sz="2400" b="1" dirty="0" err="1"/>
              <a:t>холодний</a:t>
            </a:r>
            <a:r>
              <a:rPr lang="ru-RU" sz="2400" b="1" dirty="0"/>
              <a:t> </a:t>
            </a:r>
            <a:r>
              <a:rPr lang="ru-RU" sz="2400" b="1" dirty="0" err="1" smtClean="0"/>
              <a:t>компрес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сольовий</a:t>
            </a:r>
            <a:r>
              <a:rPr lang="ru-RU" sz="2400" b="1" dirty="0" smtClean="0"/>
              <a:t> </a:t>
            </a:r>
            <a:r>
              <a:rPr lang="ru-RU" sz="2400" b="1" dirty="0"/>
              <a:t>або </a:t>
            </a:r>
            <a:r>
              <a:rPr lang="ru-RU" sz="2400" b="1" dirty="0" err="1"/>
              <a:t>содовий</a:t>
            </a:r>
            <a:r>
              <a:rPr lang="ru-RU" sz="2400" b="1" dirty="0"/>
              <a:t> </a:t>
            </a:r>
            <a:r>
              <a:rPr lang="ru-RU" sz="2400" b="1" dirty="0" err="1" smtClean="0"/>
              <a:t>компрес</a:t>
            </a:r>
            <a:r>
              <a:rPr lang="ru-RU" sz="2400" b="1" dirty="0"/>
              <a:t>.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30109" y="429801"/>
            <a:ext cx="10425719" cy="12901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/>
              <a:t>Поміркуй, що </a:t>
            </a:r>
            <a:r>
              <a:rPr lang="uk-UA" sz="4000" b="1" dirty="0"/>
              <a:t>ти робитимеш в таких випадках</a:t>
            </a:r>
            <a:r>
              <a:rPr lang="uk-UA" sz="4000" b="1" dirty="0" smtClean="0"/>
              <a:t>: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59687528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4 ЯДС\1 Грущинська\6 Людина і природа влітку\№103-104 Як активно відпочивати Правила влітку\2025-05-19_193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484232"/>
            <a:ext cx="5412105" cy="446800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8341" y="5932714"/>
            <a:ext cx="874290" cy="9252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68143" y="484232"/>
            <a:ext cx="4288972" cy="876482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24887" y="2378596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58486" y="4321276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pic>
        <p:nvPicPr>
          <p:cNvPr id="3074" name="Picture 2" descr="D:\2 клас\4 ЯДС\1 Грущинська\6 Людина і природа влітку\№103-104 Як активно відпочивати Правила влітку\2025-05-19_205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344" y="3932681"/>
            <a:ext cx="6256616" cy="258004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65371" y="5563382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65371" y="4844496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65371" y="5932714"/>
            <a:ext cx="375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7706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3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2 клас\4 ЯДС\1 Грущинська\6 Людина і природа влітку\№103-104 Як активно відпочивати Правила влітку\2025-05-19_2053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942"/>
          <a:stretch/>
        </p:blipFill>
        <p:spPr bwMode="auto">
          <a:xfrm>
            <a:off x="504000" y="387543"/>
            <a:ext cx="5616000" cy="51424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18341" y="5932714"/>
            <a:ext cx="939602" cy="9252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368143" y="386262"/>
            <a:ext cx="4288972" cy="9744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0058" y="3440961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606486" y="3341562"/>
            <a:ext cx="413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Cambria"/>
                <a:ea typeface="Cambria"/>
              </a:rPr>
              <a:t>𝑽</a:t>
            </a:r>
            <a:endParaRPr lang="ru-RU" sz="2800" dirty="0"/>
          </a:p>
        </p:txBody>
      </p:sp>
      <p:pic>
        <p:nvPicPr>
          <p:cNvPr id="4098" name="Picture 2" descr="D:\2 клас\4 ЯДС\1 Грущинська\6 Людина і природа влітку\№103-104 Як активно відпочивати Правила влітку\2025-05-19_205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55" y="2378596"/>
            <a:ext cx="5566658" cy="31711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838200" y="1240972"/>
            <a:ext cx="794657" cy="21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376057" y="1219200"/>
            <a:ext cx="1654629" cy="21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87825" y="1502233"/>
            <a:ext cx="794657" cy="21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491342" y="1480461"/>
            <a:ext cx="1274092" cy="217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972382" y="1469575"/>
            <a:ext cx="1621389" cy="326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455229" y="3440961"/>
            <a:ext cx="9144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9506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70516" y="421494"/>
            <a:ext cx="10287342" cy="8521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330687" y="1360967"/>
            <a:ext cx="5116627" cy="181837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</a:rPr>
              <a:t>В школі справу хоч яку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</a:rPr>
              <a:t>Починаєм по дзвінку.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</a:rPr>
              <a:t>Тож хвилини не втрачаєм,</a:t>
            </a:r>
          </a:p>
          <a:p>
            <a:pPr algn="ctr">
              <a:lnSpc>
                <a:spcPct val="90000"/>
              </a:lnSpc>
            </a:pPr>
            <a:r>
              <a:rPr lang="uk-UA" altLang="ru-RU" sz="2800" b="1" dirty="0">
                <a:solidFill>
                  <a:schemeClr val="accent6">
                    <a:lumMod val="75000"/>
                  </a:schemeClr>
                </a:solidFill>
              </a:rPr>
              <a:t>Все нове запам’ятаєм.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823776" y="1327432"/>
            <a:ext cx="7992299" cy="231100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Вправа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Усмішка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».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усміхнутися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перехожому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він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усміхнеться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відповідь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посміхнутися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небу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сонцю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розійдуться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хмари.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усміхнутися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Всесвіту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трапиться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щось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казкове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Усміхнімося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губами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очима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долонями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серцями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1026" name="Picture 2" descr="https://webart-seo.com/wp-content/uploads/2021/01/naklejka-posmihnisya-zhittya-chudov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" t="677" r="4752" b="7832"/>
          <a:stretch/>
        </p:blipFill>
        <p:spPr bwMode="auto">
          <a:xfrm>
            <a:off x="744462" y="3798236"/>
            <a:ext cx="2924140" cy="24283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sepic.ru/uploads/posts/2021-07/kartinki-sonechka-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6901" r="4114" b="8844"/>
          <a:stretch/>
        </p:blipFill>
        <p:spPr bwMode="auto">
          <a:xfrm>
            <a:off x="8262256" y="3847447"/>
            <a:ext cx="2872937" cy="23791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oHCBQVFBcVFRQYFxcZGhwaGRoaGSEaIBkaGRoZHBogGhkcICwjGiAoIBkaJDUkKC0vMjIyHCI4PTgxPCwxMi8BCwsLDw4PGxERHTEoICAzMTEvMTExMTIxMTExMy8vMzExMTExMTExMTMxMTEvMTEvMTExMToxMTExMTExMS8xMf/AABEIAPEA0QMBIgACEQEDEQH/xAAcAAABBQEBAQAAAAAAAAAAAAACAAEDBQYEBwj/xABFEAABAwIDBAgDBgMFBwUAAAABAgMRACEEEjEFQVFhBhMicYGRofAyscEHFCNC0eEzUvFicoKSshUWJENzwtJTZHSDov/EABkBAAMBAQEAAAAAAAAAAAAAAAABAgMEBf/EAC0RAAICAQMDAwIFBQAAAAAAAAABAhEDEiExBEFRImGhcfATFDLB0UJSgZHx/9oADAMBAAIRAxEAPwDybNTRSp4rQQxpJFOkUZHDfu4UwBApzT0yqokQpRTyN/oPkLeVPuHpQANApNGaYjmPX9KABI3n35UxQYmLTHjRKNCR40BYl3MzOlz3fTSmFSBRi3uNPnSGvfvO6+tr0qCyOKVS20jx3/pHvvYppgR0qLKKYpoCxFBGvGI3+I3U1KnigBqYin1pDjbj66WpAhqVKiFMoGnpqegkVKmpUAHT0NENNfc/1qbKJsKwXXENj4nFpQO9agkW7zWuxn2fvI63I6ham328OkBJHWLdS2ZBJOUJ6wTr8Kr1mNjY7qcQy7BIbdbcKUmCQhYJA5kSPGt7jvtLC4htwlGMS6gLyAdQExkMHsqkkjUXmd1Y5HkUlp4HGq3KvE/Z66HGkN4llxLjq2FLAUA26hClqSoQSqyFAcxBjWnxH2eOpfbaGIbKFtuOqcKVJ6ttopStS2zeJUAIN76RVirp7hkPMFpl3qk4h7Eu5yjOpx5LiewEnLlT1h1IJAHeTxf2gYZx1UsPdUvDusOOHIH1hwpgyOycgBABP5id0GNWbwVUSoR9nmIUtxDbjTgSyh9tYCgHUOZsgTbsqORWvLjR7N+zx51OGUp5pr7yFKQlQUVBKU5xbQymFRIieVdy/tESlT5YaWj8LDtYYkg5AwtavxAD+brCISTYAVz47p4XXMA6pKw5hnHFuhGVIUHFJhLckwMgUiFbjEnUF5vv6C9JSYvoq405g2luNpdxYSchzAtdYsJR1kA/FO4WIUN01ZY77O3kOMttvNuh10s5gFJLa0BSnMyTqEpQoyDu51yYnpP1m1BjloUpCXkrS2YCg232UDeAQADExmJ4zVngvtBWMat94KdaAeDDcIT1XWrlJMQCcoyqMzBNzVyeWlXj5EtJyvdAnEPOtl9tSWsN96KwlULRJ7I4SEqvfu4CvoA6FrT1qCUYMYpUIUdSodXAklRyKuOGl6vsT07U1nc+7P4dxzCIYQerCUIeZKzKAs3QnrU8SkRIM1G79pbYexLzbbqVOMtIbzZSEONlw9sZroJc1F9bXrPVmfYqolUv7OMRDqUvNLdb6gKaRJIU+UiFnRGWSqbykTasxtzZ4w2IdY6xLnVKKc6QQFERIg6EEkEcUm9bTDdN22cbi8Uyy6gPNQUKUmBiUyQpQ/lmbAzdVrwMdsrbD+HWtbawFrEKUtCHJvmn8RKrzv51rD8S3ZMtPY6ejOwlY11xsOttBttTq1rkpCElIOnDNNyLTV4r7PXEvOIcxLKGm2m3FvQopAdUtKE5bGSUHfERxiqzYfSJLX35TqVLcxbDjYUlKUgLcmVKAgAEn8o3aVpX+n2FdW8h1l77u4nDwEZM6VYdQWQQVZShRAGsxPG0zllv08f8BKNblbhfs8fU6628+20lp1DKVkKWHHHQlaEoSIIkOJJnTN3muZ7oFiw224hTbnWYheHhObsqQ443nJj4JbUZ3Ai1XH+/eGf68YzDulteJS+2GlgEFLaG0JWSpJFmwSUnUnSBXOz9oqmm8M3h2urS2HUutkhQKFuJUnq1WIUlIWJI/Nv3TqzeP44HUTg2h0EcZTiVLxDYGHcZbKsqgD13VmZ/LlDiSbG011Yz7NXmlttqfb/EeDSLGVpLYWpxKZ0TcEW+HW4rqx/TjCuh9C2HVIdxbTxScgzNIQ0koV2jBlvQWIMSnWpnvtDYcfwuIWw4FYdx4HIUiWHErS2kDN2lAZJmBKTHxWWrN4+6/kdRKhr7PXVFsB5uXMQ7h09lX/JDmZzmk9Uq3MUh9nOJzsILjY65LjhPahtpoplapAkELRAsZUAYuRcs/aShTmEW4066tpx8qsiVB3MlnIAbqShWUiB3mjxXT/8AGZXicI82lWHfZdEZSQ4tMqZzRmgthN4i/ClrzXx5/cKiUqvs+V+MUYhLiUYZGJbLbaiXQ5n6tGUkFBV1Z/m1FqxSkkEggggwQbEEagjdXo2x+m2BwqnUtYV8NLSwEqDo6xRZk/iGezOYAhJIiRAmBkuku1WsW4cQErQ84pankkpKBcBoNEDMYQAFFWqrgVrjlPU1JbEySrYpKeaalXQQPSp8o4j1/SlSAUUQTQVJkI1BEGDIIg8DwqShhaDY7/XfTCnKdOenO8W40RSRIgyLkRoOY3bqdgbT7Oth4bE/elYhCVpabStOd1TSATn/AIikaJ7PxXgA2NahvorgWTjVqYQlLbqG2vvT620ZVNtqXKkzIOdRE5ibC16892Bt3F4EuKaGVLgAX1jeZJyyU6ixlRGsXvVijprtFlTmdQzOrDqw6yJC8iUgpSoDKMqEpG6EjS9c84ZJSbT2+v0KTSRo8L0WwTuHTiuqAbOExL6wl4nI4FoU0hIzZvw0ladI7IzXN+1joXggtaDhusU1g2XCC+tsOPOFxJzKzQgHqxpAEmxtHmuE2q8116kG2ISpp0lAhQXdQBFgqZ08q78d0sxbvWBxwfitIadHVpGZDclBJiypWq4gdqh453s9gteDc4foNgHC/wBVlWlOMaaQpTquyhIZU+gQYWo5nEiZOkG01GvobgSqA0QF7R6hH4jhhptEuouq8ltztajNrYVhcB0ixTDYabcCUoeDwCkAkOpGU3O6IkH0rq/3uxkJUlwDI+vEAhtMJcd6zOLgjKesV2TOtjpS/Cy/3fIWvBpPtN2K2zh2JccUvrXkoK3FuBDQCihtKVKIEDqwTrIvUuH6J7PxWGYXh0OILjrbalJdDpSgwpfW6paXAIAEGSmbEisPtbbuIxCUpeczBC3XEWAKVOqzLggTGa4vaY0irN3phtJ8NjrFq6tSXE9W2AStNkrXkT27g2PZJmQYp/hTUUr3QalfBssN0NwDrrKkYdTbZxGIYWgPLIWlkOZVyTmEqaAyg/m5TXLtDovs4N4pxDcLawZcU2HlOJaeXn6s5wrtEhJlJJERa8nMv9M8eXm3esCVtBeQIaAR27ulSIuTeTuI3XqowWOfw7LqEApbxKAheZFnAgmChRjTMRYnUzuhLFk7y+fcHJeBYfYGIcYViUoSWkhRKy62D2LrhBVmJF7RJ3Tv2nQnozg3sNh1vsKccxGIdbCg6tGVKG3HJypIB/hkRzmd1edJSJKSRxO/4QY0ndN9KvdmdJcWwhpLagEsKW63mbzQXEqQZO9J6xQBO9VjpWuSMnGk/wBiU0mbTZnQ3ArS22ttSlYlOJdQ71ih1LbSkhsBPwr7K0klQN5rgwHRbCf7KL7rROI+7OPZ+sWMsqUGOwDlIIAOn5TrNZxvpVjGsOcMleVspUlJKAVobd7SkocNwk+J4EQIv3/tPxKlOFTSAy40ptCB/wAtZQBmDmXtgKCjl4GJtNYuGXs738lpxLHGdD8F9wLiWVJV93ZcbxCnVArcdJTC2jZCQcp0g5jFwaPpT0T2bgx1rrSurU7h2kpQ4vsQczy1qkxmRIjW0iCqRhsV0rxi1OdY8VdZ1QcBSkA9SoLbgAdghQJtEyqQafafSrGupfQ6oBOJKFOgtgAltKEhSAR2TCEyR/KNKaxZLVy+foK4+D0F3oVs5GLYY6vOX3HHU5XFw3h0NGACFSczmUhWut7VnPtT2Yln7mC4446pDvWLcdU58JRlSkrVACZULRMCZNUB6XY0YlGKLkPIbDaVFtMFvgUxF5JkAcqje6UYlxvI4tLqQ0Wu02FKS3mQqc8SFSIzGTa82NEceRSTbugbTVFDTmnUIiREib2kHQ91DmHGuozFT01EBrQA1qVKTSpgWXR9tKsUwhc5VvNJIBixcQLyI0mvZekbDL6MS1mUnrsdh2HiuAAUpYICMtwCkJAJ/MVbq8JinUsmZJMxN9Y0njXPPFqad8GilR9EPgLxWCWlaClt7EtEJ0TDSwEclJLYmP5TVdtlRScU6VAON7MWAhUdajPJ/FUhRCiVJGlhBjWT4SlMXG7eOWhoyTrNzM3uZiZ33561mumruPUep4zpFinNnbPDjwJxjrjT6lJRCmy4WyD2YT2SLiDvnfUP2v7NaB+8qWpL61pbQ3nSoLZQ3JWEAZkQqRqdf7QjzLJu3+/2HlSSgDd79K0WCpJp8X8kuW1HtG0MShrZrzK1pCmsAylxhJSUJU5mSFpXBlSrcQOwbzJsukTKfxEM5CsKwbOIzkdjC5yUlANoJWqT/ei6RXguUcAN4HfRgSIJ3AX5aDuqfy+9397BrPpNGDX1nWFA/jOOzI/9LqUb96Y+tZfY7HUYNpCwgYVvD4n76OyUqfCkJUle8qzBwADhHCvPdjdGdoNoRjcOhCSgKcbhxsqKUdlaktklKgJIM3vpMUC+jGNcWQuCtxk41UrF0KUCVLO5cnQ8DGlZLEltqRWr2NX9key3ktO4lIs4Wm03E5UOy+bnQJ03kzFaT7viUtYzIl4uuYxxSQyttCkIyJ6sqW4coSUpQoj4u3oL15e7snHJVhsEVfxcr7LedMJU4D2p1Qeyq3EGJJutu7JxmYv4oglx9TClKUkBbjfYzFKQBkAQRmj8pmN9yxapanJbiUqVUem9HnW0s4FRK+sTgnsQPhyqKy2XVKOufMuRHFc1R9INkML2RhnHFlHUYRKmVJcTlcdcSgqbyRKpUkXBETyNZzEfZ9j0JSYbVJAAS6Jlagi0wNVXrmX0FxSXA2n7u472ipCHkEoCMucuBWXKAVJG83pRhG7Uu9jbdVRsOjzCv9iIh9eHTkxK1uoCIs4sJQ4Fdo5gZGW9tRYHqxe30lvZ7iU5H8evCtLJIMNNOgrjUAFTkcSFXgiBhMP0KxClOSrDpS2Uhbin0BAUpMoBUJv2k7hrvrh2d0afxDjqGQ2vqSQtXWJDYlSkyFqICkkpMEC4FV+FBtty73/sVvwbr7ZFq6hkFUHrnCELALhASoZ0KSow3oMpE9pM8Ks9tpeS2htCGzs5YwTSFFaRZTwC+rQAcyiFJkmAAmRN68/HQ3HLLfwL6x0spUHgsFSErUZUJhCQhfkbVHi+hmNTh+uU2ktIQpwpDqFkIuStKQYyxexJN+4JQioqOpBqdt0em9I8Gt9eTC5SV41oYxSiAtvqkNqQET+WEhVryo/zKhtpKRjThUOLBbO0HSAYOYYVLoCLblZCb6hXdXhxJMg77km85QYud+6o1t5SRA0jTiOY9fEcapdNsvVwGv2PfH8AvEY3BY1spdQ00+SpBELWZS2lMkb1G+gymYmo8ayW8U/iH88N7MyZkFOYhKlKeKU/zzlgmB9PDmMc4htxpCylt0JDiRosIVmRI5EaiNTxNSYrGPvBtDiyoNt9W0CUjK3rEiJF4v3boqfy0r524/xyGtHt/UsJdfQswwzs5hqFEfwlqez+aUIFuVRbUxGHSvaisQcrR+7YZZAkpQtoEKCQJsp8mw/Lyrwc31vAtO4fShyjcKa6Xf8AV97Br9j1L7QNmqxLeBTgmitptgqQAQCG3VNIbJzEGSQJ3yTO+vPdpbJfYy9c2UZi4EyQZLSy24LE6LBHyrjzqiMxjhJi8E25wD4CmUsnUk66mdbnzraEHFab2Jk09waVSW4Hz/alWlEkdOTSilUlEiJ3am3GlFKnIqwFNoo1K8uF4HdQHuogPL3voJEmjSKcK3m/jygHwo0i0SeQ3cDPhQB6NgelOBRstGHWtSlhh1tbSW3EqW44oKEPCEpRM5hJmRwg9D/TPCB3EOJIXmwLbTSVsqKVrQXSW1gpkJJWkHRJ42rzMndMm0a6D5CPkKVYfl4787la2avpd0iQ5jm8ThXCEtttJScikwptal5chiQDFtDxpdP+kTeMfSWiS02kBslJTKl9p05TcGcouPyTPHLLXJ0AuTbifWOW7xpRVxxRVe2yE5N37myY23hSrY4JJThM3XDIewslBBFu0MyZ7M6cbVcf70YIYxb6sVnS4y80FJwakJaK3G1N50ntOmAoE8t2avNYpxa95v5RHympeCL89/kamz0vCdKdmpRiW2VJwqXHUKTOFU4laEttgkNJGVBKkqgGIsYk1QdBNrYPDfem31nq3Q2lBU0XQtttThWFNiYzJKdbC/C+SCJ9/WhAoWCNNW96+A1u7N5humbTWHxyGQWuscJwjYQR1aXAELUFCUoIErCbQZAmbdTnSvAHZjeGU6vP93aaKEtuJKHEgArU4kpC0JPayA3jfNvOHRHP3eoiLd439508iKH08Xv72GphYttCXFpbc61tKiEOZCjOkaKyKumeBqBVgOd+7URr405FLKL62+XM98edbEAEe/fhQqG6KNJO7v46Tu86A0DET4d39aakBRAUAMT70FNSNKgBRSpUqAHFSZeOtCKMACOG/d30ihiKcU80S07pB7uVMAZ9++4UQBj1PLv9KQNre4okK11g8DFpBPKbbwflATQ7Yox/T97238aFNEkfrHHT9d3OgQyTzqZrLlVmJBIEDUG4P0qJMenGiykwBfcI3nu11PuKGBIygqISBJOgGp9xruoy2BMEKI1O7/D/ADd/9anKsiS2jU/GqQZ/sJP8oOsfEeQFLDsSb6efzqb7jObLS7qutr7HLSW1SFIcTnbUBEiSFAjcpKgQRJ7yKpYqoyTQgkFMX47tRbXgRy15imeRvFxoDu/Yxu7++mzx+/Lv7hTocKdDrYg3BHAj3yg0AcitaEp5n97+e71HOu3EYYFIW3JSTlI1Laz+VXEGCUq3i1iCK5hpPjQmBAaRPDeL257j4D5UlU1AA3oSKMimIoAE08W96e/rT/WmSmTA3286ABNDRmdKCgYqVKlQBKRzBokq3mSPnxv41HRVNlBg2og2q5gkAAkxoFWTJ0E2jvFRg06VxBEyL6zcaWNFgOtcxrMRrOkAeg9KNHC3y14mo0HfY8j9YuPTlRgxzqgJkBM3VAkbiTHEDfEaSKGKBNSNpBMEgDje3kCaCaCKr9/h8q622urb6xUhayUtg7kizi/PsD/7P5RUGCw5cWhtNiogSdLm5PAV0Y94LcJSIQAEtgRZtNkTG+LnmSd9Ll0BG0YPzrX7HdwTiAH3FtLQCAtKOsC0GTlUnUKBJhWkQNwnHquZ09B4USXCKU4agTo1PSzbLToabZQUtMpKUZozKKzK1KiwJN4H1gZJZo1knXff1i3iIpnFEySbkyeJPMeJohHSqBuxnnCoyoydPIQKijn+/daiWIJ0OumnCRN+7fSCasRLs/E9WuSnMkjKpMxmSdR32BB3EA7qbGYYNrgHMgjMhUfEg/Ce/cRuIIpstgBbX18OHOuxj8RtTR+JuXG+UxnSORsqOSjUS9O41vsUq0+/fu9BRqVQr1INqoQ5POb639387eY0vXgacqnW/wCwgegigBlG80J9+k0SlWAgW5a3Jvx1+VATQAxNDRTTEUDFNKlFKgAyPfvSiAqMUalSZj6/OoKDBEQZ5x6W04+dAU7/AHypA0hr+undagCQOHdadQLCxMd/KaQv73e7VEKk3W8+J86aAKiBnnQER43o0A/XyE/SqEy32Cky4sapbMQCe0vsJsLmCrSuRTZTZSSm2hEeNW2wEww4qPjWlP8AhCVk+sVBtBRccAF4SB5yv0znyrGE7yOJUo1FM4IpUakUwTv9+VdJmDFOpFFEXim9wfc0wIymiQmpSgQNZ33tG63vUU6ED37tSAPBJBcbBAIKk63FyAJ5TE341ZNLT1iFkADMJ0sk/EkcoJAG6qpTZF/04+mldqldo8DB8Ff1rk6lPY1xlPtTDlt1xB3Kt3HT9PCoXmFNrKTAUk7lJIkXsoWPgb1cdKW+005/O0kK/vAqFvI+XdVGo7iZg21g2vfiYTFu+K0xycoJkyjUmRzbSefDups27nw4Tv13/LgKJV+/nUajfnWhNBpMXj0nzprRrfd/Xy86a2+Zm9t3nrrb1oQR7NIdCNGKjNzb5R6DSj0+X0oQh8p50qaaVMBk05oKNPf75VBQaSR9fOb+nlSUkjdG/wA9D3GhBogu3u37/rQANOKely/f13UAOn39KNAoDrp786lRTQGw2XhwcGCJALqgJ4ZUkeU1Tv3Wrv8AlatHhG8uCZA3uPHvgNJn0NZ8olxXefma5eldzkzTJskiBSacJrsKLaQP2oENzXaYkKUieRAEx3SRzsaHqhc9wHjN/T1rpCL0/V+FUhHMEVKWoEj3bl41ItI3CPWkU85pgQFEipvypJ4FP+WwoIqRHwlMHsnN56j0nxrn6hekuHIttwrCtK3pWtJ7jCh/qrNL591+VvlatbjW82CXf4Xbd0Tb/KfOsovT6+f7eVZdM/S14ZeRboEnMRPcLxEkkXMwJM+ffUa0QSN4neItrffodKI0KgbacdeEi8d1bsgjNPex3bvCCR6jzp1c/e6hI4cJ9+JpAOk0YOgsPfpUU0WammKiTP3eVKo5FKnYDikBSTTgxxjytu+nlUDHmiUobhHLgL/tQVIFAEb994/efdqYDpPOLH1BB7ju8Tcb1FvfP9qAUaRry9O/zFAx509eZknw3DwqdDZg8vrpUKCN/u9dOGEkCNVJnxUKTewJG8xQy4XCjihavN1QP08qz2GagqnWTO/ed8CtDtFP4WG/6CT5urNVTKZm28+Nyb+91cvR/wBRrl7EZRSKLXsBc8ha9daG7cvD0qDG/wANYmAYB5iZg74tPeBXZOWmNmUVboqXtqpB7AEbioX74mPSrHDY9hxOVQUhUfFIKQrT4dQkx8UmOBistiEwo25+Fv1qVhd0xbhHdbxt61z6pc2aaUaNxsgwRB08aHLF7V0OTkaKjKijtHmlSkD/APKU+tMkV1wlqimZNUzmSgTpYaideMcKmwzchXd8iKuNibGXiVKSggFKCoAzBGYAify/HPf50eP2OrDuBCynMtMkAzlmQJ3Tv8qwy5YSuF7+BxW9nIlr/gntJzIItNwHNQfCsItF479L6CvRsLh5wj5O5SDHJSo/7q87eEQOA1iJ1B77yJ/oMOkf6jTJ2Oc0xI8Od/WBz/fWiNARXUZDLP6e/fGgpzTTQA5EyQDHnHeY40wFKlQAqVKlQA9KlSpDDmacUE0ajJn3v5D0oAIARz9+X9Kk/tfTxI9fYoLT2SfGAedJJ40ASe/WurZiZcTffPpXGDXdspMuoH94+SVGom/SyordG+xaDkww/wDaMnzKyaqWEQCOZ+ZrRY9r+B/8Rj/So/rVIhBkza5+prl6J7svKOhNCUA2IkGx8wbeVdKBuq12fhkgBxc3OVJ4AHKV940HCDwFdmWcYQbkLHCU5JRPNNqbPcbcKFJJm2aDCpggj0nxrs2LspRCXFSEjTcTb8u+II7WnjAra4lpIcHbBBOuunOb10Y1BW31TaxIgjMMycwF9LgXjsndviK4Y51aTWx1S6fZtPcwm1EvdbAUUpcUkJhRCJ7CATGn5Z4eVWqW8gyDMctpV8RMmSZuLk23abqq+lGGdbcCHVIJ7QhAIAFr3uQoGQeAq0weILzaXD8XwrtqtIEqNvzSFTxUeFd+Nq9jjknRp+iO2uocyKSChZ7RCSV6dmINwDujeabb+0A6tpwhKFGxQArMkJJT2yeyTIMReImqfDhaMzic+ZCcw6uytQJB1AAMkibA7pIgwO0EuEAoUMoSEnMDq5vGW/xxu0Gtc+THCORz7tBFNo0Tif8AhsQAB/DQdw0eb4cjXlmKbIJkWkx4Ez616ulH4GJ/6X+lxs/SvLMcjtrj+ZXoSfkJrLo+ZFZeEcKqjVUhoJIgj58I3bvfA13syAUonUz/AEj5ADyoQKUUjSAQ9fc/SkRSTSoAVKlSoAVOaSaFVIYR9+lOO/37mgBokqi4pAGk1MDEGUqtwmJ4yNefrUCRy0v3CQPmQKmQYIgwdZpDHTVlsVMuhQuEhRkX1Sobu+q4KOoMHjzrc4fFILaVqWgBQBAJuO+ZJNY5puK2V2aY4pvd8Gp2hjsKtLeV1JUGWkQAVQUgyCQCBE1RvBKlKUlaYJJuFTfll+tcDm02Um7iZ5JJPrArmXthidVH/Cn/AMj8q48SyQdxR0OMGqbLdLjaTdZnkn9VCrVjG9akJAs2nXSZMC0mLA76xz212vyoI71AG/IJ4Vb9G8QFturTEJKRrvyqO+ryPJKPqLwqEZekLFq7dWGCb/DcWLkIkA/2bn0Cqq3jfXfar7YCJBBFspB5hQg+hNc72OlvZmW2w2jEqC19lSUBPYJghI7MhQVcARaBXLsV0YdxxBT1iFZSnMSkJjODISRJ0vO6uZO2SQN08tJqN3HkBRAkKWO1EWQgRMk73F2HiTaOyEckdjz5SgzWJ2i2LlhPg4reIO8xaq9sthZXkVciEpUBABBA+E7wPKs2dsqFo9KJe3FRdCT8/nSePK92PXDsbgbYbDbqClwdYjIT2VQeze5RPw1jNq7PEqWlxBTrfMFeQSUj/NHOoE9IBvbPeFfqDUeJ2khaFJShwKUIGhue69GKOSErS5JnokuSrJnSmckd/wCv7U5Nv2+tARXecxGFeFNNCoUwpDJAo6btY74n5DyFODUaaIA0xBX40qVKgCKaWam4e/dooaixkgNEDOlAPfzolKn3wAA+VABTUxJFiIO8RcVAk04NIZOF+HvnU7e491cia6AaBks8op03tMeWvedN96jBFOkjfMcuO6mBIg21FXfRx9YUtkKKUupzK4nIDlgnQQo6a+FZ8qvJMnUnn9a7diuBL7R3ZoP+KU/WanIrg0VjdSTNI5h20RnBVJAGbtXPfRY94tNFxo9UoQAUdn4jlIO4ggmpdrlJA5lMeBB+U1wbfXGHCd5WkehV/wBtcMFckds3UWZxZgCJH7cOFc6leFMtVADXpHnDkcxQzRKjn79mgNACVTqPC2m+e/dQA0qAEFUird9Pc0xFNTECozTUUUjy1/W1AAxTlVIUjSAWY86ehilTAbKPZ0ohp73/ANBTU4qQBKacjTS9+6599xFOPWkRNKhjCiSeNIIo8sbqKAkaHyPs04NCffKnFMZJFt8zwt58dbRSk87Xjv1+Q8qHNFqWagAgqjSvKZFtCORFQhcnWiW5wFtw5d++kBu3kl/BuONpzOJUhUCJSkpRKfBWY+E1w9NnkpWGkgCCCUj8oyQPPNNZVrGOIMoWpBNpSopPdIIt+poHn1rMqUpROpUZJ71G58ayjiqVlyyNqhnDQijeYWgJKkkBQkTNxO47/DiKjSJ+flr6A1tZmPJHvwoOdXY6L4ogENi9x2hodN9U7yMhUhQ7SSQbyLWItz3zUqcXwxuLXJFTTUykKIEIPGYmQdN9QH3Nv6VViCJppppNKadiFNKnVEmNJtOsbp5000AKlFIGnpgNFKipUAR0prowDoQ6hahKULSoiAZCVAkZSRNhpNaI9IsPlAGHghBTGVBEFxKkgnUhCM6I/OFdqL1m212GZeCBMGJ1vrwnjTCtavpDgwFBOGOVRkJISMo6jqoCkkXzJQrMRvUbnUU7dwmYFbKnSlazdtLYKXGw2UlKVkaJTGtxMwYC1PwOjMNoKpygqgEmATAGpMaDnTZhWpX0hwobISwS4WyjrChAlamUoUpQBP50pIA011kEMNtzCpCApgkJS0laerQc5QgoWorKpSScioG9oaZiQan4CjMF2iCtNK0K9vsmR1YTKbQ0hQSvq2UyJUDql4gz+dJg3Aj2ltdt1KkNN9WFKFsiT2Q4+rUkkSFtTBjsHcBJqfgCpYbSogGthsbYrJAK21H/AAk/tUHRHBQorUIEcNfOtgle4T3R+grmy5WnSOnFj7szu3MK02ytLeGWDFlAHKO9QVA92rCT7mvU9rJlsze6ZB3gLTMjurJ7S6PMlcsuoQCbpUqY/ukTPcfOjFkSXqDJib4Mwo6X3eUzI560w8a7sdsxbasoBcB0UgEg+Qt3VY4Do8leUuOhAIzKEXA4SfzcoroeSKV2YrHJuqIMM+4vDOtAFSUZHbgqKEpMLy37OoJ5BVSbDwDqXG3Dh3FoChMoJ3dkhJIkAwZ0tWs2YjDst5ELB4lWpnwiOVWLGKbJs4n/ADJrmlm5SRtHFw2dQKt6kjnH7158PuS3e20UWUFZF5klwkBJQQodn4uA0rfFST+YHx/auX/Z2FDgc6tAXxBjzSLE84rLHPTdlzjZidq7IcZTdIyWSCFA/IyKoHGefn+teqY1DbgKFdpJ92NYvb2x0tEKQo5TqFXIJ4EC4rfHlvZ8mM8dbmZ0JFNNT4had1z3W/etCnb2GQlsNsQAW0uZkoJKGnCrMLQVrCiDOl9bEdFvwY0ZgmnUqd/Ly09Kvtm7XYQPxG8xKlKc/CT2gpoJCcyl9kZ8yoAi4Iy/DXYvpBgyqThc6SfhKEJhJU2siUntHO3N4kKKbAkl6n4FRk5FOK1Y6QYQkFeHUQQAtIbQJJbLbqkrzSCQRAsAU5tTbMYl7Ota4AzqUqBYDMSYA3C9NNvsAFKmmlVCEd3d9TTUqVJgKlSpUDEaQ3UqVIYy9TXdsf4x74UqVKXDGuT0vZX8PyrvToaVKvNnyd8eDHt6+VX+A+GlSquwyQ612t6UqVS+AQlVxYjWmpUkBXO6UOHpUqfYR1q0T73VTdJ/4XlT0qvH+pGeThmJe+tAKVKu9HGFupqVKrEKhpUqEIKlSpUwP//Z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9" t="29790" r="15110" b="7457"/>
          <a:stretch/>
        </p:blipFill>
        <p:spPr bwMode="auto">
          <a:xfrm>
            <a:off x="4298465" y="3798236"/>
            <a:ext cx="3042920" cy="260651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26372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7045241" y="4738985"/>
            <a:ext cx="4446365" cy="12699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Які існують засоби захисту під час катання на роликах, </a:t>
            </a:r>
            <a:r>
              <a:rPr lang="uk-UA" sz="2400" dirty="0" err="1"/>
              <a:t>скейтборді</a:t>
            </a:r>
            <a:r>
              <a:rPr lang="uk-UA" sz="2400" dirty="0"/>
              <a:t> та велосипеді?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5281" y="538662"/>
            <a:ext cx="9588680" cy="7785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Кошик запитань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137170" y="1823221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75" y="1947077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217663" y="1625797"/>
            <a:ext cx="2208112" cy="2407994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7045241" y="4760756"/>
            <a:ext cx="4446365" cy="11024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Яким видом спорту </a:t>
            </a:r>
            <a:r>
              <a:rPr lang="ru-RU" sz="2400" b="1" dirty="0" err="1"/>
              <a:t>займаєшся</a:t>
            </a:r>
            <a:r>
              <a:rPr lang="ru-RU" sz="2400" b="1" dirty="0"/>
              <a:t> ти? А яким ще ти </a:t>
            </a:r>
            <a:r>
              <a:rPr lang="ru-RU" sz="2400" b="1" dirty="0" err="1"/>
              <a:t>хочеш</a:t>
            </a:r>
            <a:r>
              <a:rPr lang="ru-RU" sz="2400" b="1" dirty="0"/>
              <a:t> </a:t>
            </a:r>
            <a:r>
              <a:rPr lang="ru-RU" sz="2400" b="1" dirty="0" err="1"/>
              <a:t>займатися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99854" y="4874827"/>
            <a:ext cx="4446365" cy="11340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Навіщо</a:t>
            </a:r>
            <a:r>
              <a:rPr lang="ru-RU" sz="2400" b="1" dirty="0"/>
              <a:t> потрібно </a:t>
            </a:r>
            <a:r>
              <a:rPr lang="ru-RU" sz="2400" b="1" dirty="0" err="1"/>
              <a:t>відпочивати</a:t>
            </a:r>
            <a:r>
              <a:rPr lang="ru-RU" sz="2400" b="1" dirty="0" smtClean="0"/>
              <a:t>?</a:t>
            </a:r>
            <a:r>
              <a:rPr lang="uk-UA" sz="2400" b="1" dirty="0"/>
              <a:t> Яким зазвичай буває твій відпочинок?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308129" y="3310838"/>
            <a:ext cx="5829813" cy="328294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87" y="1246038"/>
            <a:ext cx="2440636" cy="2661567"/>
          </a:xfrm>
          <a:prstGeom prst="rect">
            <a:avLst/>
          </a:prstGeom>
        </p:spPr>
      </p:pic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792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4.16667E-7 0.00023 C 0.00026 -0.00764 0.00052 -0.01528 0.00104 -0.02269 C 0.00117 -0.02524 0.00195 -0.02755 0.00208 -0.0301 C 0.0026 -0.0426 0.00247 -0.05533 0.00312 -0.0676 C 0.00365 -0.07778 0.0043 -0.08774 0.00521 -0.09769 C 0.0056 -0.10139 0.00586 -0.10533 0.00625 -0.10903 C 0.0069 -0.11343 0.00768 -0.11783 0.00833 -0.12223 C 0.00768 -0.13727 0.00742 -0.15232 0.00625 -0.16713 C 0.00599 -0.17061 0.00469 -0.17338 0.00417 -0.17663 C 0.00065 -0.19908 0.00625 -0.17663 4.16667E-7 -0.19908 C -0.00221 -0.21875 0.00065 -0.19815 -0.0043 -0.21783 C -0.00482 -0.22014 -0.00482 -0.22292 -0.00534 -0.22547 C -0.00599 -0.22871 -0.0069 -0.23149 -0.00742 -0.23473 C -0.00794 -0.23797 -0.00794 -0.24121 -0.00846 -0.24422 C -0.00898 -0.24676 -0.01003 -0.24908 -0.01068 -0.25163 C -0.01432 -0.26644 -0.01068 -0.25649 -0.01693 -0.27038 C -0.01771 -0.27431 -0.01797 -0.27825 -0.01901 -0.28172 C -0.02005 -0.28496 -0.02826 -0.30741 -0.03073 -0.31366 C -0.03242 -0.31806 -0.03464 -0.322 -0.03594 -0.32686 C -0.03698 -0.33056 -0.03815 -0.33426 -0.03919 -0.33797 C -0.04023 -0.34237 -0.04076 -0.34723 -0.04232 -0.35116 C -0.05143 -0.37547 -0.04401 -0.3463 -0.05182 -0.36991 C -0.05313 -0.37408 -0.05365 -0.37894 -0.05495 -0.38311 C -0.05612 -0.38658 -0.05794 -0.38913 -0.05925 -0.3926 C -0.06211 -0.39977 -0.06536 -0.40695 -0.06771 -0.41505 C -0.07031 -0.42454 -0.0737 -0.43704 -0.07721 -0.44514 C -0.07969 -0.4507 -0.08255 -0.45579 -0.08451 -0.46204 C -0.08568 -0.46505 -0.08672 -0.46806 -0.08776 -0.4713 C -0.09154 -0.48357 -0.0918 -0.48843 -0.09727 -0.50139 C -0.10417 -0.51783 -0.09583 -0.49885 -0.10573 -0.51829 C -0.10716 -0.5213 -0.10833 -0.52477 -0.1099 -0.52778 C -0.11146 -0.53056 -0.11354 -0.53241 -0.11523 -0.53519 C -0.11667 -0.5375 -0.11784 -0.54051 -0.1194 -0.5426 C -0.12109 -0.54491 -0.12669 -0.55047 -0.12891 -0.55209 C -0.13438 -0.55625 -0.1401 -0.56019 -0.14583 -0.56343 C -0.14727 -0.56413 -0.1487 -0.56436 -0.15 -0.56528 C -0.1543 -0.5676 -0.15833 -0.57107 -0.16276 -0.57269 L -0.17747 -0.57825 C -0.18737 -0.57778 -0.19727 -0.57801 -0.20716 -0.57639 C -0.20911 -0.57616 -0.21055 -0.57362 -0.21237 -0.57269 C -0.21406 -0.57176 -0.21589 -0.57176 -0.21771 -0.57084 C -0.22826 -0.56575 -0.21979 -0.56806 -0.23138 -0.56343 C -0.23359 -0.5625 -0.23568 -0.56204 -0.23789 -0.56158 C -0.24284 -0.55788 -0.24479 -0.55602 -0.25039 -0.55394 C -0.25286 -0.55301 -0.25534 -0.55301 -0.25781 -0.55209 C -0.26276 -0.55 -0.26758 -0.54584 -0.27253 -0.54468 C -0.275 -0.54399 -0.2776 -0.54375 -0.27995 -0.5426 C -0.28503 -0.54051 -0.28971 -0.53658 -0.29479 -0.53519 C -0.29727 -0.5345 -0.29974 -0.53426 -0.30221 -0.53334 C -0.31615 -0.52801 -0.30326 -0.53149 -0.31589 -0.5257 C -0.32083 -0.52362 -0.32578 -0.52223 -0.33073 -0.52014 C -0.33815 -0.51713 -0.34557 -0.51413 -0.35286 -0.51088 C -0.37357 -0.50093 -0.35938 -0.50556 -0.37826 -0.49769 C -0.38177 -0.49607 -0.38529 -0.49538 -0.3888 -0.49399 C -0.40638 -0.48612 -0.3862 -0.49422 -0.39935 -0.48635 C -0.4013 -0.48519 -0.40938 -0.48334 -0.41094 -0.48264 C -0.42318 -0.47778 -0.40117 -0.48426 -0.4194 -0.47894 C -0.42188 -0.47825 -0.42435 -0.47778 -0.42682 -0.47709 C -0.42969 -0.47593 -0.43242 -0.47408 -0.43529 -0.47315 C -0.4401 -0.47153 -0.44518 -0.47107 -0.45 -0.46945 C -0.45326 -0.46852 -0.45638 -0.46667 -0.45951 -0.46575 C -0.46706 -0.46343 -0.48229 -0.46227 -0.48802 -0.46204 L -0.51979 -0.46019 C -0.52122 -0.45764 -0.52266 -0.45533 -0.52396 -0.45255 C -0.52604 -0.44838 -0.5263 -0.4463 -0.52721 -0.44121 C -0.5276 -0.43889 -0.52813 -0.43635 -0.52826 -0.4338 C -0.52839 -0.4301 -0.52826 -0.42639 -0.52826 -0.42246 L -0.52826 -0.42223 " pathEditMode="relative" rAng="0" ptsTypes="AAAAAAAAAAAAAAAAAAAAAAAAAAAAAAAAAAAAAAAAAAAAAAAAAAAAAAAAAAAAAAAAAAA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3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-0.06991 L -0.00534 -0.06968 C -0.00495 -0.07547 -0.00469 -0.08102 -0.0043 -0.08681 C -0.00404 -0.08935 -0.00352 -0.09167 -0.00313 -0.09422 C -0.00222 -0.10162 -0.00157 -0.10926 -0.00105 -0.11667 C -0.00065 -0.12431 -0.00065 -0.13172 3.75E-6 -0.13935 C 0.00169 -0.1588 0.00494 -0.15394 0.00846 -0.17871 C 0.00885 -0.18125 0.00911 -0.1838 0.0095 -0.18611 C 0.01015 -0.19005 0.01106 -0.19352 0.01158 -0.19746 C 0.01328 -0.20973 0.0138 -0.21736 0.01484 -0.2294 C 0.01471 -0.23241 0.01458 -0.26042 0.01263 -0.2706 C 0.01211 -0.27338 0.01119 -0.2757 0.01054 -0.27824 C 0.0095 -0.28773 0.00859 -0.29838 0.0052 -0.30648 C 0.00416 -0.3088 0.00299 -0.31111 0.00208 -0.31389 C 3.75E-6 -0.32014 -0.00157 -0.32871 -0.0043 -0.33449 C -0.00612 -0.33866 -0.0086 -0.3419 -0.01055 -0.34584 C -0.01394 -0.35255 -0.01693 -0.35949 -0.02006 -0.36644 C -0.02006 -0.36621 -0.02852 -0.38519 -0.02852 -0.38496 C -0.03203 -0.39144 -0.03529 -0.39838 -0.03907 -0.40394 C -0.04336 -0.41019 -0.04727 -0.41713 -0.05183 -0.42269 C -0.05417 -0.42593 -0.05677 -0.42894 -0.05912 -0.43218 C -0.06172 -0.43565 -0.06394 -0.44005 -0.06654 -0.44352 C -0.07136 -0.45 -0.0767 -0.45533 -0.08138 -0.46227 C -0.08555 -0.46852 -0.0892 -0.47454 -0.09401 -0.47917 C -0.09636 -0.48148 -0.09909 -0.48241 -0.10144 -0.48473 C -0.10365 -0.48681 -0.10547 -0.49005 -0.10769 -0.49236 C -0.11016 -0.49445 -0.11289 -0.49537 -0.11511 -0.49792 C -0.11745 -0.50047 -0.11901 -0.5051 -0.12149 -0.50718 C -0.12552 -0.51088 -0.12995 -0.51227 -0.13412 -0.51482 C -0.13633 -0.51598 -0.13842 -0.51736 -0.1405 -0.51852 C -0.14297 -0.51991 -0.14545 -0.52084 -0.14792 -0.52223 C -0.15039 -0.52385 -0.15274 -0.52662 -0.15534 -0.52801 C -0.15808 -0.52917 -0.16094 -0.52917 -0.16368 -0.52986 C -0.17305 -0.53611 -0.1724 -0.53588 -0.18269 -0.54098 C -0.18555 -0.54236 -0.18828 -0.54398 -0.19115 -0.54491 C -0.19401 -0.54584 -0.19688 -0.5456 -0.19961 -0.54676 C -0.21211 -0.55139 -0.21576 -0.55486 -0.22722 -0.55787 C -0.2306 -0.55903 -0.23412 -0.55926 -0.23763 -0.55996 L -0.24727 -0.56366 C -0.25287 -0.56598 -0.25834 -0.56968 -0.26407 -0.57107 C -0.27735 -0.57454 -0.26901 -0.57269 -0.28946 -0.57477 C -0.29896 -0.57454 -0.33776 -0.57454 -0.35599 -0.57107 C -0.36094 -0.57014 -0.36589 -0.56875 -0.37071 -0.56736 C -0.375 -0.56621 -0.37917 -0.56412 -0.38347 -0.56366 L -0.39714 -0.56181 L -0.40352 -0.55996 C -0.40599 -0.55926 -0.40847 -0.55903 -0.41094 -0.55787 C -0.42813 -0.55093 -0.40287 -0.55672 -0.42774 -0.55232 C -0.42917 -0.55162 -0.4306 -0.55093 -0.43203 -0.55047 C -0.43373 -0.54977 -0.43555 -0.54954 -0.43724 -0.54861 C -0.4405 -0.54699 -0.44362 -0.54468 -0.44675 -0.54306 C -0.45664 -0.53797 -0.44857 -0.54607 -0.46263 -0.53357 C -0.47904 -0.51898 -0.47201 -0.52246 -0.48269 -0.51852 C -0.48412 -0.51736 -0.48555 -0.51598 -0.48698 -0.51482 C -0.48868 -0.51343 -0.4905 -0.5125 -0.49219 -0.51111 C -0.50131 -0.50301 -0.49349 -0.50695 -0.50274 -0.50348 C -0.50703 -0.49861 -0.51094 -0.4926 -0.5155 -0.48843 C -0.51693 -0.48727 -0.51836 -0.48611 -0.51967 -0.48473 C -0.52188 -0.48241 -0.52396 -0.47986 -0.52605 -0.47732 C -0.52709 -0.47593 -0.52813 -0.47477 -0.52917 -0.47338 C -0.5306 -0.47153 -0.53203 -0.46968 -0.53347 -0.46783 C -0.54427 -0.45417 -0.52696 -0.47685 -0.54076 -0.45857 C -0.54258 -0.45348 -0.54427 -0.44838 -0.5461 -0.44352 C -0.54701 -0.44074 -0.54818 -0.43843 -0.54922 -0.43588 C -0.55144 -0.43056 -0.55417 -0.42246 -0.5556 -0.41713 C -0.55638 -0.41412 -0.55703 -0.41088 -0.55769 -0.40787 C -0.55847 -0.40023 -0.56055 -0.39283 -0.55977 -0.38519 C -0.55834 -0.36968 -0.55873 -0.37107 -0.5556 -0.35139 C -0.55495 -0.34769 -0.55417 -0.34398 -0.55352 -0.34028 C -0.55313 -0.33773 -0.55313 -0.33496 -0.55248 -0.33264 C -0.55118 -0.32848 -0.54714 -0.3176 -0.54506 -0.31204 C -0.54427 -0.31019 -0.54336 -0.30857 -0.54297 -0.30648 C -0.54024 -0.29468 -0.54128 -0.30023 -0.53972 -0.28959 C -0.53763 -0.24885 -0.53998 -0.28195 -0.53763 -0.26135 C -0.53724 -0.25764 -0.53724 -0.25371 -0.53659 -0.25 C -0.53542 -0.24352 -0.53464 -0.23658 -0.53243 -0.23125 C -0.53125 -0.22871 -0.53034 -0.22616 -0.52917 -0.22385 C -0.52683 -0.21922 -0.52422 -0.21505 -0.52175 -0.21065 L -0.52175 -0.21042 " pathEditMode="relative" rAng="0" ptsTypes="AAAAAAAAAAAAAAAAAAAAAAAAAAAAAAAAAAAAAAAAAAAAAAAAAAAAAAAAAAAAAAAAAAAAAAAAAAAAAAA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38 0.1169 L 0.10338 0.11713 C 0.10221 0.1095 0.1013 0.10209 0.10026 0.09491 C 0.1 0.09237 0.10039 0.08959 0.10013 0.0875 C 0.0983 0.075 0.09557 0.0632 0.09414 0.05116 C 0.09297 0.04167 0.09153 0.03149 0.09075 0.0213 C 0.09049 0.0176 0.08984 0.01389 0.08945 0.01019 C 0.08958 0.00556 0.08932 0.00093 0.08932 -0.0037 C 0.08593 -0.01759 0.08294 -0.03148 0.07929 -0.04444 C 0.07838 -0.04814 0.07643 -0.05 0.07539 -0.05277 C 0.06797 -0.07199 0.07734 -0.05393 0.06757 -0.07152 C 0.06158 -0.08888 0.06836 -0.0706 0.06002 -0.08703 C 0.05898 -0.08865 0.05846 -0.09143 0.05755 -0.09351 C 0.05651 -0.09629 0.05494 -0.09837 0.0539 -0.10115 C 0.05299 -0.10393 0.05247 -0.10648 0.05143 -0.10902 C 0.05026 -0.11157 0.04908 -0.11273 0.04778 -0.11527 C 0.04179 -0.12731 0.04687 -0.1199 0.03867 -0.12893 C 0.03711 -0.1324 0.03606 -0.13634 0.03463 -0.13912 C 0.03307 -0.14097 0.02122 -0.1581 0.01744 -0.16226 C 0.01536 -0.1655 0.01224 -0.16782 0.01015 -0.17175 C 0.00859 -0.175 0.00703 -0.17731 0.00533 -0.18078 C 0.00338 -0.18425 0.00221 -0.18865 3.75E-6 -0.19143 C -0.01302 -0.20925 -0.00092 -0.18587 -0.01237 -0.20324 C -0.01433 -0.20648 -0.01576 -0.21134 -0.01784 -0.21435 C -0.01967 -0.21712 -0.02188 -0.21828 -0.02383 -0.2206 C -0.02748 -0.22569 -0.0319 -0.23078 -0.03581 -0.23726 C -0.03972 -0.24444 -0.04532 -0.25486 -0.05 -0.25995 C -0.05339 -0.26435 -0.05703 -0.26759 -0.06003 -0.27245 C -0.06172 -0.27453 -0.06328 -0.27662 -0.06472 -0.2787 C -0.07084 -0.28842 -0.07175 -0.29282 -0.07917 -0.30208 C -0.08868 -0.31342 -0.07735 -0.30023 -0.09024 -0.31296 C -0.09219 -0.3155 -0.09388 -0.31759 -0.0961 -0.31967 C -0.09792 -0.32129 -0.10039 -0.32199 -0.10235 -0.32407 C -0.10417 -0.32546 -0.10573 -0.32708 -0.10782 -0.3287 C -0.10964 -0.32939 -0.11589 -0.33148 -0.11862 -0.33194 C -0.12435 -0.33287 -0.13047 -0.33356 -0.13633 -0.33287 C -0.13789 -0.33263 -0.13933 -0.33263 -0.14063 -0.33217 C -0.14519 -0.33217 -0.14961 -0.33287 -0.15404 -0.33194 L -0.16901 -0.3287 C -0.17826 -0.32268 -0.18776 -0.31782 -0.19688 -0.31018 C -0.1987 -0.30925 -0.19961 -0.30578 -0.20118 -0.3037 C -0.20261 -0.30231 -0.20417 -0.30069 -0.20586 -0.2993 C -0.21485 -0.28842 -0.20717 -0.2949 -0.21745 -0.28449 C -0.21927 -0.28194 -0.22123 -0.28009 -0.22318 -0.27847 C -0.22722 -0.27268 -0.22865 -0.26921 -0.23373 -0.26458 C -0.23581 -0.2618 -0.23815 -0.26041 -0.24037 -0.2581 C -0.24467 -0.25324 -0.24844 -0.24652 -0.25287 -0.24282 C -0.25521 -0.24097 -0.25756 -0.23888 -0.25964 -0.23703 C -0.26407 -0.23217 -0.26771 -0.22523 -0.2724 -0.22152 C -0.27461 -0.21944 -0.27683 -0.21782 -0.27904 -0.2155 C -0.29128 -0.20254 -0.27969 -0.21319 -0.29063 -0.20046 C -0.29493 -0.19537 -0.29935 -0.19097 -0.30365 -0.18611 C -0.31016 -0.17962 -0.31654 -0.17199 -0.32292 -0.16527 C -0.34063 -0.14351 -0.32813 -0.15601 -0.34453 -0.13773 C -0.34766 -0.13472 -0.35078 -0.13171 -0.35391 -0.12824 C -0.36914 -0.11111 -0.35144 -0.13009 -0.3625 -0.1155 C -0.36407 -0.11273 -0.37149 -0.10694 -0.37279 -0.10486 C -0.38347 -0.09328 -0.36394 -0.1125 -0.38021 -0.09699 C -0.38243 -0.0949 -0.38464 -0.09259 -0.38685 -0.0905 C -0.38933 -0.08773 -0.39141 -0.08449 -0.39414 -0.08194 C -0.39844 -0.07824 -0.40313 -0.0743 -0.40743 -0.0706 C -0.41042 -0.06782 -0.41289 -0.06435 -0.41576 -0.06134 C -0.42253 -0.05509 -0.43672 -0.04537 -0.44206 -0.04166 L -0.47175 -0.02199 C -0.47266 -0.01875 -0.4737 -0.01574 -0.47435 -0.0118 C -0.47565 -0.00717 -0.47552 -0.00509 -0.47539 0.00047 C -0.47526 0.00325 -0.47539 0.00602 -0.475 0.00788 C -0.47448 0.01204 -0.4737 0.01551 -0.47292 0.01922 L -0.47292 0.01945 " pathEditMode="relative" rAng="-1121739" ptsTypes="AAAAAAAAAAAAAAAAAAAAAAAAAAAAAAAAAAAAAAAAAAAAAAAAAAAAAAAAAAAAAAAAAAAAA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31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91490" y="462462"/>
            <a:ext cx="9812765" cy="636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«Все в твоїх руках»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1792" r="5671" b="934"/>
          <a:stretch/>
        </p:blipFill>
        <p:spPr>
          <a:xfrm>
            <a:off x="1191491" y="1290146"/>
            <a:ext cx="9812765" cy="538186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632856" y="1290145"/>
            <a:ext cx="2438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</a:rPr>
              <a:t>Як поводитися, щоб уникати ушкоджень під час літніх канікул?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1629" y="3647726"/>
            <a:ext cx="2872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Чи корисно тобі було дізнатися про надання першої допомоги під час травмувань?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3" y="1290144"/>
            <a:ext cx="3211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Що таке травма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Як надати першу допомогу в разі подряпин? </a:t>
            </a:r>
            <a:endParaRPr lang="uk-UA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Порізів</a:t>
            </a: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</a:rPr>
              <a:t>? Ударів?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8781" y="4744468"/>
            <a:ext cx="2905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Коли треба обов’язково викликати швидку медичну допомогу?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1491" y="2852834"/>
            <a:ext cx="21641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Що робити</a:t>
            </a:r>
            <a:r>
              <a:rPr lang="uk-UA" sz="2000" b="1" dirty="0">
                <a:solidFill>
                  <a:srgbClr val="7030A0"/>
                </a:solidFill>
              </a:rPr>
              <a:t>, коли вжалила оса або бджола? 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4969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30-31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3029" y="2799389"/>
            <a:ext cx="2038960" cy="2923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Спостерігай за погодою і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неживою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природою.  Заповнюй весняний календар спостережень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" t="3386" r="2563" b="3258"/>
          <a:stretch/>
        </p:blipFill>
        <p:spPr bwMode="auto">
          <a:xfrm>
            <a:off x="7992000" y="432000"/>
            <a:ext cx="3384000" cy="230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 клас\4 ЯДС\1 Грущинська\4 Людина і світ\№070 Як природа допомагає  створювати винаходи\2025-02-28_1036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89" y="2812660"/>
            <a:ext cx="9363075" cy="3305175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8809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05544" y="494529"/>
            <a:ext cx="10493828" cy="724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5544" y="1235608"/>
            <a:ext cx="3199979" cy="8379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Які турботи у тварин улітку?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457" y="1309866"/>
            <a:ext cx="2408914" cy="361047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4637459" y="1336874"/>
            <a:ext cx="3993912" cy="7808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cs typeface="Arial" pitchFamily="34" charset="0"/>
              </a:rPr>
              <a:t>Чим займаються школярі влітку?</a:t>
            </a:r>
            <a:endParaRPr lang="ru-RU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70858" y="4447407"/>
            <a:ext cx="7864427" cy="159416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уроці ми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дізнаємось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, як розпізнавати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активний і пасивний відпочинок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про правила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літнього відпочинку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;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ознайомимось з видами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травм та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наданням першої допомоги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7829" y="3291500"/>
            <a:ext cx="4233542" cy="8555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uk-UA" sz="2400" b="1" dirty="0" smtClean="0"/>
              <a:t>Розкажи </a:t>
            </a:r>
            <a:r>
              <a:rPr lang="uk-UA" sz="2400" b="1" dirty="0"/>
              <a:t>про </a:t>
            </a:r>
            <a:r>
              <a:rPr lang="uk-UA" sz="2400" b="1" dirty="0" smtClean="0"/>
              <a:t>свій улюблений вид відпочинку</a:t>
            </a:r>
            <a:r>
              <a:rPr lang="uk-UA" sz="2400" b="1" dirty="0"/>
              <a:t>.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17571" y="2421866"/>
            <a:ext cx="4113800" cy="5717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Навіщо люди відпочивають?</a:t>
            </a:r>
            <a:endParaRPr lang="ru-RU" sz="2400" b="1" dirty="0"/>
          </a:p>
        </p:txBody>
      </p:sp>
      <p:pic>
        <p:nvPicPr>
          <p:cNvPr id="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5712" r="1297" b="2221"/>
          <a:stretch/>
        </p:blipFill>
        <p:spPr bwMode="auto">
          <a:xfrm>
            <a:off x="805544" y="2168693"/>
            <a:ext cx="3518991" cy="215852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0278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  <p:bldP spid="11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5796" y="581615"/>
            <a:ext cx="10133204" cy="7056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 доводилося тобі відчувати втому?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617029" y="1407049"/>
            <a:ext cx="5585766" cy="397031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Відпочинок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– найкращий спосіб відновити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сили. Якщо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не відпочивати після роботи або навчання, то виникає відчуття перевтоми. Кожен обирає для себе такий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відпочинок,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який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йому до вподоби. Бувають різні способи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відпочинку: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i="1" dirty="0" smtClean="0">
                <a:solidFill>
                  <a:schemeClr val="accent6">
                    <a:lumMod val="75000"/>
                  </a:schemeClr>
                </a:solidFill>
              </a:rPr>
              <a:t>активні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пасивні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96" y="1407049"/>
            <a:ext cx="4537091" cy="33282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06614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9674" y="560433"/>
            <a:ext cx="9961983" cy="6696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Відпочинок буває: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7399" y="1308204"/>
            <a:ext cx="5529943" cy="16820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Активний </a:t>
            </a:r>
            <a:r>
              <a:rPr lang="ru-RU" sz="2800" b="1" dirty="0"/>
              <a:t>— </a:t>
            </a:r>
            <a:r>
              <a:rPr lang="uk-UA" sz="2800" dirty="0"/>
              <a:t>це дозвілля, під час якого ти активно рухаєшся та змінюєш один вид діяльності на </a:t>
            </a:r>
            <a:r>
              <a:rPr lang="uk-UA" sz="2800" dirty="0" smtClean="0"/>
              <a:t>інший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pic>
        <p:nvPicPr>
          <p:cNvPr id="307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" t="2858" r="5372" b="7955"/>
          <a:stretch/>
        </p:blipFill>
        <p:spPr bwMode="auto">
          <a:xfrm>
            <a:off x="6427237" y="3132177"/>
            <a:ext cx="4193308" cy="3167152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1710" r="41754"/>
          <a:stretch/>
        </p:blipFill>
        <p:spPr bwMode="auto">
          <a:xfrm>
            <a:off x="1054098" y="2427009"/>
            <a:ext cx="4173931" cy="3306984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11802" y="1256271"/>
            <a:ext cx="4658525" cy="10531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b="1" dirty="0"/>
          </a:p>
          <a:p>
            <a:pPr algn="ctr"/>
            <a:r>
              <a:rPr lang="uk-UA" sz="2800" b="1" dirty="0"/>
              <a:t>Пасивний </a:t>
            </a:r>
            <a:r>
              <a:rPr lang="ru-RU" sz="2800" b="1" dirty="0"/>
              <a:t>— </a:t>
            </a:r>
            <a:r>
              <a:rPr lang="uk-UA" sz="2800" dirty="0"/>
              <a:t>це сон або стан спокою за відсутності </a:t>
            </a:r>
            <a:r>
              <a:rPr lang="uk-UA" sz="2800" dirty="0" smtClean="0"/>
              <a:t>рухів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pPr algn="ctr"/>
            <a:endParaRPr lang="ru-RU" sz="2800" b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91970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54418" y="457119"/>
            <a:ext cx="10233946" cy="6001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Розглянь</a:t>
            </a:r>
            <a:r>
              <a:rPr lang="ru-RU" sz="4000" b="1" dirty="0" smtClean="0"/>
              <a:t> схему</a:t>
            </a:r>
            <a:r>
              <a:rPr lang="uk-UA" sz="4000" b="1" dirty="0"/>
              <a:t> </a:t>
            </a:r>
            <a:r>
              <a:rPr lang="uk-UA" sz="4000" b="1" dirty="0" smtClean="0"/>
              <a:t>видів </a:t>
            </a:r>
            <a:r>
              <a:rPr lang="uk-UA" sz="4000" b="1" dirty="0"/>
              <a:t>активного відпочинку</a:t>
            </a:r>
            <a:r>
              <a:rPr lang="ru-RU" sz="4000" b="1" dirty="0" smtClean="0"/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xmlns="" id="{B91D30CA-4546-4559-8D65-2C362CAE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57" y="1430831"/>
            <a:ext cx="3034014" cy="1726766"/>
          </a:xfrm>
          <a:prstGeom prst="ellips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в’язане зображення">
            <a:extLst>
              <a:ext uri="{FF2B5EF4-FFF2-40B4-BE49-F238E27FC236}">
                <a16:creationId xmlns:a16="http://schemas.microsoft.com/office/drawing/2014/main" xmlns="" id="{09859D42-FEC9-4EA3-B452-3B9F97174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99" y="2777252"/>
            <a:ext cx="3242927" cy="1795192"/>
          </a:xfrm>
          <a:prstGeom prst="ellips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дети на лижах&quot;">
            <a:extLst>
              <a:ext uri="{FF2B5EF4-FFF2-40B4-BE49-F238E27FC236}">
                <a16:creationId xmlns:a16="http://schemas.microsoft.com/office/drawing/2014/main" xmlns="" id="{17B149D6-AEB7-46E8-B3EE-B589FE563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4332945"/>
            <a:ext cx="3110528" cy="1622316"/>
          </a:xfrm>
          <a:prstGeom prst="ellips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дети на велосипеде&quot;">
            <a:extLst>
              <a:ext uri="{FF2B5EF4-FFF2-40B4-BE49-F238E27FC236}">
                <a16:creationId xmlns:a16="http://schemas.microsoft.com/office/drawing/2014/main" xmlns="" id="{9AD13EE1-F6E2-4E45-9446-D8F48514F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90" y="4474473"/>
            <a:ext cx="3069815" cy="2047175"/>
          </a:xfrm>
          <a:prstGeom prst="ellips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в’язане зображення">
            <a:extLst>
              <a:ext uri="{FF2B5EF4-FFF2-40B4-BE49-F238E27FC236}">
                <a16:creationId xmlns:a16="http://schemas.microsoft.com/office/drawing/2014/main" xmlns="" id="{62C81DBF-F94B-4F33-958E-F2A0C75B4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466" y="1230976"/>
            <a:ext cx="2685571" cy="1790380"/>
          </a:xfrm>
          <a:prstGeom prst="ellips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в’язане зображення">
            <a:extLst>
              <a:ext uri="{FF2B5EF4-FFF2-40B4-BE49-F238E27FC236}">
                <a16:creationId xmlns:a16="http://schemas.microsoft.com/office/drawing/2014/main" xmlns="" id="{01230195-F24D-4207-BB41-DE646506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734" y="3021356"/>
            <a:ext cx="2979463" cy="1986308"/>
          </a:xfrm>
          <a:prstGeom prst="ellips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Результат пошуку зображень за запитом &quot;дети играют с мячем&quot;">
            <a:extLst>
              <a:ext uri="{FF2B5EF4-FFF2-40B4-BE49-F238E27FC236}">
                <a16:creationId xmlns:a16="http://schemas.microsoft.com/office/drawing/2014/main" xmlns="" id="{461E0283-D994-40C5-B59A-2A159495D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8" y="1649038"/>
            <a:ext cx="2756869" cy="1834295"/>
          </a:xfrm>
          <a:prstGeom prst="ellipse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134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21745" y="1073689"/>
            <a:ext cx="466257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Як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її можна доповнити?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Розкажи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39849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5358" y="494526"/>
            <a:ext cx="9700985" cy="12484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Пам’ятка</a:t>
            </a:r>
            <a:endParaRPr lang="ru-RU" sz="4000" b="1" dirty="0"/>
          </a:p>
          <a:p>
            <a:pPr algn="ctr"/>
            <a:r>
              <a:rPr lang="uk-UA" sz="4000" b="1" dirty="0"/>
              <a:t>для активного й безпечного відпочинку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358" y="1895400"/>
            <a:ext cx="2625271" cy="30401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082143" y="1895400"/>
            <a:ext cx="6934200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2800" b="1" dirty="0" smtClean="0"/>
              <a:t>1</a:t>
            </a:r>
            <a:r>
              <a:rPr lang="uk-UA" sz="2800" b="1" dirty="0" smtClean="0"/>
              <a:t>. Кататися </a:t>
            </a:r>
            <a:r>
              <a:rPr lang="uk-UA" sz="2800" b="1" dirty="0"/>
              <a:t>на роликах, </a:t>
            </a:r>
            <a:r>
              <a:rPr lang="uk-UA" sz="2800" b="1" dirty="0" err="1"/>
              <a:t>скейтборді</a:t>
            </a:r>
            <a:r>
              <a:rPr lang="uk-UA" sz="2800" b="1" dirty="0"/>
              <a:t> чи велосипеді </a:t>
            </a:r>
            <a:r>
              <a:rPr lang="uk-UA" sz="2800" b="1" dirty="0" smtClean="0"/>
              <a:t>можна </a:t>
            </a:r>
            <a:r>
              <a:rPr lang="uk-UA" sz="2800" b="1" dirty="0"/>
              <a:t>лише у відведених для цього місцях — дворах, парках або на спортмайданчиках.</a:t>
            </a:r>
            <a:endParaRPr lang="ru-RU" sz="2800" b="1" dirty="0"/>
          </a:p>
          <a:p>
            <a:pPr lvl="0" algn="just"/>
            <a:r>
              <a:rPr lang="uk-UA" sz="2800" b="1" dirty="0" smtClean="0"/>
              <a:t>2. Під </a:t>
            </a:r>
            <a:r>
              <a:rPr lang="uk-UA" sz="2800" b="1" dirty="0"/>
              <a:t>час катання потрібно одягати засоби захисту — шолом, наколінники, </a:t>
            </a:r>
            <a:r>
              <a:rPr lang="uk-UA" sz="2800" b="1" dirty="0" err="1"/>
              <a:t>надолонники</a:t>
            </a:r>
            <a:r>
              <a:rPr lang="uk-UA" sz="2800" b="1" dirty="0"/>
              <a:t> та налокітники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90" y="2865235"/>
            <a:ext cx="4386611" cy="2971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834619"/>
            <a:ext cx="2668814" cy="30024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6" y="2842658"/>
            <a:ext cx="2831484" cy="30038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33993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54100" y="1800548"/>
            <a:ext cx="10071101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uk-UA" sz="2800" b="1" dirty="0" smtClean="0"/>
              <a:t>3. Небезпечно </a:t>
            </a:r>
            <a:r>
              <a:rPr lang="uk-UA" sz="2800" b="1" dirty="0"/>
              <a:t>грати в рухливі ігри або кататися на </a:t>
            </a:r>
            <a:r>
              <a:rPr lang="uk-UA" sz="2800" b="1" dirty="0" smtClean="0"/>
              <a:t>тротуарі </a:t>
            </a:r>
            <a:r>
              <a:rPr lang="uk-UA" sz="2800" b="1" dirty="0"/>
              <a:t>та проїзній частині дороги. Обирай для цього безпечні місця</a:t>
            </a:r>
            <a:r>
              <a:rPr lang="uk-UA" sz="2800" b="1" dirty="0" smtClean="0"/>
              <a:t>.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494526"/>
            <a:ext cx="10071101" cy="12484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Пам’ятка</a:t>
            </a:r>
            <a:endParaRPr lang="ru-RU" sz="4000" b="1" dirty="0"/>
          </a:p>
          <a:p>
            <a:pPr algn="ctr"/>
            <a:r>
              <a:rPr lang="uk-UA" sz="4000" b="1" dirty="0"/>
              <a:t>для активного й безпечного відпочинку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4174717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941</Words>
  <Application>Microsoft Office PowerPoint</Application>
  <PresentationFormat>Произвольный</PresentationFormat>
  <Paragraphs>145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79</cp:revision>
  <dcterms:created xsi:type="dcterms:W3CDTF">2018-01-05T16:38:53Z</dcterms:created>
  <dcterms:modified xsi:type="dcterms:W3CDTF">2025-05-20T14:06:34Z</dcterms:modified>
</cp:coreProperties>
</file>