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489" r:id="rId3"/>
    <p:sldId id="490" r:id="rId4"/>
    <p:sldId id="462" r:id="rId5"/>
    <p:sldId id="361" r:id="rId6"/>
    <p:sldId id="484" r:id="rId7"/>
    <p:sldId id="468" r:id="rId8"/>
    <p:sldId id="485" r:id="rId9"/>
    <p:sldId id="469" r:id="rId10"/>
    <p:sldId id="470" r:id="rId11"/>
    <p:sldId id="472" r:id="rId12"/>
    <p:sldId id="475" r:id="rId13"/>
    <p:sldId id="486" r:id="rId14"/>
    <p:sldId id="480" r:id="rId15"/>
    <p:sldId id="476" r:id="rId16"/>
    <p:sldId id="488" r:id="rId17"/>
    <p:sldId id="487" r:id="rId18"/>
    <p:sldId id="49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C55A11"/>
    <a:srgbClr val="00B050"/>
    <a:srgbClr val="1694E9"/>
    <a:srgbClr val="FFFF00"/>
    <a:srgbClr val="709E32"/>
    <a:srgbClr val="FFB441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9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B8%D0%BC%D0%B2%D0%BE%D0%BB_%D0%B3%D1%80%D0%B8%D0%B2%D0%BD%D1%96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4789" y="3935814"/>
            <a:ext cx="9530298" cy="146423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Чому грошей не може бути скільки завгодно?» </a:t>
            </a:r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4000" b="1" i="1" dirty="0">
                <a:solidFill>
                  <a:schemeClr val="accent2">
                    <a:lumMod val="75000"/>
                  </a:schemeClr>
                </a:solidFill>
              </a:rPr>
              <a:t>з журналу «Джміль»)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уча украинского Hryvnia денег, номинальной стоимости 200 UAH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89" y="1260082"/>
            <a:ext cx="3336325" cy="216444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63859" y="1260082"/>
            <a:ext cx="319122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Скільки на землі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іще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цікавого!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109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33989"/>
            <a:ext cx="10114643" cy="8702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заголовок статті: </a:t>
            </a:r>
            <a:r>
              <a:rPr lang="uk-UA" sz="3600" b="1" dirty="0">
                <a:solidFill>
                  <a:schemeClr val="bg1"/>
                </a:solidFill>
              </a:rPr>
              <a:t>«Наша гривня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1555050"/>
            <a:ext cx="5138057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таке гривня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2" descr="Приметы на деньги и богатство на Новый г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1663907"/>
            <a:ext cx="2080986" cy="25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2147866"/>
            <a:ext cx="6335486" cy="9541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Гривня – </a:t>
            </a:r>
            <a:r>
              <a:rPr lang="ru-RU" sz="2800" b="1" dirty="0">
                <a:solidFill>
                  <a:srgbClr val="FFFF00"/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(символ—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hlinkClick r:id="rId3" tooltip="Символ гривні"/>
              </a:rPr>
              <a:t>₴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код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 — 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UAH) —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офіційна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 валюта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України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  <a:r>
              <a:rPr lang="uk-UA" sz="2800" b="1" dirty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6" name="Picture 2" descr="500 гривень 2015 року (новий зразок) авер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06" y="3225908"/>
            <a:ext cx="3915863" cy="187961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1 hryvnia coin of Ukraine, 20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59" y="3225908"/>
            <a:ext cx="3921604" cy="187045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19600" y="5181196"/>
            <a:ext cx="5138057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що може йтися у статті? </a:t>
            </a:r>
          </a:p>
        </p:txBody>
      </p:sp>
    </p:spTree>
    <p:extLst>
      <p:ext uri="{BB962C8B-B14F-4D97-AF65-F5344CB8AC3E}">
        <p14:creationId xmlns:p14="http://schemas.microsoft.com/office/powerpoint/2010/main" val="2125695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714" y="488396"/>
            <a:ext cx="10210800" cy="587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Стаття «Наша гривня»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4209" y="1110660"/>
            <a:ext cx="8760334" cy="452431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Українські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гривні дуже гарні! Від 1996 року, коли вони були введені, їхній зовнішній вигляд, навіть розмір, кілька разів змінювався, і вони здавалися дедалі кращими. 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     Розгляньте вдома разом з мамою або татом паперові гроші. Кого і що на них зображено?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     Українську гривню дуже важко підробити, адже на кожній купюрі багато захисних елементів…</a:t>
            </a:r>
          </a:p>
        </p:txBody>
      </p:sp>
      <p:pic>
        <p:nvPicPr>
          <p:cNvPr id="10" name="Picture 2" descr="Гривна - украинские деньги » ArStyle.org - портал обо все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6496" y="1925726"/>
            <a:ext cx="3642108" cy="24256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6265" y="5517603"/>
            <a:ext cx="774561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Що нового ти відкрив/відкрила для себе?</a:t>
            </a:r>
            <a:endParaRPr lang="uk-UA" sz="24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Що ще хотів/хотіла би дізнатися про нашу гривню?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2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629" y="494529"/>
            <a:ext cx="10320834" cy="7064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Познайомся з героями журналу «ДЖМІЛЬ»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1143" y="1316221"/>
            <a:ext cx="6074349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      На сторінках журналу «Джміль» живуть головні герої, які вводять читача у дивовиж-ний навколишній світ, - дослід-</a:t>
            </a:r>
            <a:r>
              <a:rPr lang="uk-UA" sz="3200" b="1" dirty="0" err="1">
                <a:solidFill>
                  <a:schemeClr val="bg1"/>
                </a:solidFill>
              </a:rPr>
              <a:t>ник</a:t>
            </a:r>
            <a:r>
              <a:rPr lang="uk-UA" sz="3200" b="1" dirty="0">
                <a:solidFill>
                  <a:schemeClr val="bg1"/>
                </a:solidFill>
              </a:rPr>
              <a:t> Джмелик та його друзі: Пензлик, Нотка і Книжечка. З ними ми й зустрінемося, читаючи наступний текст.</a:t>
            </a:r>
          </a:p>
        </p:txBody>
      </p:sp>
      <p:pic>
        <p:nvPicPr>
          <p:cNvPr id="10242" name="Picture 2" descr="Джміль № 2, 2013 — “Літо” | Джміль – журнал для дітей, їхні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80" y="1316221"/>
            <a:ext cx="3683434" cy="50472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2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072552" y="2058332"/>
            <a:ext cx="3091562" cy="293907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надрукув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ти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розд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ти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стачило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банкн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тному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папірц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664856" y="2058332"/>
            <a:ext cx="3143133" cy="293907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лькості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дор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внювати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штуватиме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довед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ться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вал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за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106" y="1432173"/>
            <a:ext cx="2553379" cy="36022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115107" y="533685"/>
            <a:ext cx="10140721" cy="6858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23444" y="1364710"/>
            <a:ext cx="7332383" cy="6174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слова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«луною»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за учнем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, який гарно читає</a:t>
            </a:r>
          </a:p>
        </p:txBody>
      </p:sp>
    </p:spTree>
    <p:extLst>
      <p:ext uri="{BB962C8B-B14F-4D97-AF65-F5344CB8AC3E}">
        <p14:creationId xmlns:p14="http://schemas.microsoft.com/office/powerpoint/2010/main" val="2673007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29086" y="1284873"/>
            <a:ext cx="677394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Банкн</a:t>
            </a:r>
            <a:r>
              <a:rPr lang="uk-UA" sz="3200" b="1" dirty="0">
                <a:solidFill>
                  <a:schemeClr val="bg1"/>
                </a:solidFill>
              </a:rPr>
              <a:t>о</a:t>
            </a:r>
            <a:r>
              <a:rPr lang="uk-UA" sz="3200" b="1" dirty="0">
                <a:solidFill>
                  <a:srgbClr val="FFFF00"/>
                </a:solidFill>
              </a:rPr>
              <a:t>тний двір – </a:t>
            </a:r>
            <a:r>
              <a:rPr lang="uk-UA" sz="3200" b="1" dirty="0"/>
              <a:t>установа, яка спеціалізується на виготовленні державних цінних паперів, зокрема грошей.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00332" y="55074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 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107" y="533685"/>
            <a:ext cx="10140721" cy="6858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Чи вмієте ви розпоряджатися грошима? | Джміль – журнал для діте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07" y="3390520"/>
            <a:ext cx="2498239" cy="316027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43528" y="3445394"/>
            <a:ext cx="405950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Вал</a:t>
            </a:r>
            <a:r>
              <a:rPr lang="uk-UA" sz="3200" b="1" dirty="0">
                <a:solidFill>
                  <a:schemeClr val="bg1"/>
                </a:solidFill>
              </a:rPr>
              <a:t>і</a:t>
            </a:r>
            <a:r>
              <a:rPr lang="uk-UA" sz="3200" b="1" dirty="0">
                <a:solidFill>
                  <a:srgbClr val="FFFF00"/>
                </a:solidFill>
              </a:rPr>
              <a:t>за – </a:t>
            </a:r>
            <a:r>
              <a:rPr lang="uk-UA" sz="3200" b="1" dirty="0" err="1"/>
              <a:t>чемода́н</a:t>
            </a:r>
            <a:r>
              <a:rPr lang="uk-UA" sz="3200" b="1" dirty="0"/>
              <a:t> - призначена для перевезення та зберігання </a:t>
            </a:r>
            <a:r>
              <a:rPr lang="ru-RU" sz="3200" b="1" dirty="0"/>
              <a:t>речей.</a:t>
            </a:r>
          </a:p>
        </p:txBody>
      </p:sp>
      <p:pic>
        <p:nvPicPr>
          <p:cNvPr id="13" name="Picture 2" descr="У державній скарбниці | Джміль – журнал для дітей, їхніх батьків і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97"/>
          <a:stretch/>
        </p:blipFill>
        <p:spPr bwMode="auto">
          <a:xfrm>
            <a:off x="8261382" y="1292180"/>
            <a:ext cx="2859273" cy="351763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880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jmil.com.ua/images/2020-3/Jmil-2020-3_p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00" t="24800"/>
          <a:stretch/>
        </p:blipFill>
        <p:spPr bwMode="auto">
          <a:xfrm>
            <a:off x="421821" y="1761817"/>
            <a:ext cx="2694214" cy="32485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2129" y="488396"/>
            <a:ext cx="10662557" cy="587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Чому грошей не може бути скільки завгодно</a:t>
            </a:r>
            <a:r>
              <a:rPr lang="uk-UA" sz="4000" b="1" dirty="0" smtClean="0">
                <a:solidFill>
                  <a:schemeClr val="bg1"/>
                </a:solidFill>
              </a:rPr>
              <a:t>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2 Читання\1 Савченко\10 Скільки на землі іще цікавого\№109 - Наша гривня. Чому грошей не може бути скільки завгодно\2025-05-05_164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179247"/>
            <a:ext cx="8754982" cy="490809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670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02594" y="1305338"/>
            <a:ext cx="850969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Між ким відбувається розмова?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Яка ідея виникла у Пензлика? </a:t>
            </a:r>
            <a:r>
              <a:rPr lang="uk-UA" sz="2800" b="1" dirty="0" smtClean="0">
                <a:solidFill>
                  <a:srgbClr val="FFFF00"/>
                </a:solidFill>
              </a:rPr>
              <a:t>Прочитай.</a:t>
            </a:r>
            <a:endParaRPr lang="uk-UA" sz="28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Як </a:t>
            </a:r>
            <a:r>
              <a:rPr lang="uk-UA" sz="2800" b="1" dirty="0" smtClean="0">
                <a:solidFill>
                  <a:srgbClr val="FFFF00"/>
                </a:solidFill>
              </a:rPr>
              <a:t>гадаєш, </a:t>
            </a:r>
            <a:r>
              <a:rPr lang="uk-UA" sz="2800" b="1" dirty="0">
                <a:solidFill>
                  <a:srgbClr val="FFFF00"/>
                </a:solidFill>
              </a:rPr>
              <a:t>це гарні наміри?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Чому не можна цього робити, як </a:t>
            </a:r>
            <a:r>
              <a:rPr lang="uk-UA" sz="2800" b="1" dirty="0" smtClean="0">
                <a:solidFill>
                  <a:srgbClr val="FFFF00"/>
                </a:solidFill>
              </a:rPr>
              <a:t>ти зрозумів/ла?</a:t>
            </a:r>
            <a:endParaRPr lang="uk-UA" sz="28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Прочитай </a:t>
            </a:r>
            <a:r>
              <a:rPr lang="uk-UA" sz="2800" b="1" dirty="0">
                <a:solidFill>
                  <a:srgbClr val="FFFF00"/>
                </a:solidFill>
              </a:rPr>
              <a:t>пояснення Джмелика.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Прочитай </a:t>
            </a:r>
            <a:r>
              <a:rPr lang="uk-UA" sz="2800" b="1" dirty="0">
                <a:solidFill>
                  <a:srgbClr val="FFFF00"/>
                </a:solidFill>
              </a:rPr>
              <a:t>думку, що висловила Книжечка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7943" y="533990"/>
            <a:ext cx="10254343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Дай відповіді на питання до статті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ÐÐ°ÑÑÐ¸Ð½ÐºÐ¸ Ð¿Ð¾ Ð·Ð°Ð¿ÑÐ¾ÑÑ ÐºÐ»Ð¸Ð¿Ð°ÑÑ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" b="92222" l="0" r="38855">
                        <a14:foregroundMark x1="7362" y1="87222" x2="7362" y2="87222"/>
                        <a14:foregroundMark x1="10532" y1="84444" x2="10532" y2="84444"/>
                        <a14:foregroundMark x1="22699" y1="84722" x2="22699" y2="84722"/>
                        <a14:foregroundMark x1="24847" y1="87407" x2="24847" y2="87407"/>
                        <a14:foregroundMark x1="28732" y1="89537" x2="28732" y2="89537"/>
                        <a14:foregroundMark x1="8896" y1="86296" x2="8896" y2="86296"/>
                        <a14:foregroundMark x1="27301" y1="86481" x2="27301" y2="86481"/>
                        <a14:foregroundMark x1="28016" y1="87222" x2="28016" y2="8722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569" t="460" r="56581" b="8030"/>
          <a:stretch/>
        </p:blipFill>
        <p:spPr bwMode="auto">
          <a:xfrm>
            <a:off x="313306" y="1515695"/>
            <a:ext cx="2050500" cy="367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20886" y="4071882"/>
            <a:ext cx="692331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Так</a:t>
            </a:r>
            <a:r>
              <a:rPr lang="uk-UA" sz="2800" b="1" dirty="0">
                <a:solidFill>
                  <a:schemeClr val="bg1"/>
                </a:solidFill>
              </a:rPr>
              <a:t>, гроші дуже важливі, але не все можна купити за гроші. Пам'ятаймо про це! 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3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045029" y="471733"/>
            <a:ext cx="9938657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: округлені кути 7">
            <a:extLst>
              <a:ext uri="{FF2B5EF4-FFF2-40B4-BE49-F238E27FC236}">
                <a16:creationId xmlns:a16="http://schemas.microsoft.com/office/drawing/2014/main" xmlns="" id="{64487D4B-FC3C-4552-8E1A-F2831FBE1812}"/>
              </a:ext>
            </a:extLst>
          </p:cNvPr>
          <p:cNvSpPr/>
          <p:nvPr/>
        </p:nvSpPr>
        <p:spPr>
          <a:xfrm>
            <a:off x="1135221" y="1239870"/>
            <a:ext cx="5377542" cy="2962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З яким журналом ознайомились на уроці?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Про </a:t>
            </a:r>
            <a:r>
              <a:rPr lang="uk-UA" sz="2800" b="1" dirty="0" smtClean="0">
                <a:solidFill>
                  <a:schemeClr val="bg1"/>
                </a:solidFill>
              </a:rPr>
              <a:t>що </a:t>
            </a:r>
            <a:r>
              <a:rPr lang="uk-UA" sz="2800" b="1" dirty="0" smtClean="0">
                <a:solidFill>
                  <a:schemeClr val="bg1"/>
                </a:solidFill>
              </a:rPr>
              <a:t>розповідає стаття журналу </a:t>
            </a:r>
            <a:r>
              <a:rPr lang="uk-UA" sz="2800" b="1" dirty="0" smtClean="0">
                <a:solidFill>
                  <a:schemeClr val="bg1"/>
                </a:solidFill>
              </a:rPr>
              <a:t>«ДЖМІЛЬ»?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Що </a:t>
            </a:r>
            <a:r>
              <a:rPr lang="ru-RU" sz="2800" b="1" dirty="0" err="1">
                <a:solidFill>
                  <a:schemeClr val="bg1"/>
                </a:solidFill>
              </a:rPr>
              <a:t>цінного</a:t>
            </a:r>
            <a:r>
              <a:rPr lang="ru-RU" sz="2800" b="1" dirty="0">
                <a:solidFill>
                  <a:schemeClr val="bg1"/>
                </a:solidFill>
              </a:rPr>
              <a:t> ти </a:t>
            </a:r>
            <a:r>
              <a:rPr lang="ru-RU" sz="2800" b="1" dirty="0" err="1">
                <a:solidFill>
                  <a:schemeClr val="bg1"/>
                </a:solidFill>
              </a:rPr>
              <a:t>узяв</a:t>
            </a:r>
            <a:r>
              <a:rPr lang="ru-RU" sz="2800" b="1" dirty="0">
                <a:solidFill>
                  <a:schemeClr val="bg1"/>
                </a:solidFill>
              </a:rPr>
              <a:t>/ла з цього уроку для себе?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6703647" y="1283414"/>
            <a:ext cx="4378009" cy="342221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7">
            <a:extLst>
              <a:ext uri="{FF2B5EF4-FFF2-40B4-BE49-F238E27FC236}">
                <a16:creationId xmlns:a16="http://schemas.microsoft.com/office/drawing/2014/main" xmlns="" id="{64487D4B-FC3C-4552-8E1A-F2831FBE1812}"/>
              </a:ext>
            </a:extLst>
          </p:cNvPr>
          <p:cNvSpPr/>
          <p:nvPr/>
        </p:nvSpPr>
        <p:spPr>
          <a:xfrm>
            <a:off x="947056" y="4263402"/>
            <a:ext cx="6498771" cy="200906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статтю.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Знайди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цікаву інформацію про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гривню.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Передивись мультфільм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Тітоньки Сови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«Звідки взялись гроші» </a:t>
            </a:r>
          </a:p>
        </p:txBody>
      </p:sp>
    </p:spTree>
    <p:extLst>
      <p:ext uri="{BB962C8B-B14F-4D97-AF65-F5344CB8AC3E}">
        <p14:creationId xmlns:p14="http://schemas.microsoft.com/office/powerpoint/2010/main" val="3865274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2070701" y="2157930"/>
            <a:ext cx="8492979" cy="387557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16760" y="502033"/>
            <a:ext cx="10262869" cy="812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</a:t>
            </a:r>
            <a:r>
              <a:rPr lang="uk-UA" sz="4000" b="1" dirty="0">
                <a:solidFill>
                  <a:schemeClr val="bg1"/>
                </a:solidFill>
              </a:rPr>
              <a:t>Оціни свою роботу на </a:t>
            </a:r>
            <a:r>
              <a:rPr lang="uk-UA" sz="4000" b="1" dirty="0" smtClean="0">
                <a:solidFill>
                  <a:schemeClr val="bg1"/>
                </a:solidFill>
              </a:rPr>
              <a:t>уроці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396311" y="3951514"/>
            <a:ext cx="2461838" cy="1513115"/>
          </a:xfrm>
          <a:prstGeom prst="roundRect">
            <a:avLst/>
          </a:prstGeom>
          <a:solidFill>
            <a:srgbClr val="E838B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складно та незрозуміло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715375" y="2360303"/>
            <a:ext cx="2710652" cy="938067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було легко та просто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4073988" y="4410721"/>
            <a:ext cx="2383962" cy="9015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втомився/ втомилася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6806293" y="1718318"/>
            <a:ext cx="3339193" cy="781267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з усім </a:t>
            </a:r>
            <a:r>
              <a:rPr lang="uk-UA" sz="2800" b="1" dirty="0" smtClean="0">
                <a:solidFill>
                  <a:schemeClr val="bg1"/>
                </a:solidFill>
              </a:rPr>
              <a:t>упорався/ упоралась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3544471" y="1766223"/>
            <a:ext cx="2503723" cy="7834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Працював/ла  старанно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8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42431" y="506286"/>
            <a:ext cx="9773911" cy="8538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3954780" y="1789547"/>
            <a:ext cx="6829862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Дзвоник дзвенить, не стихає,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Школярів усіх </a:t>
            </a:r>
            <a:r>
              <a:rPr lang="uk-UA" sz="3600" b="1" dirty="0" err="1">
                <a:solidFill>
                  <a:schemeClr val="bg1"/>
                </a:solidFill>
              </a:rPr>
              <a:t>скликає</a:t>
            </a:r>
            <a:r>
              <a:rPr lang="uk-UA" sz="36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«Гей</a:t>
            </a:r>
            <a:r>
              <a:rPr lang="uk-UA" sz="3600" b="1" dirty="0">
                <a:solidFill>
                  <a:schemeClr val="bg1"/>
                </a:solidFill>
              </a:rPr>
              <a:t>, до класу поспішайте,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місця свої </a:t>
            </a:r>
            <a:r>
              <a:rPr lang="uk-UA" sz="3600" b="1" dirty="0" smtClean="0">
                <a:solidFill>
                  <a:schemeClr val="bg1"/>
                </a:solidFill>
              </a:rPr>
              <a:t>сідайте!»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CE9616-01C8-4472-BC3F-DFE8861D0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r="17213"/>
          <a:stretch/>
        </p:blipFill>
        <p:spPr>
          <a:xfrm>
            <a:off x="1242431" y="1789547"/>
            <a:ext cx="2194467" cy="349002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4658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4332514" y="1697838"/>
            <a:ext cx="6905962" cy="336401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14400" y="502033"/>
            <a:ext cx="10324076" cy="812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Відчуймо себе частиною колективу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914400" y="1353602"/>
            <a:ext cx="3359843" cy="799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прийшов на </a:t>
            </a:r>
            <a:r>
              <a:rPr lang="uk-UA" sz="2400" b="1" dirty="0" smtClean="0">
                <a:solidFill>
                  <a:schemeClr val="bg1"/>
                </a:solidFill>
              </a:rPr>
              <a:t>урок </a:t>
            </a:r>
            <a:r>
              <a:rPr lang="uk-UA" sz="2400" b="1" dirty="0" smtClean="0">
                <a:solidFill>
                  <a:schemeClr val="bg1"/>
                </a:solidFill>
              </a:rPr>
              <a:t>(навіщо)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900968" y="2230442"/>
            <a:ext cx="3359843" cy="712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Потрібно </a:t>
            </a:r>
            <a:r>
              <a:rPr lang="uk-UA" sz="2400" b="1" dirty="0" smtClean="0">
                <a:solidFill>
                  <a:schemeClr val="bg1"/>
                </a:solidFill>
              </a:rPr>
              <a:t>бути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(яким)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898422" y="3051834"/>
            <a:ext cx="3353881" cy="5036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Зі </a:t>
            </a:r>
            <a:r>
              <a:rPr lang="uk-UA" sz="2400" b="1" dirty="0" smtClean="0">
                <a:solidFill>
                  <a:schemeClr val="bg1"/>
                </a:solidFill>
              </a:rPr>
              <a:t>мною (хто)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914400" y="3631097"/>
            <a:ext cx="3306132" cy="82116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Вони </a:t>
            </a:r>
            <a:r>
              <a:rPr lang="uk-UA" sz="2400" b="1" dirty="0" smtClean="0">
                <a:solidFill>
                  <a:schemeClr val="bg1"/>
                </a:solidFill>
              </a:rPr>
              <a:t>мене (що роблять)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968111" y="4486018"/>
            <a:ext cx="3306132" cy="575839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Мені це </a:t>
            </a:r>
            <a:r>
              <a:rPr lang="uk-UA" sz="2400" b="1" dirty="0">
                <a:solidFill>
                  <a:schemeClr val="bg1"/>
                </a:solidFill>
              </a:rPr>
              <a:t>(</a:t>
            </a:r>
            <a:r>
              <a:rPr lang="uk-UA" sz="2400" b="1" dirty="0" smtClean="0">
                <a:solidFill>
                  <a:schemeClr val="bg1"/>
                </a:solidFill>
              </a:rPr>
              <a:t>як)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842164" y="5253437"/>
            <a:ext cx="3664522" cy="57583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</a:t>
            </a:r>
            <a:r>
              <a:rPr lang="uk-UA" sz="2400" b="1" dirty="0" smtClean="0">
                <a:solidFill>
                  <a:schemeClr val="bg1"/>
                </a:solidFill>
              </a:rPr>
              <a:t>готовий/а </a:t>
            </a:r>
            <a:r>
              <a:rPr lang="uk-UA" sz="2400" b="1" dirty="0" smtClean="0">
                <a:solidFill>
                  <a:schemeClr val="bg1"/>
                </a:solidFill>
              </a:rPr>
              <a:t>(до чого) …?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12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0738" y="472755"/>
            <a:ext cx="10099147" cy="6593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Артикуляційна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="" xmlns:a16="http://schemas.microsoft.com/office/drawing/2014/main" id="{4C385234-5665-4277-BBE9-D73E946B6EAC}"/>
              </a:ext>
            </a:extLst>
          </p:cNvPr>
          <p:cNvSpPr/>
          <p:nvPr/>
        </p:nvSpPr>
        <p:spPr>
          <a:xfrm>
            <a:off x="971624" y="1202954"/>
            <a:ext cx="2615598" cy="13171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Вітерець у лісі шелестить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ш-ш-ш…</a:t>
            </a: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4C385234-5665-4277-BBE9-D73E946B6EAC}"/>
              </a:ext>
            </a:extLst>
          </p:cNvPr>
          <p:cNvSpPr/>
          <p:nvPr/>
        </p:nvSpPr>
        <p:spPr>
          <a:xfrm>
            <a:off x="3734861" y="1197532"/>
            <a:ext cx="2525486" cy="131711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Прилетів і задзижчав жук – ж-ж-ж… </a:t>
            </a: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4C385234-5665-4277-BBE9-D73E946B6EAC}"/>
              </a:ext>
            </a:extLst>
          </p:cNvPr>
          <p:cNvSpPr/>
          <p:nvPr/>
        </p:nvSpPr>
        <p:spPr>
          <a:xfrm>
            <a:off x="6499832" y="1202952"/>
            <a:ext cx="2098149" cy="131711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Заспівав комарик –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з-з-з …</a:t>
            </a:r>
          </a:p>
        </p:txBody>
      </p:sp>
      <p:sp>
        <p:nvSpPr>
          <p:cNvPr id="10" name="Прямокутник: округлені кути 11">
            <a:extLst>
              <a:ext uri="{FF2B5EF4-FFF2-40B4-BE49-F238E27FC236}">
                <a16:creationId xmlns="" xmlns:a16="http://schemas.microsoft.com/office/drawing/2014/main" id="{4C385234-5665-4277-BBE9-D73E946B6EAC}"/>
              </a:ext>
            </a:extLst>
          </p:cNvPr>
          <p:cNvSpPr/>
          <p:nvPr/>
        </p:nvSpPr>
        <p:spPr>
          <a:xfrm>
            <a:off x="8862032" y="1202951"/>
            <a:ext cx="2130806" cy="1317113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Повзе вуж у траві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с-с-с…</a:t>
            </a:r>
          </a:p>
        </p:txBody>
      </p:sp>
      <p:sp>
        <p:nvSpPr>
          <p:cNvPr id="13" name="Прямокутник: округлені кути 11">
            <a:extLst>
              <a:ext uri="{FF2B5EF4-FFF2-40B4-BE49-F238E27FC236}">
                <a16:creationId xmlns="" xmlns:a16="http://schemas.microsoft.com/office/drawing/2014/main" id="{4C385234-5665-4277-BBE9-D73E946B6EAC}"/>
              </a:ext>
            </a:extLst>
          </p:cNvPr>
          <p:cNvSpPr/>
          <p:nvPr/>
        </p:nvSpPr>
        <p:spPr>
          <a:xfrm>
            <a:off x="828607" y="4443858"/>
            <a:ext cx="2758615" cy="18923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Пролетів птах, вимахуючи крилами – </a:t>
            </a:r>
            <a:r>
              <a:rPr lang="uk-UA" sz="2800" b="1" dirty="0" err="1">
                <a:solidFill>
                  <a:schemeClr val="bg1"/>
                </a:solidFill>
              </a:rPr>
              <a:t>шух-шух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="" xmlns:a16="http://schemas.microsoft.com/office/drawing/2014/main" id="{4C385234-5665-4277-BBE9-D73E946B6EAC}"/>
              </a:ext>
            </a:extLst>
          </p:cNvPr>
          <p:cNvSpPr/>
          <p:nvPr/>
        </p:nvSpPr>
        <p:spPr>
          <a:xfrm>
            <a:off x="6398372" y="4441691"/>
            <a:ext cx="2169719" cy="159409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Запихкав їжачок – </a:t>
            </a:r>
            <a:r>
              <a:rPr lang="uk-UA" sz="2800" b="1" dirty="0" err="1">
                <a:solidFill>
                  <a:schemeClr val="bg1"/>
                </a:solidFill>
              </a:rPr>
              <a:t>пх-пх-пх</a:t>
            </a:r>
            <a:r>
              <a:rPr lang="uk-UA" sz="2800" b="1" dirty="0">
                <a:solidFill>
                  <a:schemeClr val="bg1"/>
                </a:solidFill>
              </a:rPr>
              <a:t> …</a:t>
            </a:r>
          </a:p>
        </p:txBody>
      </p:sp>
      <p:pic>
        <p:nvPicPr>
          <p:cNvPr id="3074" name="Picture 2" descr="Інформація про жука-оленя - Українська природоохоронна груп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r="6653"/>
          <a:stretch/>
        </p:blipFill>
        <p:spPr bwMode="auto">
          <a:xfrm>
            <a:off x="3964951" y="2611911"/>
            <a:ext cx="2075131" cy="16226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11440" r="27521" b="1815"/>
          <a:stretch/>
        </p:blipFill>
        <p:spPr bwMode="auto">
          <a:xfrm>
            <a:off x="6645152" y="2580080"/>
            <a:ext cx="1756886" cy="1723100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Вуж звичайн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032" y="2618041"/>
            <a:ext cx="2167173" cy="16274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Українські загадки про перелітних птахів із фотовідповідям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t="9744" r="17817" b="21536"/>
          <a:stretch/>
        </p:blipFill>
        <p:spPr bwMode="auto">
          <a:xfrm>
            <a:off x="3755186" y="4510670"/>
            <a:ext cx="2510717" cy="175750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Ліс Зображення, стокові фотографії та картинки Лі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26" y="2579581"/>
            <a:ext cx="2619375" cy="17526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Розповідь про їжака - Dovidka.biz.u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4" r="-849"/>
          <a:stretch/>
        </p:blipFill>
        <p:spPr bwMode="auto">
          <a:xfrm>
            <a:off x="8994580" y="4443858"/>
            <a:ext cx="1980000" cy="151111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40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3886" y="533400"/>
            <a:ext cx="9862457" cy="6897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6543" y="1318252"/>
            <a:ext cx="5170714" cy="22467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Каже «ж-ж-ж», немов машина,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В жовті смужки пузо й спина.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На бджолу він схожий –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Медонос не гожий.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Звати ту комаху -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8576" y="2980246"/>
            <a:ext cx="1808681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джміль.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949" y="3662197"/>
            <a:ext cx="4336967" cy="12003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Хто такий джміль?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Пригадай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попередній урок.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Який джміль буває ще? </a:t>
            </a:r>
          </a:p>
        </p:txBody>
      </p:sp>
      <p:pic>
        <p:nvPicPr>
          <p:cNvPr id="1026" name="Picture 2" descr="D:\Картинки до тестів\Тварини\Джмі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86" y="1318251"/>
            <a:ext cx="2786742" cy="21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Журнали для школяр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300">
            <a:off x="8691669" y="2736100"/>
            <a:ext cx="2616644" cy="370279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5949" y="4993154"/>
            <a:ext cx="73817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Журнал </a:t>
            </a:r>
            <a:r>
              <a:rPr lang="uk-UA" sz="2400" b="1" dirty="0">
                <a:solidFill>
                  <a:schemeClr val="bg1"/>
                </a:solidFill>
              </a:rPr>
              <a:t>«Джміль» розповідає про живопис, музику, літературу молодшим школярам і дошкільникам.</a:t>
            </a:r>
          </a:p>
        </p:txBody>
      </p:sp>
    </p:spTree>
    <p:extLst>
      <p:ext uri="{BB962C8B-B14F-4D97-AF65-F5344CB8AC3E}">
        <p14:creationId xmlns:p14="http://schemas.microsoft.com/office/powerpoint/2010/main" val="2836061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9458" y="582906"/>
            <a:ext cx="9906000" cy="668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409775"/>
            <a:ext cx="3472544" cy="34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9714" y="1395095"/>
            <a:ext cx="621574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</a:t>
            </a:r>
            <a:r>
              <a:rPr lang="uk-UA" sz="2800" b="1" dirty="0" smtClean="0"/>
              <a:t>ознайомимось із деякими пізнавальними статтями рубрики</a:t>
            </a:r>
            <a:r>
              <a:rPr lang="uk-UA" sz="2800" b="1" dirty="0">
                <a:solidFill>
                  <a:schemeClr val="bg1"/>
                </a:solidFill>
              </a:rPr>
              <a:t> «Школа економіки</a:t>
            </a:r>
            <a:r>
              <a:rPr lang="uk-UA" sz="2800" b="1" dirty="0" smtClean="0">
                <a:solidFill>
                  <a:schemeClr val="bg1"/>
                </a:solidFill>
              </a:rPr>
              <a:t>» в</a:t>
            </a:r>
            <a:r>
              <a:rPr lang="uk-UA" sz="2800" b="1" dirty="0" smtClean="0"/>
              <a:t> журналі </a:t>
            </a:r>
            <a:r>
              <a:rPr lang="uk-UA" sz="2800" b="1" dirty="0"/>
              <a:t>«Джміль</a:t>
            </a:r>
            <a:r>
              <a:rPr lang="uk-UA" sz="2800" b="1" dirty="0" smtClean="0"/>
              <a:t>». Поглибимо знання про національну валюту </a:t>
            </a:r>
            <a:r>
              <a:rPr lang="uk-UA" sz="2800" b="1" dirty="0"/>
              <a:t>– </a:t>
            </a:r>
            <a:r>
              <a:rPr lang="uk-UA" sz="2800" b="1" dirty="0" smtClean="0"/>
              <a:t>гривню. Дізнаємось, чому грошей не може бути скільки завгодно.</a:t>
            </a:r>
          </a:p>
        </p:txBody>
      </p:sp>
    </p:spTree>
    <p:extLst>
      <p:ext uri="{BB962C8B-B14F-4D97-AF65-F5344CB8AC3E}">
        <p14:creationId xmlns:p14="http://schemas.microsoft.com/office/powerpoint/2010/main" val="3939979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5115" y="405927"/>
            <a:ext cx="9933256" cy="7350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 утворилася назва журналу «Джміль»?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115" y="1355133"/>
            <a:ext cx="6468948" cy="207182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985115" y="3507921"/>
            <a:ext cx="6468948" cy="9541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Прочитай, що позначає кожна буква в назві </a:t>
            </a:r>
            <a:r>
              <a:rPr lang="uk-UA" sz="2800" b="1" dirty="0">
                <a:solidFill>
                  <a:srgbClr val="0070C0"/>
                </a:solidFill>
              </a:rPr>
              <a:t>ДЖМІЛЬ </a:t>
            </a:r>
          </a:p>
        </p:txBody>
      </p:sp>
      <p:pic>
        <p:nvPicPr>
          <p:cNvPr id="16" name="Picture 2" descr="Джміль № 3, 2020 — “ЕНЕРГІЯ ТА РУХ” | Джміль – журнал для дітей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118" y="1336086"/>
            <a:ext cx="2977253" cy="383619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832712" y="4545983"/>
            <a:ext cx="7658145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Назва </a:t>
            </a:r>
            <a:r>
              <a:rPr lang="uk-UA" sz="2400" b="1" dirty="0">
                <a:solidFill>
                  <a:schemeClr val="bg1"/>
                </a:solidFill>
              </a:rPr>
              <a:t>журналу, хоч і нагадує назву комахи, але утворена з перших звуків слів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r>
              <a:rPr lang="uk-UA" sz="2400" b="1" dirty="0">
                <a:solidFill>
                  <a:schemeClr val="bg1"/>
                </a:solidFill>
              </a:rPr>
              <a:t> Але Джмелик усе-таки є на сторінках журналу. Це один із постійних персонажів, який знайомить читачів із навколишнім світом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28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Моя Батьківщина | Джміль – журнал для дітей, їхніх батьків і педагог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86" y="3853539"/>
            <a:ext cx="3834509" cy="27174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7807" y="405927"/>
            <a:ext cx="10523336" cy="7350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обкладинки деяких випусків </a:t>
            </a:r>
            <a:r>
              <a:rPr lang="uk-UA" sz="3600" b="1" dirty="0" smtClean="0">
                <a:solidFill>
                  <a:schemeClr val="bg1"/>
                </a:solidFill>
              </a:rPr>
              <a:t>журналу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Джміль — живопис, музика, література дітям - Google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07" y="1796139"/>
            <a:ext cx="3830479" cy="27174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Як зберігати музику | Начальная школа, Школьники и Дошколь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567" y="1266345"/>
            <a:ext cx="3812575" cy="271782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97807" y="1208700"/>
            <a:ext cx="5431972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Поміркуй, чому присвячені ці номери.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50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235" y="503645"/>
            <a:ext cx="5055282" cy="161906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 flipH="1">
            <a:off x="1785257" y="1868269"/>
            <a:ext cx="2575004" cy="5787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№ 7-8 2018 рік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У державній скарбниці | Джміль – журнал для дітей, їхніх батьків і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42" y="682319"/>
            <a:ext cx="5694766" cy="403581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0537" y="2447067"/>
            <a:ext cx="4876678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bg1"/>
                </a:solidFill>
              </a:rPr>
              <a:t>     У випуску № 7-8 за 2018 рік у рубриці «Школа </a:t>
            </a:r>
            <a:r>
              <a:rPr lang="uk-UA" sz="2800" b="1" dirty="0" smtClean="0">
                <a:solidFill>
                  <a:schemeClr val="bg1"/>
                </a:solidFill>
              </a:rPr>
              <a:t>економіки</a:t>
            </a:r>
            <a:r>
              <a:rPr lang="uk-UA" sz="2800" b="1" dirty="0">
                <a:solidFill>
                  <a:schemeClr val="bg1"/>
                </a:solidFill>
              </a:rPr>
              <a:t>» маленькі читачі </a:t>
            </a:r>
            <a:r>
              <a:rPr lang="uk-UA" sz="2800" b="1" dirty="0" smtClean="0">
                <a:solidFill>
                  <a:schemeClr val="bg1"/>
                </a:solidFill>
              </a:rPr>
              <a:t>здійснили </a:t>
            </a:r>
            <a:r>
              <a:rPr lang="uk-UA" sz="2800" b="1" dirty="0">
                <a:solidFill>
                  <a:schemeClr val="bg1"/>
                </a:solidFill>
              </a:rPr>
              <a:t>віртуальну подорож до Державної скарбниці, </a:t>
            </a:r>
            <a:r>
              <a:rPr lang="uk-UA" sz="2800" b="1" dirty="0" smtClean="0">
                <a:solidFill>
                  <a:schemeClr val="bg1"/>
                </a:solidFill>
              </a:rPr>
              <a:t>дізналися</a:t>
            </a:r>
            <a:r>
              <a:rPr lang="uk-UA" sz="2800" b="1" dirty="0">
                <a:solidFill>
                  <a:schemeClr val="bg1"/>
                </a:solidFill>
              </a:rPr>
              <a:t>, як народжуються гроші, яка наша гривня, чому грошей не може бути скільки завгодно. </a:t>
            </a:r>
          </a:p>
        </p:txBody>
      </p:sp>
    </p:spTree>
    <p:extLst>
      <p:ext uri="{BB962C8B-B14F-4D97-AF65-F5344CB8AC3E}">
        <p14:creationId xmlns:p14="http://schemas.microsoft.com/office/powerpoint/2010/main" val="3953100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6059</TotalTime>
  <Words>710</Words>
  <Application>Microsoft Office PowerPoint</Application>
  <PresentationFormat>Произвольный</PresentationFormat>
  <Paragraphs>110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540</cp:revision>
  <dcterms:created xsi:type="dcterms:W3CDTF">2018-01-05T16:38:53Z</dcterms:created>
  <dcterms:modified xsi:type="dcterms:W3CDTF">2025-05-05T15:27:18Z</dcterms:modified>
</cp:coreProperties>
</file>