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463" r:id="rId3"/>
    <p:sldId id="464" r:id="rId4"/>
    <p:sldId id="447" r:id="rId5"/>
    <p:sldId id="469" r:id="rId6"/>
    <p:sldId id="462" r:id="rId7"/>
    <p:sldId id="449" r:id="rId8"/>
    <p:sldId id="450" r:id="rId9"/>
    <p:sldId id="465" r:id="rId10"/>
    <p:sldId id="466" r:id="rId11"/>
    <p:sldId id="434" r:id="rId12"/>
    <p:sldId id="456" r:id="rId13"/>
    <p:sldId id="457" r:id="rId14"/>
    <p:sldId id="460" r:id="rId15"/>
    <p:sldId id="467" r:id="rId16"/>
    <p:sldId id="4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00B050"/>
    <a:srgbClr val="CC0066"/>
    <a:srgbClr val="CC0099"/>
    <a:srgbClr val="295FFF"/>
    <a:srgbClr val="1694E9"/>
    <a:srgbClr val="FFFF00"/>
    <a:srgbClr val="709E32"/>
    <a:srgbClr val="FFB44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4514" y="4454324"/>
            <a:ext cx="9329058" cy="91940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Марія Чумарна. Товар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покупець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Текст «Песни птицы Гамаюн». 12-й клубок. - Велемудр. Мир тесен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3"/>
          <a:stretch/>
        </p:blipFill>
        <p:spPr bwMode="auto">
          <a:xfrm>
            <a:off x="1284514" y="1143158"/>
            <a:ext cx="4050246" cy="280059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22344" y="1260082"/>
            <a:ext cx="3191228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  <a:endParaRPr lang="en-US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Скільки на землі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іще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цікавого!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38554" y="1284873"/>
            <a:ext cx="505638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Ор</a:t>
            </a:r>
            <a:r>
              <a:rPr lang="uk-UA" sz="2800" b="1" dirty="0">
                <a:solidFill>
                  <a:srgbClr val="FF0000"/>
                </a:solidFill>
              </a:rPr>
              <a:t>а</a:t>
            </a:r>
            <a:r>
              <a:rPr lang="uk-UA" sz="2800" b="1" dirty="0">
                <a:solidFill>
                  <a:srgbClr val="FFFF00"/>
                </a:solidFill>
              </a:rPr>
              <a:t>ти – </a:t>
            </a:r>
            <a:r>
              <a:rPr lang="uk-UA" sz="2800" b="1" dirty="0"/>
              <a:t>обробляти землю.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Н</a:t>
            </a:r>
            <a:r>
              <a:rPr lang="uk-UA" sz="2800" b="1" dirty="0">
                <a:solidFill>
                  <a:srgbClr val="FF0000"/>
                </a:solidFill>
              </a:rPr>
              <a:t>и</a:t>
            </a:r>
            <a:r>
              <a:rPr lang="uk-UA" sz="2800" b="1" dirty="0">
                <a:solidFill>
                  <a:srgbClr val="FFFF00"/>
                </a:solidFill>
              </a:rPr>
              <a:t>ва – </a:t>
            </a:r>
            <a:r>
              <a:rPr lang="uk-UA" sz="2800" b="1" dirty="0"/>
              <a:t>ділянка землі, на якій ростуть хлібні культури.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Золот</a:t>
            </a:r>
            <a:r>
              <a:rPr lang="uk-UA" sz="2800" b="1" dirty="0">
                <a:solidFill>
                  <a:srgbClr val="FF0000"/>
                </a:solidFill>
              </a:rPr>
              <a:t>и</a:t>
            </a:r>
            <a:r>
              <a:rPr lang="uk-UA" sz="2800" b="1" dirty="0">
                <a:solidFill>
                  <a:srgbClr val="FFFF00"/>
                </a:solidFill>
              </a:rPr>
              <a:t>й – </a:t>
            </a:r>
            <a:r>
              <a:rPr lang="uk-UA" sz="2800" b="1" dirty="0"/>
              <a:t>тут: золота монета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00332" y="55074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 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4400" y="533685"/>
            <a:ext cx="10341429" cy="6858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8554" y="3356829"/>
            <a:ext cx="505638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Ма</a:t>
            </a:r>
            <a:r>
              <a:rPr lang="uk-UA" sz="2800" b="1" dirty="0">
                <a:solidFill>
                  <a:srgbClr val="FF0000"/>
                </a:solidFill>
              </a:rPr>
              <a:t>є</a:t>
            </a:r>
            <a:r>
              <a:rPr lang="uk-UA" sz="2800" b="1" dirty="0">
                <a:solidFill>
                  <a:srgbClr val="FFFF00"/>
                </a:solidFill>
              </a:rPr>
              <a:t>ток – </a:t>
            </a:r>
            <a:r>
              <a:rPr lang="uk-UA" sz="2800" b="1" dirty="0"/>
              <a:t>земельне володіння пана із садибою та будинком.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</a:rPr>
              <a:t>Годув</a:t>
            </a:r>
            <a:r>
              <a:rPr lang="uk-UA" sz="2800" b="1" dirty="0">
                <a:solidFill>
                  <a:srgbClr val="FF0000"/>
                </a:solidFill>
              </a:rPr>
              <a:t>а</a:t>
            </a:r>
            <a:r>
              <a:rPr lang="uk-UA" sz="2800" b="1" dirty="0">
                <a:solidFill>
                  <a:srgbClr val="FFFF00"/>
                </a:solidFill>
              </a:rPr>
              <a:t>льниця – </a:t>
            </a:r>
            <a:r>
              <a:rPr lang="uk-UA" sz="2800" b="1" dirty="0"/>
              <a:t>тут: земля – джерело доходів, достатку.</a:t>
            </a:r>
          </a:p>
        </p:txBody>
      </p:sp>
      <p:pic>
        <p:nvPicPr>
          <p:cNvPr id="3074" name="Picture 2" descr="ᐈ Щастя — казка Євген Дмитренко «Лінивий» | Читати на Дерево Каз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722" y="1343151"/>
            <a:ext cx="1734116" cy="190911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анський маєто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19617" r="15239" b="-247"/>
          <a:stretch/>
        </p:blipFill>
        <p:spPr bwMode="auto">
          <a:xfrm>
            <a:off x="6061078" y="3356829"/>
            <a:ext cx="3420000" cy="252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карби України - ЗЕМЛЯ – МАТИ НАША У розумінні наших людей вона — це та,  яка все родить: «Земля— мати наша», «Земля — годувальниця». Вона ж і  домівка наша, бо на ні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8" y="1343151"/>
            <a:ext cx="3464063" cy="19398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716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4657" y="494528"/>
            <a:ext cx="10493829" cy="7067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Марія Чумарна. </a:t>
            </a:r>
            <a:r>
              <a:rPr lang="uk-UA" sz="3600" b="1" i="1" dirty="0" smtClean="0"/>
              <a:t>Казка-загадка </a:t>
            </a:r>
            <a:r>
              <a:rPr lang="uk-UA" sz="3600" b="1" dirty="0" smtClean="0">
                <a:solidFill>
                  <a:schemeClr val="bg1"/>
                </a:solidFill>
              </a:rPr>
              <a:t>«Товар і покупець»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2 Читання\1 Савченко\10 Скільки на землі іще цікавого\№110 - Про одне по-різному. Марія Чумарна. Товар і покупець\2025-05-05_193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76" y="1294379"/>
            <a:ext cx="8824039" cy="420256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ародна казка &quot;Про правду і кривду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2" y="2466521"/>
            <a:ext cx="2609674" cy="185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23675" y="5496946"/>
            <a:ext cx="882403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Чи </a:t>
            </a:r>
            <a:r>
              <a:rPr lang="uk-UA" sz="2400" b="1" dirty="0" smtClean="0">
                <a:solidFill>
                  <a:schemeClr val="bg1"/>
                </a:solidFill>
              </a:rPr>
              <a:t>сподобалась </a:t>
            </a:r>
            <a:r>
              <a:rPr lang="uk-UA" sz="2400" b="1" dirty="0">
                <a:solidFill>
                  <a:schemeClr val="bg1"/>
                </a:solidFill>
              </a:rPr>
              <a:t>тобі </a:t>
            </a:r>
            <a:r>
              <a:rPr lang="uk-UA" sz="2400" b="1" dirty="0" smtClean="0">
                <a:solidFill>
                  <a:schemeClr val="bg1"/>
                </a:solidFill>
              </a:rPr>
              <a:t>казка? </a:t>
            </a:r>
            <a:r>
              <a:rPr lang="uk-UA" sz="2400" b="1" dirty="0">
                <a:solidFill>
                  <a:schemeClr val="bg1"/>
                </a:solidFill>
              </a:rPr>
              <a:t>Чим саме?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Що тебе вразило? Здивувало?</a:t>
            </a:r>
          </a:p>
        </p:txBody>
      </p:sp>
    </p:spTree>
    <p:extLst>
      <p:ext uri="{BB962C8B-B14F-4D97-AF65-F5344CB8AC3E}">
        <p14:creationId xmlns:p14="http://schemas.microsoft.com/office/powerpoint/2010/main" val="44470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7686" y="1165150"/>
            <a:ext cx="9971313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Хто дійові особи казки? Де вони зустрілися?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Чим займався селянин?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У кого був товар? Хто був покупцем? Що хотів покупець?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Як </a:t>
            </a:r>
            <a:r>
              <a:rPr lang="uk-UA" sz="2400" b="1" dirty="0">
                <a:solidFill>
                  <a:schemeClr val="bg1"/>
                </a:solidFill>
              </a:rPr>
              <a:t>відреагував на це </a:t>
            </a:r>
            <a:r>
              <a:rPr lang="uk-UA" sz="2400" b="1" dirty="0" smtClean="0">
                <a:solidFill>
                  <a:schemeClr val="bg1"/>
                </a:solidFill>
              </a:rPr>
              <a:t>селянин? Чому </a:t>
            </a:r>
            <a:r>
              <a:rPr lang="uk-UA" sz="2400" b="1" dirty="0">
                <a:solidFill>
                  <a:schemeClr val="bg1"/>
                </a:solidFill>
              </a:rPr>
              <a:t>він не погодився </a:t>
            </a:r>
            <a:r>
              <a:rPr lang="uk-UA" sz="2400" b="1" dirty="0" smtClean="0">
                <a:solidFill>
                  <a:schemeClr val="bg1"/>
                </a:solidFill>
              </a:rPr>
              <a:t>продати </a:t>
            </a:r>
            <a:r>
              <a:rPr lang="uk-UA" sz="2400" b="1" dirty="0">
                <a:solidFill>
                  <a:schemeClr val="bg1"/>
                </a:solidFill>
              </a:rPr>
              <a:t>свою нивку?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Як відреагував пан на відмову селянина? </a:t>
            </a:r>
            <a:r>
              <a:rPr lang="uk-UA" sz="2400" b="1" dirty="0" smtClean="0">
                <a:solidFill>
                  <a:schemeClr val="bg1"/>
                </a:solidFill>
              </a:rPr>
              <a:t>Про </a:t>
            </a:r>
            <a:r>
              <a:rPr lang="uk-UA" sz="2400" b="1" dirty="0">
                <a:solidFill>
                  <a:schemeClr val="bg1"/>
                </a:solidFill>
              </a:rPr>
              <a:t>що свідчить його сміх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7686" y="436016"/>
            <a:ext cx="9971314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Дай відповіді на питання до казки-загадки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4" descr="Народні казки - Українська література. 5 клас. Заболот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13" y="3633030"/>
            <a:ext cx="8578068" cy="280072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22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20278" y="1156606"/>
            <a:ext cx="948613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Яке </a:t>
            </a:r>
            <a:r>
              <a:rPr lang="uk-UA" sz="2800" b="1" dirty="0">
                <a:solidFill>
                  <a:schemeClr val="bg1"/>
                </a:solidFill>
              </a:rPr>
              <a:t>речення виражає головну думку твору? </a:t>
            </a:r>
            <a:r>
              <a:rPr lang="uk-UA" sz="2800" b="1" dirty="0" smtClean="0">
                <a:solidFill>
                  <a:schemeClr val="bg1"/>
                </a:solidFill>
              </a:rPr>
              <a:t>Прочитай.</a:t>
            </a:r>
            <a:endParaRPr lang="uk-UA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 </a:t>
            </a:r>
            <a:r>
              <a:rPr lang="uk-UA" sz="2800" b="1" dirty="0" smtClean="0">
                <a:solidFill>
                  <a:schemeClr val="bg1"/>
                </a:solidFill>
              </a:rPr>
              <a:t>ти розумієш </a:t>
            </a:r>
            <a:r>
              <a:rPr lang="uk-UA" sz="2800" b="1" dirty="0">
                <a:solidFill>
                  <a:schemeClr val="bg1"/>
                </a:solidFill>
              </a:rPr>
              <a:t>цей вислів?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Що, на </a:t>
            </a:r>
            <a:r>
              <a:rPr lang="uk-UA" sz="2800" b="1" dirty="0" smtClean="0">
                <a:solidFill>
                  <a:schemeClr val="bg1"/>
                </a:solidFill>
              </a:rPr>
              <a:t>твою </a:t>
            </a:r>
            <a:r>
              <a:rPr lang="uk-UA" sz="2800" b="1" dirty="0">
                <a:solidFill>
                  <a:schemeClr val="bg1"/>
                </a:solidFill>
              </a:rPr>
              <a:t>думку, належить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     </a:t>
            </a:r>
            <a:r>
              <a:rPr lang="uk-UA" sz="2800" b="1" dirty="0" smtClean="0">
                <a:solidFill>
                  <a:schemeClr val="bg1"/>
                </a:solidFill>
              </a:rPr>
              <a:t>до </a:t>
            </a:r>
            <a:r>
              <a:rPr lang="uk-UA" sz="2800" b="1" dirty="0">
                <a:solidFill>
                  <a:schemeClr val="bg1"/>
                </a:solidFill>
              </a:rPr>
              <a:t>таких речей, яким не можна скласти ціну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Уяви </a:t>
            </a:r>
            <a:r>
              <a:rPr lang="uk-UA" sz="2800" b="1" dirty="0">
                <a:solidFill>
                  <a:schemeClr val="bg1"/>
                </a:solidFill>
              </a:rPr>
              <a:t>себе автором. Яке продовження могла б мати ця казка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7686" y="436016"/>
            <a:ext cx="9971314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Дай відповіді на питання до казки-загадки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3" name="Picture 4" descr="Народні казки - Українська література. 5 клас. Заболот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087" y="3947125"/>
            <a:ext cx="7681828" cy="250810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6333" y="1664437"/>
            <a:ext cx="463303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У житті є речі, котрим не можна скласти ціну і не можна продати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05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ÐÐ°ÑÑÐ¸Ð½ÐºÐ¸ Ð¿Ð¾ Ð·Ð°Ð¿ÑÐ¾ÑÑ ÐºÐ»Ð¸Ð¿Ð°ÑÑ Ð²Ð¾ÑÐºÐ»Ð¸ÑÐ°ÑÐµÐ»ÑÐ½ÑÐ¹ Ð·Ð½Ð°Ð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12" b="8490"/>
          <a:stretch/>
        </p:blipFill>
        <p:spPr bwMode="auto">
          <a:xfrm>
            <a:off x="490167" y="2176415"/>
            <a:ext cx="1546173" cy="30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4098" y="494529"/>
            <a:ext cx="9929587" cy="6375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Проблемна ситуація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72296"/>
              </p:ext>
            </p:extLst>
          </p:nvPr>
        </p:nvGraphicFramePr>
        <p:xfrm>
          <a:off x="2110287" y="2206418"/>
          <a:ext cx="2439942" cy="33312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9942">
                  <a:extLst>
                    <a:ext uri="{9D8B030D-6E8A-4147-A177-3AD203B41FA5}">
                      <a16:colId xmlns="" xmlns:a16="http://schemas.microsoft.com/office/drawing/2014/main" val="626198640"/>
                    </a:ext>
                  </a:extLst>
                </a:gridCol>
              </a:tblGrid>
              <a:tr h="679476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СЕЛЯНИН:</a:t>
                      </a:r>
                      <a:endParaRPr lang="ru-RU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9088888"/>
                  </a:ext>
                </a:extLst>
              </a:tr>
              <a:tr h="1661762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002060"/>
                          </a:solidFill>
                        </a:rPr>
                        <a:t>«Ця нивка – не товар: </a:t>
                      </a:r>
                      <a:endParaRPr lang="uk-UA" sz="2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вона </a:t>
                      </a:r>
                      <a:r>
                        <a:rPr lang="uk-UA" sz="2800" b="1" dirty="0">
                          <a:solidFill>
                            <a:srgbClr val="002060"/>
                          </a:solidFill>
                        </a:rPr>
                        <a:t>моя годувальниця. Я не можу її продати!»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3151563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194174"/>
              </p:ext>
            </p:extLst>
          </p:nvPr>
        </p:nvGraphicFramePr>
        <p:xfrm>
          <a:off x="7870272" y="2206418"/>
          <a:ext cx="2247419" cy="33312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7419">
                  <a:extLst>
                    <a:ext uri="{9D8B030D-6E8A-4147-A177-3AD203B41FA5}">
                      <a16:colId xmlns="" xmlns:a16="http://schemas.microsoft.com/office/drawing/2014/main" val="626198640"/>
                    </a:ext>
                  </a:extLst>
                </a:gridCol>
              </a:tblGrid>
              <a:tr h="679476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ПАН:</a:t>
                      </a:r>
                      <a:endParaRPr lang="ru-RU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9088888"/>
                  </a:ext>
                </a:extLst>
              </a:tr>
              <a:tr h="1661762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«</a:t>
                      </a:r>
                      <a:r>
                        <a:rPr lang="uk-UA" sz="2800" b="1" dirty="0">
                          <a:solidFill>
                            <a:srgbClr val="002060"/>
                          </a:solidFill>
                        </a:rPr>
                        <a:t>Усе</a:t>
                      </a:r>
                      <a:r>
                        <a:rPr lang="uk-UA" sz="2800" b="1" baseline="0" dirty="0">
                          <a:solidFill>
                            <a:srgbClr val="002060"/>
                          </a:solidFill>
                        </a:rPr>
                        <a:t> в житті може бути товаром! </a:t>
                      </a:r>
                      <a:endParaRPr lang="uk-UA" sz="28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uk-UA" sz="2800" b="1" baseline="0" dirty="0" smtClean="0">
                          <a:solidFill>
                            <a:srgbClr val="002060"/>
                          </a:solidFill>
                        </a:rPr>
                        <a:t>Я </a:t>
                      </a:r>
                      <a:r>
                        <a:rPr lang="uk-UA" sz="2800" b="1" baseline="0" dirty="0">
                          <a:solidFill>
                            <a:srgbClr val="002060"/>
                          </a:solidFill>
                        </a:rPr>
                        <a:t>плачу тобі сто золотих</a:t>
                      </a:r>
                      <a:r>
                        <a:rPr lang="uk-UA" sz="2800" b="1" dirty="0">
                          <a:solidFill>
                            <a:srgbClr val="002060"/>
                          </a:solidFill>
                        </a:rPr>
                        <a:t>!»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315156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073868" y="2988520"/>
            <a:ext cx="236862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Чому різні точки зору?</a:t>
            </a:r>
            <a:endParaRPr lang="ru-RU" sz="3200" b="1" dirty="0">
              <a:solidFill>
                <a:srgbClr val="FFFF00"/>
              </a:solidFill>
            </a:endParaRPr>
          </a:p>
        </p:txBody>
      </p:sp>
      <p:cxnSp>
        <p:nvCxnSpPr>
          <p:cNvPr id="9" name="Прямая со стрелкой 8"/>
          <p:cNvCxnSpPr>
            <a:stCxn id="17" idx="3"/>
          </p:cNvCxnSpPr>
          <p:nvPr/>
        </p:nvCxnSpPr>
        <p:spPr>
          <a:xfrm>
            <a:off x="7442494" y="3527129"/>
            <a:ext cx="514963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7" idx="1"/>
          </p:cNvCxnSpPr>
          <p:nvPr/>
        </p:nvCxnSpPr>
        <p:spPr>
          <a:xfrm flipH="1">
            <a:off x="4543178" y="3527129"/>
            <a:ext cx="530690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531770" y="1230086"/>
            <a:ext cx="8746958" cy="8164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Чому </a:t>
            </a:r>
            <a:r>
              <a:rPr lang="uk-UA" sz="2800" b="1" dirty="0">
                <a:solidFill>
                  <a:schemeClr val="bg1"/>
                </a:solidFill>
              </a:rPr>
              <a:t>в селянина і пана були різні погляди на нивку?</a:t>
            </a:r>
          </a:p>
        </p:txBody>
      </p:sp>
      <p:pic>
        <p:nvPicPr>
          <p:cNvPr id="21" name="Picture 2" descr="ÐÐ°ÑÑÐ¸Ð½ÐºÐ¸ Ð¿Ð¾ Ð·Ð°Ð¿ÑÐ¾ÑÑ ÐºÐ»Ð¸Ð¿Ð°ÑÑ Ð²Ð¾ÑÐºÐ»Ð¸ÑÐ°ÑÐµÐ»ÑÐ½ÑÐ¹ Ð·Ð½Ð°Ðº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063" t="-322" r="59784" b="8812"/>
          <a:stretch/>
        </p:blipFill>
        <p:spPr bwMode="auto">
          <a:xfrm>
            <a:off x="10117691" y="2158515"/>
            <a:ext cx="1464972" cy="285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64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045029" y="471733"/>
            <a:ext cx="9938657" cy="713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кутник: округлені кути 7">
            <a:extLst>
              <a:ext uri="{FF2B5EF4-FFF2-40B4-BE49-F238E27FC236}">
                <a16:creationId xmlns="" xmlns:a16="http://schemas.microsoft.com/office/drawing/2014/main" id="{64487D4B-FC3C-4552-8E1A-F2831FBE1812}"/>
              </a:ext>
            </a:extLst>
          </p:cNvPr>
          <p:cNvSpPr/>
          <p:nvPr/>
        </p:nvSpPr>
        <p:spPr>
          <a:xfrm>
            <a:off x="1135221" y="1239870"/>
            <a:ext cx="5377542" cy="2962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З якою казкою М. Чумарної  ознайомились на уроці?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Чому вона має назву «Товар і покупець»?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bg1"/>
                </a:solidFill>
              </a:rPr>
              <a:t>Що цінного ти узяв/ла з цього уроку для себе?</a:t>
            </a:r>
          </a:p>
        </p:txBody>
      </p:sp>
      <p:pic>
        <p:nvPicPr>
          <p:cNvPr id="5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6703647" y="1283414"/>
            <a:ext cx="4378009" cy="342221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7">
            <a:extLst>
              <a:ext uri="{FF2B5EF4-FFF2-40B4-BE49-F238E27FC236}">
                <a16:creationId xmlns="" xmlns:a16="http://schemas.microsoft.com/office/drawing/2014/main" id="{64487D4B-FC3C-4552-8E1A-F2831FBE1812}"/>
              </a:ext>
            </a:extLst>
          </p:cNvPr>
          <p:cNvSpPr/>
          <p:nvPr/>
        </p:nvSpPr>
        <p:spPr>
          <a:xfrm>
            <a:off x="1135221" y="4263402"/>
            <a:ext cx="5377542" cy="153233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Перечитай казку. Підготуйся </a:t>
            </a:r>
            <a:r>
              <a:rPr lang="uk-UA" sz="2800" b="1" dirty="0">
                <a:solidFill>
                  <a:srgbClr val="0070C0"/>
                </a:solidFill>
              </a:rPr>
              <a:t>до читання за особами діалогу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селянина </a:t>
            </a:r>
            <a:r>
              <a:rPr lang="uk-UA" sz="2800" b="1" dirty="0">
                <a:solidFill>
                  <a:srgbClr val="0070C0"/>
                </a:solidFill>
              </a:rPr>
              <a:t>і пана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256C3C3-3598-4F28-BC7C-5B5CF6C7C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6" b="9052"/>
          <a:stretch/>
        </p:blipFill>
        <p:spPr>
          <a:xfrm>
            <a:off x="2070701" y="2157930"/>
            <a:ext cx="8492979" cy="387557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16760" y="502033"/>
            <a:ext cx="10262869" cy="8124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Рефлексія. </a:t>
            </a:r>
            <a:r>
              <a:rPr lang="uk-UA" sz="4000" b="1" dirty="0">
                <a:solidFill>
                  <a:schemeClr val="bg1"/>
                </a:solidFill>
              </a:rPr>
              <a:t>Оціни свою роботу на </a:t>
            </a:r>
            <a:r>
              <a:rPr lang="uk-UA" sz="4000" b="1" dirty="0" smtClean="0">
                <a:solidFill>
                  <a:schemeClr val="bg1"/>
                </a:solidFill>
              </a:rPr>
              <a:t>уроці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396311" y="3951514"/>
            <a:ext cx="2461838" cy="1513115"/>
          </a:xfrm>
          <a:prstGeom prst="roundRect">
            <a:avLst/>
          </a:prstGeom>
          <a:solidFill>
            <a:srgbClr val="E838B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складно та незрозуміло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715375" y="2360303"/>
            <a:ext cx="2710652" cy="938067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Все було легко та просто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4073988" y="4410721"/>
            <a:ext cx="2383962" cy="9015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 втомився/ втомилася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6806293" y="1718318"/>
            <a:ext cx="3339193" cy="781267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 з усім упорався/ упоралась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3544471" y="1766223"/>
            <a:ext cx="2503723" cy="7834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Працював/ла  старанно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53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42431" y="506286"/>
            <a:ext cx="9773911" cy="8538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3954780" y="1789547"/>
            <a:ext cx="6829862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Дзвоник дзвенить, не стихає,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Школярів усіх </a:t>
            </a:r>
            <a:r>
              <a:rPr lang="uk-UA" sz="3600" b="1" dirty="0" err="1">
                <a:solidFill>
                  <a:schemeClr val="bg1"/>
                </a:solidFill>
              </a:rPr>
              <a:t>скликає</a:t>
            </a:r>
            <a:r>
              <a:rPr lang="uk-UA" sz="36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«Гей</a:t>
            </a:r>
            <a:r>
              <a:rPr lang="uk-UA" sz="3600" b="1" dirty="0">
                <a:solidFill>
                  <a:schemeClr val="bg1"/>
                </a:solidFill>
              </a:rPr>
              <a:t>, до класу поспішайте,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місця свої </a:t>
            </a:r>
            <a:r>
              <a:rPr lang="uk-UA" sz="3600" b="1" dirty="0" smtClean="0">
                <a:solidFill>
                  <a:schemeClr val="bg1"/>
                </a:solidFill>
              </a:rPr>
              <a:t>сідайте!»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DCE9616-01C8-4472-BC3F-DFE8861D0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9" r="17213"/>
          <a:stretch/>
        </p:blipFill>
        <p:spPr>
          <a:xfrm>
            <a:off x="1242431" y="1789547"/>
            <a:ext cx="2194467" cy="349002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9485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256C3C3-3598-4F28-BC7C-5B5CF6C7C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6" b="9052"/>
          <a:stretch/>
        </p:blipFill>
        <p:spPr>
          <a:xfrm>
            <a:off x="4332514" y="1697838"/>
            <a:ext cx="6905962" cy="336401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14400" y="502033"/>
            <a:ext cx="10324076" cy="8124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Відчуймо себе частиною колективу</a:t>
            </a: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914400" y="1353602"/>
            <a:ext cx="3359843" cy="7992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прийшов на </a:t>
            </a:r>
            <a:r>
              <a:rPr lang="uk-UA" sz="2400" b="1" dirty="0" smtClean="0">
                <a:solidFill>
                  <a:schemeClr val="bg1"/>
                </a:solidFill>
              </a:rPr>
              <a:t>урок (навіщо) …?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900968" y="2230442"/>
            <a:ext cx="3359843" cy="712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Потрібно </a:t>
            </a:r>
            <a:r>
              <a:rPr lang="uk-UA" sz="2400" b="1" dirty="0" smtClean="0">
                <a:solidFill>
                  <a:schemeClr val="bg1"/>
                </a:solidFill>
              </a:rPr>
              <a:t>бути 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(яким) …?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898422" y="3051834"/>
            <a:ext cx="3353881" cy="5036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Зі </a:t>
            </a:r>
            <a:r>
              <a:rPr lang="uk-UA" sz="2400" b="1" dirty="0" smtClean="0">
                <a:solidFill>
                  <a:schemeClr val="bg1"/>
                </a:solidFill>
              </a:rPr>
              <a:t>мною (хто) …?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914400" y="3631097"/>
            <a:ext cx="3306132" cy="82116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Вони </a:t>
            </a:r>
            <a:r>
              <a:rPr lang="uk-UA" sz="2400" b="1" dirty="0" smtClean="0">
                <a:solidFill>
                  <a:schemeClr val="bg1"/>
                </a:solidFill>
              </a:rPr>
              <a:t>мене (що роблять) …?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968111" y="4486018"/>
            <a:ext cx="3306132" cy="575839"/>
          </a:xfrm>
          <a:prstGeom prst="roundRect">
            <a:avLst/>
          </a:prstGeom>
          <a:solidFill>
            <a:srgbClr val="FF5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Мені це </a:t>
            </a:r>
            <a:r>
              <a:rPr lang="uk-UA" sz="2400" b="1" dirty="0">
                <a:solidFill>
                  <a:schemeClr val="bg1"/>
                </a:solidFill>
              </a:rPr>
              <a:t>(</a:t>
            </a:r>
            <a:r>
              <a:rPr lang="uk-UA" sz="2400" b="1" dirty="0" smtClean="0">
                <a:solidFill>
                  <a:schemeClr val="bg1"/>
                </a:solidFill>
              </a:rPr>
              <a:t>як) …?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842164" y="5253437"/>
            <a:ext cx="3664522" cy="57583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</a:t>
            </a:r>
            <a:r>
              <a:rPr lang="uk-UA" sz="2400" b="1" dirty="0" smtClean="0">
                <a:solidFill>
                  <a:schemeClr val="bg1"/>
                </a:solidFill>
              </a:rPr>
              <a:t>готовий/а (до чого) …?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38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4054" y="494526"/>
            <a:ext cx="9385459" cy="681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Розгадай ребуси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4056" y="3305749"/>
            <a:ext cx="4979873" cy="64633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К </a:t>
            </a:r>
            <a:r>
              <a:rPr lang="uk-UA" sz="3600" b="1" dirty="0" smtClean="0">
                <a:solidFill>
                  <a:srgbClr val="0070C0"/>
                </a:solidFill>
              </a:rPr>
              <a:t>+ буква </a:t>
            </a:r>
            <a:r>
              <a:rPr lang="uk-UA" sz="3600" b="1" dirty="0" smtClean="0">
                <a:solidFill>
                  <a:srgbClr val="FF0000"/>
                </a:solidFill>
              </a:rPr>
              <a:t>А З </a:t>
            </a:r>
            <a:r>
              <a:rPr lang="uk-UA" sz="3600" b="1" dirty="0" smtClean="0">
                <a:solidFill>
                  <a:srgbClr val="0070C0"/>
                </a:solidFill>
              </a:rPr>
              <a:t>букв</a:t>
            </a:r>
            <a:r>
              <a:rPr lang="uk-UA" sz="3600" b="1" dirty="0" smtClean="0">
                <a:solidFill>
                  <a:srgbClr val="FF0000"/>
                </a:solidFill>
              </a:rPr>
              <a:t> К </a:t>
            </a:r>
            <a:r>
              <a:rPr lang="uk-UA" sz="3600" b="1" dirty="0" smtClean="0">
                <a:solidFill>
                  <a:srgbClr val="0070C0"/>
                </a:solidFill>
              </a:rPr>
              <a:t>+</a:t>
            </a:r>
            <a:r>
              <a:rPr lang="uk-UA" sz="3600" b="1" dirty="0" smtClean="0">
                <a:solidFill>
                  <a:srgbClr val="FF0000"/>
                </a:solidFill>
              </a:rPr>
              <a:t> А</a:t>
            </a:r>
            <a:endParaRPr lang="uk-UA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t="6204" r="3553" b="6579"/>
          <a:stretch/>
        </p:blipFill>
        <p:spPr bwMode="auto">
          <a:xfrm>
            <a:off x="1424056" y="1253864"/>
            <a:ext cx="4979873" cy="199194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" t="6618" r="2752" b="6164"/>
          <a:stretch/>
        </p:blipFill>
        <p:spPr bwMode="auto">
          <a:xfrm>
            <a:off x="7158972" y="1254610"/>
            <a:ext cx="3650541" cy="199120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03130" y="3964252"/>
            <a:ext cx="1693145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КАЗКА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7700" y="3334829"/>
            <a:ext cx="3701814" cy="58477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295FFF"/>
                </a:solidFill>
              </a:rPr>
              <a:t>ВАЗА+ГАЙКА</a:t>
            </a:r>
            <a:endParaRPr lang="uk-UA" sz="1200" b="1" dirty="0">
              <a:solidFill>
                <a:srgbClr val="295FFF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7783285" y="3455549"/>
            <a:ext cx="598044" cy="3592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9372600" y="3427122"/>
            <a:ext cx="195777" cy="3876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63781" y="3964252"/>
            <a:ext cx="2155372" cy="58477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95FFF"/>
                </a:solidFill>
              </a:rPr>
              <a:t>ЗАГАДКА</a:t>
            </a:r>
            <a:endParaRPr lang="uk-UA" sz="1200" b="1" dirty="0">
              <a:solidFill>
                <a:srgbClr val="295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41467" y="2953426"/>
            <a:ext cx="544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295FFF"/>
                </a:solidFill>
              </a:rPr>
              <a:t>Д</a:t>
            </a:r>
            <a:endParaRPr lang="uk-UA" sz="1200" b="1" dirty="0">
              <a:solidFill>
                <a:srgbClr val="295FFF"/>
              </a:solidFill>
            </a:endParaRPr>
          </a:p>
        </p:txBody>
      </p:sp>
      <p:pic>
        <p:nvPicPr>
          <p:cNvPr id="6" name="Picture 3" descr="D:\Картинки до тестів\Людина\роб в пара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827" y="4051684"/>
            <a:ext cx="3159770" cy="23382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47928" y="4668676"/>
            <a:ext cx="2961586" cy="110424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Пригадай,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</a:t>
            </a:r>
            <a:r>
              <a:rPr lang="uk-UA" sz="2400" b="1" dirty="0">
                <a:solidFill>
                  <a:schemeClr val="bg1"/>
                </a:solidFill>
              </a:rPr>
              <a:t>таке загадка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0231" y="4536649"/>
            <a:ext cx="3526969" cy="159502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Пригадай, </a:t>
            </a:r>
            <a:r>
              <a:rPr lang="uk-UA" sz="2400" b="1" dirty="0">
                <a:solidFill>
                  <a:schemeClr val="bg1"/>
                </a:solidFill>
              </a:rPr>
              <a:t>що таке </a:t>
            </a:r>
            <a:r>
              <a:rPr lang="uk-UA" sz="2400" b="1" dirty="0" smtClean="0">
                <a:solidFill>
                  <a:schemeClr val="bg1"/>
                </a:solidFill>
              </a:rPr>
              <a:t>казка?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Які </a:t>
            </a:r>
            <a:r>
              <a:rPr lang="uk-UA" sz="2400" b="1" dirty="0" smtClean="0">
                <a:solidFill>
                  <a:schemeClr val="bg1"/>
                </a:solidFill>
              </a:rPr>
              <a:t>бувають казки?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6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7" grpId="0" animBg="1"/>
      <p:bldP spid="24" grpId="0" animBg="1"/>
      <p:bldP spid="15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3515" y="494526"/>
            <a:ext cx="10374086" cy="681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Вертикальный свиток 1"/>
          <p:cNvSpPr/>
          <p:nvPr/>
        </p:nvSpPr>
        <p:spPr>
          <a:xfrm>
            <a:off x="478972" y="1237243"/>
            <a:ext cx="5611586" cy="3273266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/>
              <a:t>Казка – це </a:t>
            </a:r>
            <a:r>
              <a:rPr lang="ru-RU" sz="2800" b="1" dirty="0" err="1"/>
              <a:t>народний</a:t>
            </a:r>
            <a:r>
              <a:rPr lang="ru-RU" sz="2800" b="1" dirty="0"/>
              <a:t> або </a:t>
            </a:r>
            <a:r>
              <a:rPr lang="ru-RU" sz="2800" b="1" dirty="0" err="1"/>
              <a:t>літературний</a:t>
            </a:r>
            <a:r>
              <a:rPr lang="ru-RU" sz="2800" b="1" dirty="0"/>
              <a:t> </a:t>
            </a:r>
            <a:r>
              <a:rPr lang="ru-RU" sz="2800" b="1" dirty="0" err="1"/>
              <a:t>твір</a:t>
            </a:r>
            <a:r>
              <a:rPr lang="ru-RU" sz="2800" b="1" dirty="0"/>
              <a:t> про </a:t>
            </a:r>
            <a:r>
              <a:rPr lang="ru-RU" sz="2800" b="1" dirty="0" err="1"/>
              <a:t>вигадані</a:t>
            </a:r>
            <a:r>
              <a:rPr lang="ru-RU" sz="2800" b="1" dirty="0"/>
              <a:t>, часто </a:t>
            </a:r>
            <a:r>
              <a:rPr lang="ru-RU" sz="2800" b="1" dirty="0" err="1"/>
              <a:t>фантастичні</a:t>
            </a:r>
            <a:r>
              <a:rPr lang="ru-RU" sz="2800" b="1" dirty="0"/>
              <a:t> </a:t>
            </a:r>
            <a:r>
              <a:rPr lang="ru-RU" sz="2800" b="1" dirty="0" err="1" smtClean="0"/>
              <a:t>події</a:t>
            </a:r>
            <a:r>
              <a:rPr lang="ru-RU" sz="2800" b="1" dirty="0" smtClean="0"/>
              <a:t>. </a:t>
            </a:r>
            <a:r>
              <a:rPr lang="uk-UA" sz="2800" b="1" dirty="0" smtClean="0"/>
              <a:t>Казки </a:t>
            </a:r>
            <a:r>
              <a:rPr lang="uk-UA" sz="2800" b="1" dirty="0" smtClean="0"/>
              <a:t>бувають про тварин, фантастичні (чарівні) і побутові.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75762" y="4543167"/>
            <a:ext cx="4484914" cy="1840409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 </a:t>
            </a:r>
            <a:r>
              <a:rPr lang="uk-UA" sz="2800" b="1" dirty="0">
                <a:solidFill>
                  <a:schemeClr val="bg1"/>
                </a:solidFill>
              </a:rPr>
              <a:t>може існувати казка-загадка, як </a:t>
            </a:r>
            <a:r>
              <a:rPr lang="uk-UA" sz="2800" b="1" dirty="0" smtClean="0">
                <a:solidFill>
                  <a:schemeClr val="bg1"/>
                </a:solidFill>
              </a:rPr>
              <a:t>гадаєш? Що </a:t>
            </a:r>
            <a:r>
              <a:rPr lang="uk-UA" sz="2800" b="1" dirty="0">
                <a:solidFill>
                  <a:schemeClr val="bg1"/>
                </a:solidFill>
              </a:rPr>
              <a:t>це може бути за казка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6090558" y="1237243"/>
            <a:ext cx="5502728" cy="3273266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/>
              <a:t>За́гадка</a:t>
            </a:r>
            <a:r>
              <a:rPr lang="ru-RU" sz="2800" b="1" dirty="0"/>
              <a:t> (від слова «</a:t>
            </a:r>
            <a:r>
              <a:rPr lang="ru-RU" sz="2800" b="1" dirty="0" err="1"/>
              <a:t>гадати</a:t>
            </a:r>
            <a:r>
              <a:rPr lang="ru-RU" sz="2800" b="1" dirty="0"/>
              <a:t>» — </a:t>
            </a:r>
            <a:r>
              <a:rPr lang="ru-RU" sz="2800" b="1" dirty="0" err="1"/>
              <a:t>думати</a:t>
            </a:r>
            <a:r>
              <a:rPr lang="ru-RU" sz="2800" b="1" dirty="0"/>
              <a:t>, </a:t>
            </a:r>
            <a:r>
              <a:rPr lang="ru-RU" sz="2800" b="1" dirty="0" err="1"/>
              <a:t>вгадувати</a:t>
            </a:r>
            <a:r>
              <a:rPr lang="ru-RU" sz="2800" b="1" dirty="0"/>
              <a:t>, </a:t>
            </a:r>
            <a:r>
              <a:rPr lang="ru-RU" sz="2800" b="1" dirty="0" err="1"/>
              <a:t>загадувати</a:t>
            </a:r>
            <a:r>
              <a:rPr lang="ru-RU" sz="2800" b="1" dirty="0"/>
              <a:t>) — жанр </a:t>
            </a:r>
            <a:r>
              <a:rPr lang="ru-RU" sz="2800" b="1" dirty="0" err="1"/>
              <a:t>усної</a:t>
            </a:r>
            <a:r>
              <a:rPr lang="ru-RU" sz="2800" b="1" dirty="0"/>
              <a:t> </a:t>
            </a:r>
            <a:r>
              <a:rPr lang="ru-RU" sz="2800" b="1" dirty="0" err="1"/>
              <a:t>народної</a:t>
            </a:r>
            <a:r>
              <a:rPr lang="ru-RU" sz="2800" b="1" dirty="0"/>
              <a:t> </a:t>
            </a:r>
            <a:r>
              <a:rPr lang="ru-RU" sz="2800" b="1" dirty="0" err="1"/>
              <a:t>творчості</a:t>
            </a:r>
            <a:r>
              <a:rPr lang="ru-RU" sz="2800" b="1" dirty="0"/>
              <a:t>, </a:t>
            </a:r>
            <a:r>
              <a:rPr lang="ru-RU" sz="2800" b="1" dirty="0" err="1"/>
              <a:t>дотепне</a:t>
            </a:r>
            <a:r>
              <a:rPr lang="ru-RU" sz="2800" b="1" dirty="0"/>
              <a:t> запитання, часто у </a:t>
            </a:r>
            <a:r>
              <a:rPr lang="ru-RU" sz="2800" b="1" dirty="0" err="1"/>
              <a:t>віршованій</a:t>
            </a:r>
            <a:r>
              <a:rPr lang="ru-RU" sz="2800" b="1" dirty="0"/>
              <a:t> </a:t>
            </a:r>
            <a:r>
              <a:rPr lang="ru-RU" sz="2800" b="1" dirty="0" err="1"/>
              <a:t>формі</a:t>
            </a:r>
            <a:r>
              <a:rPr lang="ru-RU" sz="2800" b="1" dirty="0"/>
              <a:t>.</a:t>
            </a:r>
          </a:p>
        </p:txBody>
      </p:sp>
      <p:pic>
        <p:nvPicPr>
          <p:cNvPr id="2050" name="Picture 2" descr="D:\Картинки до тестів\Людина\Малюк за комп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161" y="3831771"/>
            <a:ext cx="4449140" cy="277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3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9458" y="582906"/>
            <a:ext cx="9906000" cy="668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366231"/>
            <a:ext cx="3358167" cy="335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96543" y="1409776"/>
            <a:ext cx="5856515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</a:t>
            </a:r>
            <a:r>
              <a:rPr lang="uk-UA" sz="3200" b="1" dirty="0" smtClean="0"/>
              <a:t>ознайомимось із </a:t>
            </a:r>
            <a:r>
              <a:rPr lang="uk-UA" sz="3200" b="1" dirty="0">
                <a:solidFill>
                  <a:schemeClr val="bg1"/>
                </a:solidFill>
              </a:rPr>
              <a:t>казкою-загадкою «Товар і </a:t>
            </a:r>
            <a:r>
              <a:rPr lang="uk-UA" sz="3200" b="1" dirty="0" smtClean="0">
                <a:solidFill>
                  <a:schemeClr val="bg1"/>
                </a:solidFill>
              </a:rPr>
              <a:t>покупець» уже </a:t>
            </a:r>
            <a:r>
              <a:rPr lang="uk-UA" sz="3200" b="1" dirty="0">
                <a:solidFill>
                  <a:schemeClr val="bg1"/>
                </a:solidFill>
              </a:rPr>
              <a:t>відомої нам письменниці Марії </a:t>
            </a:r>
            <a:r>
              <a:rPr lang="uk-UA" sz="3200" b="1" dirty="0" smtClean="0">
                <a:solidFill>
                  <a:schemeClr val="bg1"/>
                </a:solidFill>
              </a:rPr>
              <a:t>Чумарної. Дізнаємося, як  на одне дивляться по-різному. 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324" y="527186"/>
            <a:ext cx="9611276" cy="6193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 письменницю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5323" y="1437905"/>
            <a:ext cx="5179796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Чумарна Марія Іванівна - </a:t>
            </a:r>
            <a:r>
              <a:rPr lang="uk-UA" sz="3200" b="1" dirty="0">
                <a:solidFill>
                  <a:schemeClr val="bg1"/>
                </a:solidFill>
              </a:rPr>
              <a:t>українська поетеса, 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педагог, журналіст, громадсько-культурний діяч. </a:t>
            </a:r>
          </a:p>
        </p:txBody>
      </p:sp>
      <p:pic>
        <p:nvPicPr>
          <p:cNvPr id="2050" name="Picture 2" descr="ÐÐ°ÑÑÐ¸Ð½ÐºÐ¸ Ð¿Ð¾ Ð·Ð°Ð¿ÑÐ¾ÑÑ Ð¼Ð°ÑÑÑ ÑÑÐ¼Ð°Ñ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8462" y="1270770"/>
            <a:ext cx="4038635" cy="44873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303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0707" y="570728"/>
            <a:ext cx="10097407" cy="1105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«Передбачення» 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Марія Чумарна. </a:t>
            </a:r>
            <a:r>
              <a:rPr lang="uk-UA" sz="3600" b="1" dirty="0" smtClean="0">
                <a:solidFill>
                  <a:schemeClr val="bg1"/>
                </a:solidFill>
              </a:rPr>
              <a:t>Казка «</a:t>
            </a:r>
            <a:r>
              <a:rPr lang="uk-UA" sz="3600" b="1" dirty="0">
                <a:solidFill>
                  <a:schemeClr val="bg1"/>
                </a:solidFill>
              </a:rPr>
              <a:t>Товар і покупець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2068" y="2126853"/>
            <a:ext cx="4942114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800" b="1" dirty="0">
                <a:solidFill>
                  <a:schemeClr val="bg1"/>
                </a:solidFill>
              </a:rPr>
              <a:t>назву </a:t>
            </a:r>
            <a:r>
              <a:rPr lang="uk-UA" sz="2800" b="1" dirty="0" smtClean="0">
                <a:solidFill>
                  <a:schemeClr val="bg1"/>
                </a:solidFill>
              </a:rPr>
              <a:t>казки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    М. Чумарної. </a:t>
            </a:r>
            <a:r>
              <a:rPr lang="uk-UA" sz="2800" b="1" dirty="0">
                <a:solidFill>
                  <a:schemeClr val="bg1"/>
                </a:solidFill>
              </a:rPr>
              <a:t>Хто такий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     покупець</a:t>
            </a:r>
            <a:r>
              <a:rPr lang="uk-UA" sz="2800" b="1" dirty="0">
                <a:solidFill>
                  <a:schemeClr val="bg1"/>
                </a:solidFill>
              </a:rPr>
              <a:t>? Що таке товар?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 </a:t>
            </a:r>
            <a:r>
              <a:rPr lang="uk-UA" sz="2800" b="1" dirty="0" smtClean="0">
                <a:solidFill>
                  <a:schemeClr val="bg1"/>
                </a:solidFill>
              </a:rPr>
              <a:t>ти гадаєш, </a:t>
            </a:r>
            <a:r>
              <a:rPr lang="uk-UA" sz="2800" b="1" dirty="0">
                <a:solidFill>
                  <a:schemeClr val="bg1"/>
                </a:solidFill>
              </a:rPr>
              <a:t>про що може йтися у казці?</a:t>
            </a:r>
          </a:p>
        </p:txBody>
      </p:sp>
      <p:pic>
        <p:nvPicPr>
          <p:cNvPr id="4" name="Picture 2" descr="Притча про три сест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05" y="2126853"/>
            <a:ext cx="4690971" cy="334758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52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072552" y="2058331"/>
            <a:ext cx="3091562" cy="347161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пан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чолов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к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спод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балась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ж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йворон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золот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х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засмі</a:t>
            </a:r>
            <a:r>
              <a:rPr lang="uk-UA" sz="3600" b="1" dirty="0">
                <a:solidFill>
                  <a:srgbClr val="FFFF00"/>
                </a:solidFill>
              </a:rPr>
              <a:t>я</a:t>
            </a:r>
            <a:r>
              <a:rPr lang="uk-UA" sz="3600" b="1" dirty="0">
                <a:solidFill>
                  <a:schemeClr val="bg1"/>
                </a:solidFill>
              </a:rPr>
              <a:t>вся</a:t>
            </a: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664856" y="2058332"/>
            <a:ext cx="3143133" cy="34716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вку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ор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в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дібр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ва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годув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льниця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ма</a:t>
            </a:r>
            <a:r>
              <a:rPr lang="uk-UA" sz="3600" b="1" dirty="0">
                <a:solidFill>
                  <a:srgbClr val="FFFF00"/>
                </a:solidFill>
              </a:rPr>
              <a:t>є</a:t>
            </a:r>
            <a:r>
              <a:rPr lang="uk-UA" sz="3600" b="1" dirty="0">
                <a:solidFill>
                  <a:schemeClr val="bg1"/>
                </a:solidFill>
              </a:rPr>
              <a:t>ток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скл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сти</a:t>
            </a: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106" y="1432173"/>
            <a:ext cx="2553379" cy="360222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115107" y="533685"/>
            <a:ext cx="10140721" cy="6858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23444" y="1364710"/>
            <a:ext cx="7332383" cy="6174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слова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«луною»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за учнем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, який гарно читає</a:t>
            </a:r>
          </a:p>
        </p:txBody>
      </p:sp>
    </p:spTree>
    <p:extLst>
      <p:ext uri="{BB962C8B-B14F-4D97-AF65-F5344CB8AC3E}">
        <p14:creationId xmlns:p14="http://schemas.microsoft.com/office/powerpoint/2010/main" val="1232147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5549</TotalTime>
  <Words>587</Words>
  <Application>Microsoft Office PowerPoint</Application>
  <PresentationFormat>Произвольный</PresentationFormat>
  <Paragraphs>110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491</cp:revision>
  <dcterms:created xsi:type="dcterms:W3CDTF">2018-01-05T16:38:53Z</dcterms:created>
  <dcterms:modified xsi:type="dcterms:W3CDTF">2025-05-06T13:32:21Z</dcterms:modified>
</cp:coreProperties>
</file>