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98" r:id="rId3"/>
    <p:sldId id="699" r:id="rId4"/>
    <p:sldId id="694" r:id="rId5"/>
    <p:sldId id="692" r:id="rId6"/>
    <p:sldId id="673" r:id="rId7"/>
    <p:sldId id="606" r:id="rId8"/>
    <p:sldId id="677" r:id="rId9"/>
    <p:sldId id="663" r:id="rId10"/>
    <p:sldId id="648" r:id="rId11"/>
    <p:sldId id="696" r:id="rId12"/>
    <p:sldId id="697" r:id="rId13"/>
    <p:sldId id="69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00B050"/>
    <a:srgbClr val="E6E6E6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8429" y="4106000"/>
            <a:ext cx="878921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Виявляю слова, </a:t>
            </a:r>
            <a:r>
              <a:rPr lang="uk-UA" sz="4800" b="1" dirty="0" smtClean="0">
                <a:solidFill>
                  <a:srgbClr val="0070C0"/>
                </a:solidFill>
              </a:rPr>
              <a:t>які </a:t>
            </a:r>
            <a:r>
              <a:rPr lang="uk-UA" sz="4800" b="1" dirty="0">
                <a:solidFill>
                  <a:srgbClr val="0070C0"/>
                </a:solidFill>
              </a:rPr>
              <a:t>прикрашають текст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4449" y="1412571"/>
            <a:ext cx="301319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</a:t>
            </a:r>
            <a:r>
              <a:rPr lang="uk-UA" sz="2400" b="1" dirty="0" smtClean="0">
                <a:solidFill>
                  <a:srgbClr val="0070C0"/>
                </a:solidFill>
              </a:rPr>
              <a:t>текст </a:t>
            </a:r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10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КОТИКИ ВЕРБОВІ пісня, Павло Браницький - Украинский портал поэ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1146969"/>
            <a:ext cx="3309257" cy="255916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1198029"/>
            <a:ext cx="9967595" cy="7246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текст. Здогадайся</a:t>
            </a:r>
            <a:r>
              <a:rPr lang="uk-UA" sz="2400" b="1" dirty="0">
                <a:solidFill>
                  <a:srgbClr val="0070C0"/>
                </a:solidFill>
              </a:rPr>
              <a:t>, які слова в ньому пропущені.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Встав </a:t>
            </a:r>
            <a:r>
              <a:rPr lang="uk-UA" sz="2400" b="1" dirty="0">
                <a:solidFill>
                  <a:srgbClr val="0070C0"/>
                </a:solidFill>
              </a:rPr>
              <a:t>ці слова в текст і запиши його.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9771" y="2067636"/>
            <a:ext cx="58996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     Зелена шовкова ………… вкрила землю. На </a:t>
            </a:r>
            <a:r>
              <a:rPr lang="uk-UA" sz="3200" b="1" dirty="0" smtClean="0"/>
              <a:t>пагорбах </a:t>
            </a:r>
            <a:r>
              <a:rPr lang="uk-UA" sz="3200" b="1" dirty="0"/>
              <a:t>з'явились яскраві жовті  ……………. . Над ними гудуть невтомні трудівниці ……………. .</a:t>
            </a:r>
            <a:endParaRPr lang="uk-UA" sz="3200" i="1" dirty="0"/>
          </a:p>
        </p:txBody>
      </p:sp>
      <p:pic>
        <p:nvPicPr>
          <p:cNvPr id="10246" name="Picture 6" descr="Одуванчики - Картинки анимации и стихи. Доброе время года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8" y="2043273"/>
            <a:ext cx="4379642" cy="32847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ee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2" y="2840172"/>
            <a:ext cx="2022726" cy="12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ee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567" y="4017341"/>
            <a:ext cx="2041237" cy="12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46870" y="1922700"/>
            <a:ext cx="15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трава</a:t>
            </a:r>
            <a:endParaRPr lang="uk-UA" sz="3200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542" y="3393251"/>
            <a:ext cx="186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квіточки</a:t>
            </a:r>
            <a:endParaRPr lang="uk-UA" sz="3200" i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2627" y="3900969"/>
            <a:ext cx="169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бджілки</a:t>
            </a:r>
            <a:endParaRPr lang="uk-UA" sz="3200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587" y="408584"/>
            <a:ext cx="10366784" cy="701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1542" y="4659377"/>
            <a:ext cx="5877829" cy="78347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слова, які прикрашають записаний текст. </a:t>
            </a:r>
          </a:p>
        </p:txBody>
      </p:sp>
    </p:spTree>
    <p:extLst>
      <p:ext uri="{BB962C8B-B14F-4D97-AF65-F5344CB8AC3E}">
        <p14:creationId xmlns:p14="http://schemas.microsoft.com/office/powerpoint/2010/main" val="1405815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8 Текст\№110 - Виявляю слова, які прикрашають текст\2025-05-03_185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4" y="1296083"/>
            <a:ext cx="9346964" cy="47408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73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6850" y="576465"/>
            <a:ext cx="1030251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21829" y="2275113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60193" y="2275113"/>
            <a:ext cx="518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55371" y="2666999"/>
            <a:ext cx="936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79171" y="3069768"/>
            <a:ext cx="1959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29628" y="4415528"/>
            <a:ext cx="15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верба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4628" y="4898259"/>
            <a:ext cx="133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віти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2170" y="5343046"/>
            <a:ext cx="133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воді</a:t>
            </a:r>
            <a:endParaRPr lang="uk-UA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9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73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681" y="445731"/>
            <a:ext cx="2747836" cy="1317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1 Українська мова\1 Пономарьова\8 Текст\№110 - Виявляю слова, які прикрашають текст\2025-05-03_18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6" y="366079"/>
            <a:ext cx="7564211" cy="61498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5256" y="812167"/>
            <a:ext cx="190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лагідне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9972" y="1193251"/>
            <a:ext cx="221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галасливий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9408" y="1563468"/>
            <a:ext cx="403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стрункі </a:t>
            </a:r>
            <a:r>
              <a:rPr lang="uk-UA" sz="3200" b="1" dirty="0" err="1" smtClean="0">
                <a:solidFill>
                  <a:srgbClr val="FF0000"/>
                </a:solidFill>
              </a:rPr>
              <a:t>білоствольні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9408" y="1892272"/>
            <a:ext cx="261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міцні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0991" y="1916273"/>
            <a:ext cx="261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кремезний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1770" y="2238650"/>
            <a:ext cx="170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срібною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5970" y="2253561"/>
            <a:ext cx="193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шовкова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8141" y="4937666"/>
            <a:ext cx="645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Лисичка </a:t>
            </a:r>
            <a:r>
              <a:rPr lang="uk-UA" sz="3200" b="1" dirty="0">
                <a:solidFill>
                  <a:srgbClr val="FF0000"/>
                </a:solidFill>
              </a:rPr>
              <a:t>має гостру мордочку, руду шубку, </a:t>
            </a:r>
            <a:r>
              <a:rPr lang="uk-UA" sz="3200" b="1" dirty="0" smtClean="0">
                <a:solidFill>
                  <a:srgbClr val="FF0000"/>
                </a:solidFill>
              </a:rPr>
              <a:t>пухнастий хвіст.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312" y="7456931"/>
            <a:ext cx="645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Лисичка має руду пухнасту шубку.</a:t>
            </a:r>
            <a:endParaRPr lang="uk-UA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7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85608" y="1335919"/>
            <a:ext cx="5821452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Що нове </a:t>
            </a:r>
            <a:r>
              <a:rPr lang="uk-UA" sz="3200" b="1" dirty="0" smtClean="0">
                <a:solidFill>
                  <a:srgbClr val="0070C0"/>
                </a:solidFill>
              </a:rPr>
              <a:t>про </a:t>
            </a:r>
            <a:r>
              <a:rPr lang="uk-UA" sz="3200" b="1" dirty="0" smtClean="0">
                <a:solidFill>
                  <a:srgbClr val="0070C0"/>
                </a:solidFill>
              </a:rPr>
              <a:t>текст </a:t>
            </a:r>
            <a:r>
              <a:rPr lang="uk-UA" sz="3200" b="1" dirty="0" smtClean="0">
                <a:solidFill>
                  <a:srgbClr val="0070C0"/>
                </a:solidFill>
              </a:rPr>
              <a:t>дізналися </a:t>
            </a:r>
            <a:r>
              <a:rPr lang="uk-UA" sz="3200" b="1" dirty="0" smtClean="0">
                <a:solidFill>
                  <a:srgbClr val="0070C0"/>
                </a:solidFill>
              </a:rPr>
              <a:t>на уроці?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1200" y="2840029"/>
            <a:ext cx="5609271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     </a:t>
            </a:r>
            <a:r>
              <a:rPr lang="uk-UA" sz="3200" b="1" dirty="0" smtClean="0">
                <a:solidFill>
                  <a:srgbClr val="0070C0"/>
                </a:solidFill>
              </a:rPr>
              <a:t>Які </a:t>
            </a:r>
            <a:r>
              <a:rPr lang="uk-UA" sz="3200" b="1" dirty="0">
                <a:solidFill>
                  <a:srgbClr val="0070C0"/>
                </a:solidFill>
              </a:rPr>
              <a:t>завдання сподобалося виконувати більше? Чому</a:t>
            </a:r>
            <a:r>
              <a:rPr lang="uk-UA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1098" y="4785067"/>
            <a:ext cx="5401293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 </a:t>
            </a:r>
            <a:r>
              <a:rPr lang="uk-UA" sz="3200" b="1" dirty="0">
                <a:solidFill>
                  <a:srgbClr val="0070C0"/>
                </a:solidFill>
              </a:rPr>
              <a:t>яких завданнях зустрілись </a:t>
            </a:r>
            <a:r>
              <a:rPr lang="uk-UA" sz="3200" b="1" dirty="0" smtClean="0">
                <a:solidFill>
                  <a:srgbClr val="0070C0"/>
                </a:solidFill>
              </a:rPr>
              <a:t>труднощі</a:t>
            </a:r>
            <a:r>
              <a:rPr lang="uk-UA" sz="3200" b="1" dirty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93448" y="1333391"/>
            <a:ext cx="7236594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Під </a:t>
            </a:r>
            <a:r>
              <a:rPr lang="ru-RU" sz="3200" b="1" dirty="0">
                <a:solidFill>
                  <a:schemeClr val="bg1"/>
                </a:solidFill>
              </a:rPr>
              <a:t>час уроку </a:t>
            </a:r>
            <a:r>
              <a:rPr lang="ru-RU" sz="3200" b="1" dirty="0" smtClean="0">
                <a:solidFill>
                  <a:schemeClr val="bg1"/>
                </a:solidFill>
              </a:rPr>
              <a:t>усе </a:t>
            </a:r>
            <a:r>
              <a:rPr lang="ru-RU" sz="3200" b="1" dirty="0">
                <a:solidFill>
                  <a:schemeClr val="bg1"/>
                </a:solidFill>
              </a:rPr>
              <a:t>було </a:t>
            </a:r>
            <a:r>
              <a:rPr lang="ru-RU" sz="3200" b="1" dirty="0" err="1">
                <a:solidFill>
                  <a:schemeClr val="bg1"/>
                </a:solidFill>
              </a:rPr>
              <a:t>зрозумілим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усі</a:t>
            </a:r>
            <a:r>
              <a:rPr lang="ru-RU" sz="3200" b="1" dirty="0">
                <a:solidFill>
                  <a:schemeClr val="bg1"/>
                </a:solidFill>
              </a:rPr>
              <a:t> завдання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виконувались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err="1">
                <a:solidFill>
                  <a:schemeClr val="bg1"/>
                </a:solidFill>
              </a:rPr>
              <a:t>легкістю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46469" y="2840029"/>
            <a:ext cx="5745252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Під </a:t>
            </a:r>
            <a:r>
              <a:rPr lang="ru-RU" sz="3200" b="1" dirty="0">
                <a:solidFill>
                  <a:srgbClr val="002060"/>
                </a:solidFill>
              </a:rPr>
              <a:t>час уроку </a:t>
            </a:r>
            <a:r>
              <a:rPr lang="ru-RU" sz="3200" b="1" dirty="0" err="1" smtClean="0">
                <a:solidFill>
                  <a:srgbClr val="002060"/>
                </a:solidFill>
              </a:rPr>
              <a:t>інколи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з'являлися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труднощі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93448" y="4785066"/>
            <a:ext cx="6474984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ід </a:t>
            </a:r>
            <a:r>
              <a:rPr lang="ru-RU" sz="3200" b="1" dirty="0">
                <a:solidFill>
                  <a:schemeClr val="bg1"/>
                </a:solidFill>
              </a:rPr>
              <a:t>час уроку </a:t>
            </a:r>
            <a:r>
              <a:rPr lang="ru-RU" sz="3200" b="1" dirty="0" err="1" smtClean="0">
                <a:solidFill>
                  <a:schemeClr val="bg1"/>
                </a:solidFill>
              </a:rPr>
              <a:t>припускався</a:t>
            </a:r>
            <a:r>
              <a:rPr lang="ru-RU" sz="3200" b="1" dirty="0" smtClean="0">
                <a:solidFill>
                  <a:schemeClr val="bg1"/>
                </a:solidFill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</a:rPr>
              <a:t>припускалася</a:t>
            </a:r>
            <a:r>
              <a:rPr lang="ru-RU" sz="3200" b="1" dirty="0" smtClean="0">
                <a:solidFill>
                  <a:schemeClr val="bg1"/>
                </a:solidFill>
              </a:rPr>
              <a:t>) </a:t>
            </a:r>
            <a:r>
              <a:rPr lang="ru-RU" sz="3200" b="1" dirty="0" err="1">
                <a:solidFill>
                  <a:schemeClr val="bg1"/>
                </a:solidFill>
              </a:rPr>
              <a:t>багатьох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помилок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7057" y="465699"/>
            <a:ext cx="10312112" cy="65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7057" y="465699"/>
            <a:ext cx="10312112" cy="654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Рефлексія. Оціни свою роботу </a:t>
            </a:r>
            <a:r>
              <a:rPr lang="uk-UA" sz="3200" b="1" smtClean="0">
                <a:solidFill>
                  <a:schemeClr val="bg1"/>
                </a:solidFill>
              </a:rPr>
              <a:t>на уроці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18" name="Рисунок 17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4" y="4582481"/>
            <a:ext cx="1981200" cy="1596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4" y="1333391"/>
            <a:ext cx="2200230" cy="16601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8562" r="19163" b="22078"/>
          <a:stretch/>
        </p:blipFill>
        <p:spPr bwMode="auto">
          <a:xfrm>
            <a:off x="3170072" y="2661230"/>
            <a:ext cx="1974155" cy="18348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911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16" grpId="0" animBg="1"/>
      <p:bldP spid="19" grpId="0" animBg="1"/>
      <p:bldP spid="21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0" y="1456402"/>
            <a:ext cx="5159060" cy="50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386" y="646844"/>
            <a:ext cx="10111127" cy="809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8047" y="2816253"/>
            <a:ext cx="557229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І знову дзвоник кличе в клас,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Знання нові чекають нас.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Ми дуже любим рідну мову,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Її мелодію </a:t>
            </a:r>
            <a:r>
              <a:rPr lang="uk-UA" sz="3200" b="1" dirty="0" smtClean="0">
                <a:solidFill>
                  <a:schemeClr val="bg1"/>
                </a:solidFill>
              </a:rPr>
              <a:t>чудову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3" y="3142180"/>
            <a:ext cx="2473342" cy="31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697" y1="5917" x2="26697" y2="5917"/>
                        <a14:foregroundMark x1="58371" y1="62722" x2="58371" y2="62722"/>
                        <a14:foregroundMark x1="76018" y1="60059" x2="76018" y2="60059"/>
                        <a14:foregroundMark x1="67873" y1="63314" x2="67873" y2="63314"/>
                        <a14:foregroundMark x1="52941" y1="63905" x2="52941" y2="63905"/>
                        <a14:foregroundMark x1="46606" y1="78107" x2="46606" y2="78107"/>
                        <a14:foregroundMark x1="69231" y1="75740" x2="69231" y2="75740"/>
                        <a14:foregroundMark x1="68778" y1="81065" x2="68778" y2="81065"/>
                        <a14:foregroundMark x1="43891" y1="84615" x2="43891" y2="84615"/>
                        <a14:foregroundMark x1="42081" y1="94379" x2="42081" y2="94379"/>
                        <a14:foregroundMark x1="76471" y1="93491" x2="76471" y2="93491"/>
                        <a14:foregroundMark x1="36199" y1="95562" x2="36199" y2="95562"/>
                        <a14:foregroundMark x1="70588" y1="95266" x2="70588" y2="95266"/>
                        <a14:foregroundMark x1="72851" y1="97929" x2="72851" y2="97929"/>
                        <a14:foregroundMark x1="41629" y1="97633" x2="41629" y2="97633"/>
                        <a14:foregroundMark x1="17647" y1="81657" x2="17647" y2="81657"/>
                        <a14:foregroundMark x1="8597" y1="81361" x2="8597" y2="81361"/>
                        <a14:foregroundMark x1="80090" y1="78698" x2="80090" y2="78698"/>
                        <a14:foregroundMark x1="91855" y1="79586" x2="91855" y2="79586"/>
                        <a14:foregroundMark x1="68778" y1="60651" x2="68778" y2="60651"/>
                        <a14:foregroundMark x1="45249" y1="4438" x2="45249" y2="4438"/>
                        <a14:foregroundMark x1="19005" y1="75148" x2="19005" y2="75148"/>
                        <a14:foregroundMark x1="8145" y1="76627" x2="8145" y2="76627"/>
                        <a14:foregroundMark x1="7240" y1="89349" x2="7240" y2="89349"/>
                        <a14:foregroundMark x1="7240" y1="93491" x2="7240" y2="93491"/>
                        <a14:foregroundMark x1="8597" y1="98521" x2="8597" y2="98521"/>
                        <a14:foregroundMark x1="19005" y1="86391" x2="19005" y2="86391"/>
                        <a14:foregroundMark x1="18100" y1="90533" x2="18100" y2="90533"/>
                        <a14:foregroundMark x1="31222" y1="71893" x2="31222" y2="71893"/>
                        <a14:foregroundMark x1="62443" y1="72485" x2="62443" y2="72485"/>
                        <a14:foregroundMark x1="54299" y1="71893" x2="54299" y2="71893"/>
                        <a14:foregroundMark x1="79186" y1="72485" x2="79186" y2="72485"/>
                        <a14:foregroundMark x1="85520" y1="71893" x2="85520" y2="71893"/>
                        <a14:foregroundMark x1="91855" y1="72189" x2="91855" y2="72189"/>
                        <a14:foregroundMark x1="82353" y1="71893" x2="82353" y2="71893"/>
                        <a14:foregroundMark x1="80543" y1="84615" x2="80543" y2="84615"/>
                        <a14:foregroundMark x1="92308" y1="84320" x2="92308" y2="84320"/>
                        <a14:foregroundMark x1="91855" y1="90237" x2="91855" y2="90237"/>
                        <a14:foregroundMark x1="91403" y1="94379" x2="91403" y2="94379"/>
                        <a14:foregroundMark x1="91855" y1="98521" x2="91855" y2="98521"/>
                        <a14:foregroundMark x1="92308" y1="76331" x2="92308" y2="76331"/>
                        <a14:foregroundMark x1="18552" y1="78107" x2="18552" y2="78107"/>
                        <a14:foregroundMark x1="18552" y1="72781" x2="18552" y2="72781"/>
                        <a14:foregroundMark x1="23529" y1="71598" x2="23529" y2="71598"/>
                        <a14:foregroundMark x1="38914" y1="79586" x2="38914" y2="79586"/>
                        <a14:foregroundMark x1="38914" y1="75444" x2="38914" y2="75444"/>
                        <a14:foregroundMark x1="35747" y1="87278" x2="35747" y2="87278"/>
                        <a14:foregroundMark x1="32127" y1="94083" x2="32127" y2="94083"/>
                        <a14:foregroundMark x1="33484" y1="98521" x2="33484" y2="98521"/>
                        <a14:foregroundMark x1="47964" y1="91716" x2="47964" y2="91716"/>
                        <a14:foregroundMark x1="47964" y1="84911" x2="47964" y2="84911"/>
                        <a14:foregroundMark x1="46154" y1="97337" x2="46154" y2="97337"/>
                        <a14:foregroundMark x1="67421" y1="94970" x2="67421" y2="94970"/>
                        <a14:foregroundMark x1="78281" y1="97929" x2="78281" y2="97929"/>
                        <a14:foregroundMark x1="65158" y1="97337" x2="65158" y2="97337"/>
                        <a14:foregroundMark x1="66063" y1="84024" x2="66063" y2="84024"/>
                        <a14:foregroundMark x1="63801" y1="78994" x2="63801" y2="78994"/>
                        <a14:foregroundMark x1="81448" y1="88757" x2="81448" y2="88757"/>
                        <a14:foregroundMark x1="80090" y1="74556" x2="80090" y2="74556"/>
                        <a14:foregroundMark x1="81900" y1="76036" x2="81900" y2="76036"/>
                        <a14:foregroundMark x1="8145" y1="85207" x2="8145" y2="85207"/>
                        <a14:foregroundMark x1="8145" y1="95266" x2="8145" y2="95266"/>
                        <a14:foregroundMark x1="6787" y1="78698" x2="6787" y2="78698"/>
                        <a14:foregroundMark x1="8145" y1="73373" x2="8145" y2="73373"/>
                        <a14:foregroundMark x1="11765" y1="72189" x2="11765" y2="72189"/>
                        <a14:foregroundMark x1="2715" y1="71893" x2="2715" y2="71893"/>
                        <a14:foregroundMark x1="97738" y1="71598" x2="97738" y2="71598"/>
                        <a14:foregroundMark x1="70588" y1="83728" x2="70588" y2="83728"/>
                        <a14:foregroundMark x1="62443" y1="89645" x2="62443" y2="89645"/>
                        <a14:foregroundMark x1="81900" y1="80473" x2="81900" y2="80473"/>
                        <a14:foregroundMark x1="37104" y1="6509" x2="37104" y2="6509"/>
                        <a14:foregroundMark x1="52941" y1="8284" x2="52941" y2="8580"/>
                        <a14:foregroundMark x1="18552" y1="15089" x2="18552" y2="15089"/>
                        <a14:foregroundMark x1="11312" y1="21598" x2="11312" y2="21598"/>
                        <a14:foregroundMark x1="10860" y1="15089" x2="11312" y2="15089"/>
                        <a14:foregroundMark x1="20814" y1="9467" x2="20814" y2="9467"/>
                        <a14:foregroundMark x1="30317" y1="10355" x2="30317" y2="10355"/>
                        <a14:foregroundMark x1="45249" y1="74260" x2="45249" y2="74260"/>
                        <a14:foregroundMark x1="63348" y1="75740" x2="63348" y2="75740"/>
                        <a14:foregroundMark x1="61991" y1="94675" x2="61991" y2="94675"/>
                        <a14:foregroundMark x1="49321" y1="94379" x2="49321" y2="94379"/>
                        <a14:foregroundMark x1="33032" y1="78698" x2="33032" y2="78698"/>
                        <a14:foregroundMark x1="32127" y1="80473" x2="32127" y2="80473"/>
                        <a14:foregroundMark x1="30769" y1="2367" x2="30769" y2="2367"/>
                        <a14:foregroundMark x1="81448" y1="91420" x2="81448" y2="91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55" y="3138526"/>
            <a:ext cx="2101839" cy="3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45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544214" y="1646355"/>
            <a:ext cx="7108371" cy="656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Обер</a:t>
            </a:r>
            <a:r>
              <a:rPr lang="uk-UA" sz="2400" b="1" dirty="0">
                <a:solidFill>
                  <a:srgbClr val="0070C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 смайл, </a:t>
            </a:r>
            <a:r>
              <a:rPr lang="ru-RU" sz="2400" b="1" dirty="0">
                <a:solidFill>
                  <a:srgbClr val="0070C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0070C0"/>
                </a:solidFill>
              </a:rPr>
              <a:t> твоєму </a:t>
            </a:r>
            <a:r>
              <a:rPr lang="ru-RU" sz="2400" b="1" dirty="0" smtClean="0">
                <a:solidFill>
                  <a:srgbClr val="0070C0"/>
                </a:solidFill>
              </a:rPr>
              <a:t>очікуванню.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66501" y="575822"/>
            <a:ext cx="986379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97034" y="4713319"/>
            <a:ext cx="309338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45" y="2582243"/>
            <a:ext cx="3001935" cy="17706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39" y="2589486"/>
            <a:ext cx="2642729" cy="17579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094373" y="4708207"/>
            <a:ext cx="256916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72418" y="4708846"/>
            <a:ext cx="256916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63" y="2590800"/>
            <a:ext cx="2828679" cy="17108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62259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092" y="429135"/>
            <a:ext cx="10373082" cy="779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«Портрет  тексту»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3091" y="1391682"/>
            <a:ext cx="3054481" cy="142969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Текст-розповідь розповідає про щось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19754" y="4812889"/>
            <a:ext cx="2961154" cy="141196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Текст-опис описує щось або когось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34402" y="4714517"/>
            <a:ext cx="2820630" cy="13488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Частини тексту не можна міняти місцями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5020" y="1330036"/>
            <a:ext cx="2961154" cy="12676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Речення стоять </a:t>
            </a:r>
          </a:p>
          <a:p>
            <a:pPr algn="ctr"/>
            <a:r>
              <a:rPr lang="uk-UA" sz="2800" b="1" dirty="0" smtClean="0"/>
              <a:t>в певній послідовності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5039351" y="3037113"/>
            <a:ext cx="2253344" cy="14369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Текст</a:t>
            </a:r>
            <a:endParaRPr lang="ru-RU" sz="4800" b="1" dirty="0"/>
          </a:p>
        </p:txBody>
      </p:sp>
      <p:sp>
        <p:nvSpPr>
          <p:cNvPr id="11" name="Овал 10"/>
          <p:cNvSpPr/>
          <p:nvPr/>
        </p:nvSpPr>
        <p:spPr>
          <a:xfrm>
            <a:off x="4724400" y="1308263"/>
            <a:ext cx="2797629" cy="15131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/>
              <a:t>Це зв’язані </a:t>
            </a:r>
          </a:p>
          <a:p>
            <a:pPr lvl="0" algn="ctr"/>
            <a:r>
              <a:rPr lang="uk-UA" sz="2800" b="1" dirty="0" smtClean="0"/>
              <a:t>за змістом </a:t>
            </a:r>
            <a:r>
              <a:rPr lang="uk-UA" sz="2800" b="1" dirty="0"/>
              <a:t>речення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4158344" y="4711745"/>
            <a:ext cx="4015358" cy="15131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має три частини: </a:t>
            </a:r>
            <a:r>
              <a:rPr lang="uk-UA" sz="2800" b="1" dirty="0">
                <a:solidFill>
                  <a:schemeClr val="bg1"/>
                </a:solidFill>
              </a:rPr>
              <a:t>зачин, основна частина, кінцівка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03770" y="2821376"/>
            <a:ext cx="2842403" cy="15131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/>
              <a:t>Можна дібрати заголовок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873092" y="3021287"/>
            <a:ext cx="2965737" cy="1513113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/>
              <a:t>Буває текст-розповідь і текст-опис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04932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2067"/>
          <a:stretch/>
        </p:blipFill>
        <p:spPr>
          <a:xfrm>
            <a:off x="4248558" y="3310485"/>
            <a:ext cx="6854871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971430" y="512633"/>
            <a:ext cx="1022997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33800" y="1380149"/>
            <a:ext cx="7467599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>
                <a:solidFill>
                  <a:srgbClr val="0070C0"/>
                </a:solidFill>
              </a:rPr>
              <a:t>продовжимо досліджувати текст, </a:t>
            </a:r>
            <a:r>
              <a:rPr lang="uk-UA" sz="2800" b="1" dirty="0" smtClean="0">
                <a:solidFill>
                  <a:srgbClr val="0070C0"/>
                </a:solidFill>
              </a:rPr>
              <a:t>будемо спостерігати </a:t>
            </a:r>
            <a:r>
              <a:rPr lang="uk-UA" sz="2800" b="1" dirty="0">
                <a:solidFill>
                  <a:srgbClr val="0070C0"/>
                </a:solidFill>
              </a:rPr>
              <a:t>за виражальними засобами мови в ньому. 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971429" y="1295162"/>
            <a:ext cx="2662269" cy="25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430" y="3983873"/>
            <a:ext cx="3099824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Прочитай слово. </a:t>
            </a:r>
            <a:r>
              <a:rPr lang="uk-UA" sz="2400" b="1" dirty="0" smtClean="0">
                <a:solidFill>
                  <a:srgbClr val="0070C0"/>
                </a:solidFill>
              </a:rPr>
              <a:t>Як ти його розумієш? 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7019575" y="-330046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6370480" y="-366097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5681472" y="-366097"/>
            <a:ext cx="548681" cy="3639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53" t="1186" r="21351" b="89018"/>
          <a:stretch/>
        </p:blipFill>
        <p:spPr>
          <a:xfrm>
            <a:off x="7387687" y="-375360"/>
            <a:ext cx="576611" cy="382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1" t="1377" r="12713" b="88827"/>
          <a:stretch/>
        </p:blipFill>
        <p:spPr>
          <a:xfrm>
            <a:off x="7722963" y="-366097"/>
            <a:ext cx="618444" cy="41020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968330" y="3691486"/>
            <a:ext cx="29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Cambria"/>
                <a:ea typeface="Cambria"/>
              </a:rPr>
              <a:t>ˊ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580980" y="3948284"/>
            <a:ext cx="172323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68778" r="50414" b="24150"/>
          <a:stretch/>
        </p:blipFill>
        <p:spPr>
          <a:xfrm>
            <a:off x="4542902" y="4306534"/>
            <a:ext cx="1799391" cy="43200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5030476" y="4264997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598098" y="4316027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1518" y="4894485"/>
            <a:ext cx="3763279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це слово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Поділи </a:t>
            </a:r>
            <a:r>
              <a:rPr lang="uk-UA" sz="2400" b="1" dirty="0" smtClean="0">
                <a:solidFill>
                  <a:srgbClr val="0070C0"/>
                </a:solidFill>
              </a:rPr>
              <a:t>на склади, побудуй </a:t>
            </a:r>
            <a:r>
              <a:rPr lang="uk-UA" sz="2400" b="1" dirty="0">
                <a:solidFill>
                  <a:srgbClr val="0070C0"/>
                </a:solidFill>
              </a:rPr>
              <a:t>звукову схему, постав наголос.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34541" y="5015130"/>
            <a:ext cx="743494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/>
              <a:t>Це </a:t>
            </a:r>
            <a:r>
              <a:rPr lang="ru-RU" sz="2400" b="1" dirty="0" err="1"/>
              <a:t>багатозначний</a:t>
            </a:r>
            <a:r>
              <a:rPr lang="ru-RU" sz="2400" b="1" dirty="0"/>
              <a:t> </a:t>
            </a:r>
            <a:r>
              <a:rPr lang="ru-RU" sz="2400" b="1" dirty="0" err="1"/>
              <a:t>іменник</a:t>
            </a:r>
            <a:r>
              <a:rPr lang="ru-RU" sz="2400" b="1" dirty="0"/>
              <a:t>. Має </a:t>
            </a:r>
            <a:r>
              <a:rPr lang="ru-RU" sz="2400" b="1" dirty="0" err="1"/>
              <a:t>кілька</a:t>
            </a:r>
            <a:r>
              <a:rPr lang="ru-RU" sz="2400" b="1" dirty="0"/>
              <a:t> </a:t>
            </a:r>
            <a:r>
              <a:rPr lang="ru-RU" sz="2400" b="1" dirty="0" err="1"/>
              <a:t>значень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marL="358775" lvl="0" indent="-358775">
              <a:buAutoNum type="arabicParenR"/>
            </a:pPr>
            <a:r>
              <a:rPr lang="ru-RU" sz="2400" b="1" dirty="0" err="1" smtClean="0"/>
              <a:t>пестлива</a:t>
            </a:r>
            <a:r>
              <a:rPr lang="ru-RU" sz="2400" b="1" dirty="0" smtClean="0"/>
              <a:t> </a:t>
            </a:r>
            <a:r>
              <a:rPr lang="ru-RU" sz="2400" b="1" dirty="0"/>
              <a:t>назва від слова </a:t>
            </a:r>
            <a:r>
              <a:rPr lang="ru-RU" sz="2400" b="1" dirty="0" smtClean="0"/>
              <a:t>КІТ; </a:t>
            </a:r>
          </a:p>
          <a:p>
            <a:pPr marL="358775" lvl="0" indent="-358775">
              <a:buAutoNum type="arabicParenR"/>
            </a:pPr>
            <a:r>
              <a:rPr lang="ru-RU" sz="2400" b="1" dirty="0" err="1" smtClean="0"/>
              <a:t>суцвіття</a:t>
            </a:r>
            <a:r>
              <a:rPr lang="ru-RU" sz="2400" b="1" dirty="0" smtClean="0"/>
              <a:t> </a:t>
            </a:r>
            <a:r>
              <a:rPr lang="ru-RU" sz="2400" b="1" dirty="0" err="1"/>
              <a:t>верби</a:t>
            </a:r>
            <a:r>
              <a:rPr lang="ru-RU" sz="2400" b="1" dirty="0"/>
              <a:t>, що </a:t>
            </a:r>
            <a:r>
              <a:rPr lang="ru-RU" sz="2400" b="1" dirty="0" err="1"/>
              <a:t>з’являються</a:t>
            </a:r>
            <a:r>
              <a:rPr lang="ru-RU" sz="2400" b="1" dirty="0"/>
              <a:t> </a:t>
            </a:r>
            <a:r>
              <a:rPr lang="ru-RU" sz="2400" b="1" dirty="0" smtClean="0"/>
              <a:t>навесні; </a:t>
            </a:r>
            <a:endParaRPr lang="ru-RU" sz="2400" b="1" dirty="0"/>
          </a:p>
          <a:p>
            <a:pPr lvl="0"/>
            <a:r>
              <a:rPr lang="ru-RU" sz="2400" b="1" dirty="0" smtClean="0"/>
              <a:t>3) </a:t>
            </a:r>
            <a:r>
              <a:rPr lang="ru-RU" sz="2400" b="1" dirty="0"/>
              <a:t>один з видів </a:t>
            </a:r>
            <a:r>
              <a:rPr lang="ru-RU" sz="2400" b="1" dirty="0" err="1"/>
              <a:t>тюленів</a:t>
            </a:r>
            <a:r>
              <a:rPr lang="ru-RU" sz="2400" b="1" dirty="0"/>
              <a:t>, які мають </a:t>
            </a:r>
            <a:r>
              <a:rPr lang="ru-RU" sz="2400" b="1" dirty="0" err="1"/>
              <a:t>цінне</a:t>
            </a:r>
            <a:r>
              <a:rPr lang="ru-RU" sz="2400" b="1" dirty="0"/>
              <a:t> й </a:t>
            </a:r>
            <a:r>
              <a:rPr lang="ru-RU" sz="2400" b="1" dirty="0" err="1"/>
              <a:t>міцне</a:t>
            </a:r>
            <a:r>
              <a:rPr lang="ru-RU" sz="2400" b="1" dirty="0"/>
              <a:t> </a:t>
            </a:r>
            <a:r>
              <a:rPr lang="ru-RU" sz="2400" b="1" dirty="0" err="1"/>
              <a:t>хутро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6875076" y="3524690"/>
            <a:ext cx="633998" cy="3825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7156178" y="3288086"/>
            <a:ext cx="845954" cy="937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8357525" y="3537593"/>
            <a:ext cx="383704" cy="295157"/>
          </a:xfrm>
          <a:prstGeom prst="rect">
            <a:avLst/>
          </a:prstGeom>
        </p:spPr>
      </p:pic>
      <p:sp>
        <p:nvSpPr>
          <p:cNvPr id="29" name="Полилиния 28"/>
          <p:cNvSpPr/>
          <p:nvPr/>
        </p:nvSpPr>
        <p:spPr>
          <a:xfrm>
            <a:off x="7967524" y="3310221"/>
            <a:ext cx="286254" cy="51654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8134830" y="3587280"/>
            <a:ext cx="267118" cy="208412"/>
            <a:chOff x="4864894" y="3710866"/>
            <a:chExt cx="1393840" cy="99448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олилиния 38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20" y="3310485"/>
            <a:ext cx="2384010" cy="16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3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19" grpId="0" animBg="1"/>
      <p:bldP spid="20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1395" y="494528"/>
            <a:ext cx="10413548" cy="1020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200" b="1" dirty="0">
                <a:solidFill>
                  <a:schemeClr val="bg1"/>
                </a:solidFill>
              </a:rPr>
              <a:t>два тексти. </a:t>
            </a:r>
            <a:r>
              <a:rPr lang="uk-UA" sz="3200" b="1" dirty="0" smtClean="0">
                <a:solidFill>
                  <a:schemeClr val="bg1"/>
                </a:solidFill>
              </a:rPr>
              <a:t>Поясни, </a:t>
            </a:r>
            <a:r>
              <a:rPr lang="uk-UA" sz="3200" b="1" dirty="0">
                <a:solidFill>
                  <a:schemeClr val="bg1"/>
                </a:solidFill>
              </a:rPr>
              <a:t>чим вони схожі і чим відрізняються.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95" y="1559065"/>
            <a:ext cx="819694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Подув </a:t>
            </a:r>
            <a:r>
              <a:rPr lang="uk-UA" sz="2800" b="1" dirty="0" smtClean="0"/>
              <a:t>вітер.</a:t>
            </a:r>
            <a:r>
              <a:rPr lang="en-US" sz="2800" b="1" dirty="0" smtClean="0"/>
              <a:t> </a:t>
            </a:r>
            <a:r>
              <a:rPr lang="uk-UA" sz="2800" b="1" dirty="0" smtClean="0"/>
              <a:t>Зазеленіли поля</a:t>
            </a:r>
            <a:r>
              <a:rPr lang="uk-UA" sz="2800" b="1" dirty="0"/>
              <a:t>. Зацвіли квіти. </a:t>
            </a:r>
            <a:r>
              <a:rPr lang="uk-UA" sz="2800" b="1" dirty="0" smtClean="0"/>
              <a:t>Прилітають </a:t>
            </a:r>
            <a:r>
              <a:rPr lang="uk-UA" sz="2800" b="1" dirty="0"/>
              <a:t>ластівки. На </a:t>
            </a:r>
            <a:r>
              <a:rPr lang="uk-UA" sz="2800" b="1" dirty="0" smtClean="0"/>
              <a:t>кленах </a:t>
            </a:r>
            <a:r>
              <a:rPr lang="uk-UA" sz="2800" b="1" dirty="0"/>
              <a:t>з'явилися бруньки.</a:t>
            </a:r>
            <a:endParaRPr lang="uk-UA" sz="2800" i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395" y="2588518"/>
            <a:ext cx="842826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Весняний вітер прилетів з далекого краю. Весна йде полями, заквітчалась квітами. </a:t>
            </a:r>
            <a:r>
              <a:rPr lang="uk-UA" sz="2800" b="1" dirty="0">
                <a:solidFill>
                  <a:srgbClr val="FFFF00"/>
                </a:solidFill>
              </a:rPr>
              <a:t>Ластівки на крилах несуть барвисті стрічки.</a:t>
            </a:r>
          </a:p>
          <a:p>
            <a:pPr algn="just"/>
            <a:r>
              <a:rPr lang="uk-UA" sz="2800" b="1" dirty="0">
                <a:solidFill>
                  <a:srgbClr val="FFFF00"/>
                </a:solidFill>
              </a:rPr>
              <a:t>   </a:t>
            </a:r>
            <a:r>
              <a:rPr lang="uk-UA" sz="2800" b="1" dirty="0" smtClean="0">
                <a:solidFill>
                  <a:srgbClr val="FFFF00"/>
                </a:solidFill>
              </a:rPr>
              <a:t>Клен </a:t>
            </a:r>
            <a:r>
              <a:rPr lang="uk-UA" sz="2800" b="1" dirty="0">
                <a:solidFill>
                  <a:srgbClr val="FFFF00"/>
                </a:solidFill>
              </a:rPr>
              <a:t>зітхнув, розправив </a:t>
            </a:r>
            <a:r>
              <a:rPr lang="uk-UA" sz="2800" b="1" dirty="0" smtClean="0">
                <a:solidFill>
                  <a:srgbClr val="FFFF00"/>
                </a:solidFill>
              </a:rPr>
              <a:t>плечі</a:t>
            </a:r>
            <a:r>
              <a:rPr lang="uk-UA" sz="2800" b="1" dirty="0">
                <a:solidFill>
                  <a:srgbClr val="FFFF00"/>
                </a:solidFill>
              </a:rPr>
              <a:t>. </a:t>
            </a:r>
            <a:r>
              <a:rPr lang="uk-UA" sz="2800" b="1" dirty="0"/>
              <a:t>Зазеленіли </a:t>
            </a:r>
            <a:r>
              <a:rPr lang="uk-UA" sz="2800" b="1" dirty="0" smtClean="0"/>
              <a:t>бруньки.</a:t>
            </a:r>
          </a:p>
          <a:p>
            <a:pPr algn="just"/>
            <a:r>
              <a:rPr lang="uk-UA" sz="2800" i="1" dirty="0" smtClean="0"/>
              <a:t>                                     За </a:t>
            </a:r>
            <a:r>
              <a:rPr lang="uk-UA" sz="2800" i="1" dirty="0"/>
              <a:t>Василем Сухомлинським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1" y="4861995"/>
            <a:ext cx="8545285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Про яку пору року йдеться в </a:t>
            </a:r>
            <a:r>
              <a:rPr lang="uk-UA" sz="2400" b="1" dirty="0" smtClean="0">
                <a:solidFill>
                  <a:srgbClr val="0070C0"/>
                </a:solidFill>
              </a:rPr>
              <a:t>текстах?</a:t>
            </a:r>
            <a:endParaRPr lang="uk-UA" sz="2400" b="1" dirty="0">
              <a:solidFill>
                <a:srgbClr val="0070C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rgbClr val="0070C0"/>
                </a:solidFill>
              </a:rPr>
              <a:t>Чим вони схожі, а чим відрізняються?</a:t>
            </a:r>
          </a:p>
          <a:p>
            <a:pPr marL="358775" indent="-358775">
              <a:buAutoNum type="arabicPeriod"/>
            </a:pPr>
            <a:r>
              <a:rPr lang="uk-UA" sz="2400" b="1" dirty="0" smtClean="0">
                <a:solidFill>
                  <a:srgbClr val="0070C0"/>
                </a:solidFill>
              </a:rPr>
              <a:t>Поясни, </a:t>
            </a:r>
            <a:r>
              <a:rPr lang="uk-UA" sz="2400" b="1" dirty="0">
                <a:solidFill>
                  <a:srgbClr val="0070C0"/>
                </a:solidFill>
              </a:rPr>
              <a:t>як т</a:t>
            </a:r>
            <a:r>
              <a:rPr lang="uk-UA" sz="2400" b="1" dirty="0" smtClean="0">
                <a:solidFill>
                  <a:srgbClr val="0070C0"/>
                </a:solidFill>
              </a:rPr>
              <a:t>и розумієш </a:t>
            </a:r>
            <a:r>
              <a:rPr lang="uk-UA" sz="2400" b="1" dirty="0">
                <a:solidFill>
                  <a:srgbClr val="0070C0"/>
                </a:solidFill>
              </a:rPr>
              <a:t>зміст виділених речень</a:t>
            </a:r>
            <a:r>
              <a:rPr lang="uk-UA" sz="2400" b="1" dirty="0" smtClean="0">
                <a:solidFill>
                  <a:srgbClr val="0070C0"/>
                </a:solidFill>
              </a:rPr>
              <a:t>. В прямому чи переносному значенні використані слова в них?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2661" y="3707833"/>
            <a:ext cx="2351314" cy="23083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</a:t>
            </a:r>
            <a:r>
              <a:rPr lang="uk-UA" sz="2400" b="1" dirty="0">
                <a:solidFill>
                  <a:srgbClr val="0070C0"/>
                </a:solidFill>
              </a:rPr>
              <a:t>текст, на </a:t>
            </a:r>
            <a:r>
              <a:rPr lang="uk-UA" sz="2400" b="1" dirty="0" smtClean="0">
                <a:solidFill>
                  <a:srgbClr val="0070C0"/>
                </a:solidFill>
              </a:rPr>
              <a:t>твою </a:t>
            </a:r>
            <a:r>
              <a:rPr lang="uk-UA" sz="2400" b="1" dirty="0">
                <a:solidFill>
                  <a:srgbClr val="0070C0"/>
                </a:solidFill>
              </a:rPr>
              <a:t>думку, кращий? Чому?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Випиши </a:t>
            </a:r>
            <a:r>
              <a:rPr lang="uk-UA" sz="2400" b="1" dirty="0" smtClean="0">
                <a:solidFill>
                  <a:srgbClr val="0070C0"/>
                </a:solidFill>
              </a:rPr>
              <a:t>виділені 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</a:p>
        </p:txBody>
      </p:sp>
      <p:pic>
        <p:nvPicPr>
          <p:cNvPr id="12" name="Picture 2" descr="https://puzzleit.ru/files/puzzles/76/76460/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7441"/>
          <a:stretch/>
        </p:blipFill>
        <p:spPr bwMode="auto">
          <a:xfrm>
            <a:off x="9259660" y="1559065"/>
            <a:ext cx="2401659" cy="20433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9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05174"/>
            <a:ext cx="10243456" cy="708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Читалочці зробити її текст </a:t>
            </a:r>
            <a:r>
              <a:rPr lang="uk-UA" sz="3600" b="1" dirty="0" smtClean="0">
                <a:solidFill>
                  <a:schemeClr val="bg1"/>
                </a:solidFill>
              </a:rPr>
              <a:t>красивим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1774278"/>
            <a:ext cx="7347856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/>
              <a:t>      </a:t>
            </a:r>
            <a:r>
              <a:rPr lang="uk-UA" sz="2800" b="1" dirty="0"/>
              <a:t>Росла у дворі </a:t>
            </a:r>
            <a:r>
              <a:rPr lang="uk-UA" sz="2800" b="1" dirty="0" smtClean="0"/>
              <a:t>_________  береза</a:t>
            </a:r>
            <a:r>
              <a:rPr lang="uk-UA" sz="2800" b="1" dirty="0"/>
              <a:t>. Узимку її покривав </a:t>
            </a:r>
            <a:r>
              <a:rPr lang="uk-UA" sz="2800" b="1" dirty="0" smtClean="0"/>
              <a:t>__________ іній</a:t>
            </a:r>
            <a:r>
              <a:rPr lang="uk-UA" sz="2800" b="1" dirty="0"/>
              <a:t>. </a:t>
            </a:r>
            <a:r>
              <a:rPr lang="uk-UA" sz="2800" b="1" dirty="0" smtClean="0"/>
              <a:t>А </a:t>
            </a:r>
            <a:r>
              <a:rPr lang="uk-UA" sz="2800" b="1" dirty="0"/>
              <a:t>навесні з'являлись </a:t>
            </a:r>
            <a:r>
              <a:rPr lang="uk-UA" sz="2800" b="1" dirty="0" smtClean="0"/>
              <a:t>_____ сережки </a:t>
            </a:r>
            <a:r>
              <a:rPr lang="uk-UA" sz="2800" b="1" dirty="0"/>
              <a:t>і </a:t>
            </a:r>
            <a:r>
              <a:rPr lang="uk-UA" sz="2800" b="1" dirty="0" smtClean="0"/>
              <a:t>_______ листочки</a:t>
            </a:r>
            <a:r>
              <a:rPr lang="uk-UA" sz="2800" b="1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3300" y="3282383"/>
            <a:ext cx="4995015" cy="2000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Довідка</a:t>
            </a:r>
            <a:r>
              <a:rPr lang="uk-UA" sz="2400" b="1" dirty="0"/>
              <a:t>: </a:t>
            </a:r>
            <a:endParaRPr lang="uk-UA" sz="2400" b="1" dirty="0" smtClean="0"/>
          </a:p>
          <a:p>
            <a:r>
              <a:rPr lang="uk-UA" sz="2400" b="1" dirty="0" smtClean="0">
                <a:solidFill>
                  <a:schemeClr val="bg1"/>
                </a:solidFill>
              </a:rPr>
              <a:t>береза </a:t>
            </a:r>
            <a:r>
              <a:rPr lang="uk-UA" sz="2400" b="1" i="1" dirty="0">
                <a:solidFill>
                  <a:srgbClr val="FFFF00"/>
                </a:solidFill>
              </a:rPr>
              <a:t>струнка, білокора, молода</a:t>
            </a:r>
            <a:r>
              <a:rPr lang="uk-UA" sz="2400" b="1" dirty="0">
                <a:solidFill>
                  <a:schemeClr val="bg1"/>
                </a:solidFill>
              </a:rPr>
              <a:t>;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іній </a:t>
            </a:r>
            <a:r>
              <a:rPr lang="uk-UA" sz="2400" b="1" i="1" dirty="0">
                <a:solidFill>
                  <a:srgbClr val="FFFF00"/>
                </a:solidFill>
              </a:rPr>
              <a:t>сріблястий, блискучий</a:t>
            </a:r>
            <a:r>
              <a:rPr lang="uk-UA" sz="2400" b="1" dirty="0">
                <a:solidFill>
                  <a:schemeClr val="bg1"/>
                </a:solidFill>
              </a:rPr>
              <a:t>;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сережки </a:t>
            </a:r>
            <a:r>
              <a:rPr lang="uk-UA" sz="2400" b="1" i="1" dirty="0">
                <a:solidFill>
                  <a:srgbClr val="FFFF00"/>
                </a:solidFill>
              </a:rPr>
              <a:t>довгенькі, жовті, красиві</a:t>
            </a:r>
            <a:r>
              <a:rPr lang="uk-UA" sz="2400" b="1" dirty="0">
                <a:solidFill>
                  <a:schemeClr val="bg1"/>
                </a:solidFill>
              </a:rPr>
              <a:t>;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листочки </a:t>
            </a:r>
            <a:r>
              <a:rPr lang="uk-UA" sz="2400" b="1" i="1" dirty="0">
                <a:solidFill>
                  <a:srgbClr val="FFFF00"/>
                </a:solidFill>
              </a:rPr>
              <a:t>зелені, блискучі, веселі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0356" y="1305317"/>
            <a:ext cx="6453700" cy="4581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Доповни </a:t>
            </a:r>
            <a:r>
              <a:rPr lang="uk-UA" sz="2400" b="1" dirty="0">
                <a:solidFill>
                  <a:srgbClr val="0070C0"/>
                </a:solidFill>
              </a:rPr>
              <a:t>його словами з довідки і </a:t>
            </a:r>
            <a:r>
              <a:rPr lang="uk-UA" sz="2400" b="1" dirty="0" smtClean="0">
                <a:solidFill>
                  <a:srgbClr val="0070C0"/>
                </a:solidFill>
              </a:rPr>
              <a:t>запиши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8" name="Picture 4" descr="Осенний пейзаж (река, береза, ветер, птицы) - анимация на телефон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3890"/>
            <a:ext cx="2939143" cy="39188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93712" y="1818431"/>
            <a:ext cx="167487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білокора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687" y="4593771"/>
            <a:ext cx="3816614" cy="128451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який текст </a:t>
            </a:r>
            <a:r>
              <a:rPr lang="uk-UA" sz="2400" b="1" dirty="0" smtClean="0">
                <a:solidFill>
                  <a:srgbClr val="0070C0"/>
                </a:solidFill>
              </a:rPr>
              <a:t>утворився: </a:t>
            </a:r>
            <a:r>
              <a:rPr lang="uk-UA" sz="2400" b="1" dirty="0" smtClean="0">
                <a:solidFill>
                  <a:srgbClr val="0070C0"/>
                </a:solidFill>
              </a:rPr>
              <a:t>розповідь </a:t>
            </a:r>
            <a:r>
              <a:rPr lang="uk-UA" sz="2400" b="1" dirty="0">
                <a:solidFill>
                  <a:srgbClr val="0070C0"/>
                </a:solidFill>
              </a:rPr>
              <a:t>чи опис. Доведи свою думку.</a:t>
            </a:r>
          </a:p>
        </p:txBody>
      </p:sp>
      <p:pic>
        <p:nvPicPr>
          <p:cNvPr id="21" name="Picture 2" descr="Download Animated 240x320 «Березовая роща» Cell Phone Wallpape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315" y="3282383"/>
            <a:ext cx="1841213" cy="24549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91907" y="2248146"/>
            <a:ext cx="185092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сріблястий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6742" y="2704733"/>
            <a:ext cx="125033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 </a:t>
            </a:r>
            <a:r>
              <a:rPr lang="uk-UA" sz="2800" b="1" dirty="0" smtClean="0">
                <a:solidFill>
                  <a:srgbClr val="FFFF00"/>
                </a:solidFill>
              </a:rPr>
              <a:t>жовті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6698" y="2720099"/>
            <a:ext cx="133161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  </a:t>
            </a:r>
            <a:r>
              <a:rPr lang="uk-UA" sz="2800" b="1" dirty="0" smtClean="0">
                <a:solidFill>
                  <a:srgbClr val="FFFF00"/>
                </a:solidFill>
              </a:rPr>
              <a:t>зелені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26479" y="5325356"/>
            <a:ext cx="3822864" cy="8239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Які </a:t>
            </a:r>
            <a:r>
              <a:rPr lang="ru-RU" sz="2400" b="1" dirty="0" err="1" smtClean="0">
                <a:solidFill>
                  <a:srgbClr val="0070C0"/>
                </a:solidFill>
              </a:rPr>
              <a:t>виражальні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засоби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прикрасили речення?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90857" y="5501611"/>
            <a:ext cx="2858671" cy="64225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Це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прикметники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11" grpId="0"/>
      <p:bldP spid="13" grpId="0"/>
      <p:bldP spid="15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029321" y="1209929"/>
            <a:ext cx="1763485" cy="25366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29321" y="423161"/>
            <a:ext cx="9991493" cy="7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і відгадай загадки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4796" y="1718666"/>
            <a:ext cx="467963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FFFF00"/>
                </a:solidFill>
              </a:rPr>
              <a:t>Квітень жовту фарбу взяв,</a:t>
            </a:r>
          </a:p>
          <a:p>
            <a:r>
              <a:rPr lang="uk-UA" sz="3000" b="1" dirty="0">
                <a:solidFill>
                  <a:schemeClr val="bg1"/>
                </a:solidFill>
              </a:rPr>
              <a:t>моріжок</a:t>
            </a:r>
            <a:r>
              <a:rPr lang="uk-UA" sz="3000" b="1" dirty="0">
                <a:solidFill>
                  <a:srgbClr val="FFFF00"/>
                </a:solidFill>
              </a:rPr>
              <a:t> розмалював,</a:t>
            </a:r>
          </a:p>
          <a:p>
            <a:r>
              <a:rPr lang="uk-UA" sz="3000" b="1" dirty="0">
                <a:solidFill>
                  <a:srgbClr val="FFFF00"/>
                </a:solidFill>
              </a:rPr>
              <a:t>і з-під пензлика </a:t>
            </a:r>
            <a:r>
              <a:rPr lang="uk-UA" sz="3000" b="1" dirty="0" err="1">
                <a:solidFill>
                  <a:srgbClr val="FFFF00"/>
                </a:solidFill>
              </a:rPr>
              <a:t>розквітли</a:t>
            </a:r>
            <a:r>
              <a:rPr lang="uk-UA" sz="3000" b="1" dirty="0">
                <a:solidFill>
                  <a:srgbClr val="FFFF00"/>
                </a:solidFill>
              </a:rPr>
              <a:t>,</a:t>
            </a:r>
          </a:p>
          <a:p>
            <a:r>
              <a:rPr lang="uk-UA" sz="3000" b="1" dirty="0">
                <a:solidFill>
                  <a:srgbClr val="FFFF00"/>
                </a:solidFill>
              </a:rPr>
              <a:t>наче сонце, диво-квіти</a:t>
            </a:r>
            <a:r>
              <a:rPr lang="uk-UA" sz="3000" b="1" dirty="0" smtClean="0">
                <a:solidFill>
                  <a:srgbClr val="FFFF00"/>
                </a:solidFill>
              </a:rPr>
              <a:t>.</a:t>
            </a:r>
            <a:endParaRPr lang="uk-UA" sz="30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Одуванчик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15" y="4265120"/>
            <a:ext cx="2136369" cy="15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90360" y="3662586"/>
            <a:ext cx="199407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chemeClr val="bg1"/>
                </a:solidFill>
              </a:rPr>
              <a:t>Кульбабка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38604" y="1205342"/>
            <a:ext cx="4745832" cy="473079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>
                <a:solidFill>
                  <a:srgbClr val="0070C0"/>
                </a:solidFill>
              </a:rPr>
              <a:t>слова, які їх прикрашають.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3062" y="1203063"/>
            <a:ext cx="369167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FFFF00"/>
                </a:solidFill>
              </a:rPr>
              <a:t>Із перлин </a:t>
            </a:r>
            <a:r>
              <a:rPr lang="uk-UA" sz="3000" b="1" dirty="0">
                <a:solidFill>
                  <a:schemeClr val="bg1"/>
                </a:solidFill>
              </a:rPr>
              <a:t>разочок</a:t>
            </a:r>
            <a:r>
              <a:rPr lang="uk-UA" sz="3000" b="1" dirty="0">
                <a:solidFill>
                  <a:srgbClr val="FFFF00"/>
                </a:solidFill>
              </a:rPr>
              <a:t>,</a:t>
            </a:r>
          </a:p>
          <a:p>
            <a:r>
              <a:rPr lang="uk-UA" sz="3000" b="1" dirty="0">
                <a:solidFill>
                  <a:srgbClr val="FFFF00"/>
                </a:solidFill>
              </a:rPr>
              <a:t>зелений листочок. </a:t>
            </a:r>
          </a:p>
          <a:p>
            <a:r>
              <a:rPr lang="uk-UA" sz="3000" b="1" dirty="0">
                <a:solidFill>
                  <a:srgbClr val="FFFF00"/>
                </a:solidFill>
              </a:rPr>
              <a:t>Аромат духмяний</a:t>
            </a:r>
          </a:p>
          <a:p>
            <a:r>
              <a:rPr lang="uk-UA" sz="3000" b="1" dirty="0">
                <a:solidFill>
                  <a:srgbClr val="FFFF00"/>
                </a:solidFill>
              </a:rPr>
              <a:t>тішить ліс весняний</a:t>
            </a:r>
            <a:r>
              <a:rPr lang="uk-UA" sz="3000" b="1" dirty="0" smtClean="0">
                <a:solidFill>
                  <a:srgbClr val="FFFF00"/>
                </a:solidFill>
              </a:rPr>
              <a:t>.</a:t>
            </a:r>
            <a:endParaRPr lang="uk-UA" sz="3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3062" y="3192549"/>
            <a:ext cx="167415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chemeClr val="bg1"/>
                </a:solidFill>
              </a:rPr>
              <a:t>Конвалія </a:t>
            </a:r>
          </a:p>
        </p:txBody>
      </p:sp>
      <p:pic>
        <p:nvPicPr>
          <p:cNvPr id="19" name="Picture 4" descr="✓ Ландыши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2668" y="3141787"/>
            <a:ext cx="1214617" cy="18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✓ Ландыши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41" y="3142055"/>
            <a:ext cx="1214617" cy="18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45028" y="4658624"/>
            <a:ext cx="4358839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Моріж</a:t>
            </a:r>
            <a:r>
              <a:rPr lang="uk-UA" sz="2400" b="1" dirty="0">
                <a:solidFill>
                  <a:srgbClr val="0070C0"/>
                </a:solidFill>
              </a:rPr>
              <a:t>о</a:t>
            </a:r>
            <a:r>
              <a:rPr lang="uk-UA" sz="2400" b="1" dirty="0">
                <a:solidFill>
                  <a:srgbClr val="FF0000"/>
                </a:solidFill>
              </a:rPr>
              <a:t>к </a:t>
            </a:r>
            <a:r>
              <a:rPr lang="uk-UA" sz="2400" b="1" dirty="0">
                <a:solidFill>
                  <a:srgbClr val="0070C0"/>
                </a:solidFill>
              </a:rPr>
              <a:t>– густа молода </a:t>
            </a:r>
            <a:r>
              <a:rPr lang="uk-UA" sz="2400" b="1" dirty="0" smtClean="0">
                <a:solidFill>
                  <a:srgbClr val="0070C0"/>
                </a:solidFill>
              </a:rPr>
              <a:t>трава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9321" y="5131166"/>
            <a:ext cx="4374546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Раз</a:t>
            </a:r>
            <a:r>
              <a:rPr lang="uk-UA" sz="2400" b="1" dirty="0">
                <a:solidFill>
                  <a:srgbClr val="0070C0"/>
                </a:solidFill>
              </a:rPr>
              <a:t>о</a:t>
            </a:r>
            <a:r>
              <a:rPr lang="uk-UA" sz="2400" b="1" dirty="0">
                <a:solidFill>
                  <a:srgbClr val="FF0000"/>
                </a:solidFill>
              </a:rPr>
              <a:t>к (раз</a:t>
            </a:r>
            <a:r>
              <a:rPr lang="uk-UA" sz="2400" b="1" dirty="0">
                <a:solidFill>
                  <a:srgbClr val="0070C0"/>
                </a:solidFill>
              </a:rPr>
              <a:t>о</a:t>
            </a:r>
            <a:r>
              <a:rPr lang="uk-UA" sz="2400" b="1" dirty="0">
                <a:solidFill>
                  <a:srgbClr val="FF0000"/>
                </a:solidFill>
              </a:rPr>
              <a:t>чок) </a:t>
            </a:r>
            <a:r>
              <a:rPr lang="uk-UA" sz="2400" b="1" dirty="0">
                <a:solidFill>
                  <a:srgbClr val="0070C0"/>
                </a:solidFill>
              </a:rPr>
              <a:t>– нанизані на нитку, мотузку чи дротину однорідні предмети.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9321" y="3797716"/>
            <a:ext cx="437454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значення виділених у загадках слів.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17404" y="4216584"/>
            <a:ext cx="2428779" cy="14482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Які </a:t>
            </a:r>
            <a:r>
              <a:rPr lang="ru-RU" sz="2400" b="1" dirty="0" err="1" smtClean="0">
                <a:solidFill>
                  <a:srgbClr val="0070C0"/>
                </a:solidFill>
              </a:rPr>
              <a:t>виражальні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засоби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прикрасили речення?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04714" y="5727327"/>
            <a:ext cx="2442800" cy="4889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Це порівняння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5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6" y="503131"/>
            <a:ext cx="10504714" cy="96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Щебетунчикові скласти текст за світлиною і поданими </a:t>
            </a:r>
            <a:r>
              <a:rPr lang="uk-UA" sz="3200" b="1" dirty="0" smtClean="0">
                <a:solidFill>
                  <a:schemeClr val="bg1"/>
                </a:solidFill>
              </a:rPr>
              <a:t>запитаннями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63929" y="2099573"/>
            <a:ext cx="4813271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</a:pPr>
            <a:r>
              <a:rPr lang="uk-UA" sz="2800" b="1" dirty="0">
                <a:solidFill>
                  <a:srgbClr val="0070C0"/>
                </a:solidFill>
              </a:rPr>
              <a:t>На чому з'явились котики?</a:t>
            </a:r>
          </a:p>
          <a:p>
            <a:pPr marL="358775" indent="-358775">
              <a:buAutoNum type="arabicPeriod"/>
            </a:pPr>
            <a:r>
              <a:rPr lang="uk-UA" sz="2800" b="1" dirty="0">
                <a:solidFill>
                  <a:srgbClr val="0070C0"/>
                </a:solidFill>
              </a:rPr>
              <a:t>Які вони?</a:t>
            </a:r>
          </a:p>
          <a:p>
            <a:pPr marL="358775" indent="-358775">
              <a:buAutoNum type="arabicPeriod"/>
            </a:pPr>
            <a:r>
              <a:rPr lang="uk-UA" sz="2800" b="1" dirty="0">
                <a:solidFill>
                  <a:srgbClr val="0070C0"/>
                </a:solidFill>
              </a:rPr>
              <a:t>Кого нагадують?</a:t>
            </a:r>
          </a:p>
          <a:p>
            <a:pPr marL="358775" indent="-358775">
              <a:buAutoNum type="arabicPeriod"/>
            </a:pPr>
            <a:r>
              <a:rPr lang="uk-UA" sz="2800" b="1" dirty="0">
                <a:solidFill>
                  <a:srgbClr val="0070C0"/>
                </a:solidFill>
              </a:rPr>
              <a:t>Чому їх назвали котиками?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0859" y="1567543"/>
            <a:ext cx="10482942" cy="45720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Використай </a:t>
            </a:r>
            <a:r>
              <a:rPr lang="uk-UA" sz="2400" b="1" dirty="0">
                <a:solidFill>
                  <a:srgbClr val="0070C0"/>
                </a:solidFill>
              </a:rPr>
              <a:t>красиві слова. Запиши утворений текст. Розпочни із заголовка.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3930" y="4100448"/>
            <a:ext cx="796517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 Вербові котики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     Настала весна. На вербах з'явилися </a:t>
            </a:r>
            <a:r>
              <a:rPr lang="uk-UA" sz="2800" b="1" dirty="0" smtClean="0">
                <a:solidFill>
                  <a:schemeClr val="bg1"/>
                </a:solidFill>
              </a:rPr>
              <a:t>сріблясті </a:t>
            </a:r>
            <a:r>
              <a:rPr lang="uk-UA" sz="2800" b="1" dirty="0">
                <a:solidFill>
                  <a:schemeClr val="bg1"/>
                </a:solidFill>
              </a:rPr>
              <a:t>котики. </a:t>
            </a:r>
            <a:r>
              <a:rPr lang="uk-UA" sz="2800" b="1" dirty="0" smtClean="0">
                <a:solidFill>
                  <a:schemeClr val="bg1"/>
                </a:solidFill>
              </a:rPr>
              <a:t>Вони </a:t>
            </a:r>
            <a:r>
              <a:rPr lang="uk-UA" sz="2800" b="1" dirty="0">
                <a:solidFill>
                  <a:schemeClr val="bg1"/>
                </a:solidFill>
              </a:rPr>
              <a:t>нагадують </a:t>
            </a:r>
            <a:r>
              <a:rPr lang="uk-UA" sz="2800" b="1" dirty="0">
                <a:solidFill>
                  <a:schemeClr val="bg1"/>
                </a:solidFill>
              </a:rPr>
              <a:t>маленьких </a:t>
            </a:r>
            <a:r>
              <a:rPr lang="uk-UA" sz="2800" b="1" dirty="0" smtClean="0">
                <a:solidFill>
                  <a:schemeClr val="bg1"/>
                </a:solidFill>
              </a:rPr>
              <a:t>пухнастих сірих </a:t>
            </a:r>
            <a:r>
              <a:rPr lang="uk-UA" sz="2800" b="1" dirty="0">
                <a:solidFill>
                  <a:schemeClr val="bg1"/>
                </a:solidFill>
              </a:rPr>
              <a:t>кошенят. </a:t>
            </a:r>
            <a:r>
              <a:rPr lang="uk-UA" sz="2800" b="1" dirty="0" smtClean="0">
                <a:solidFill>
                  <a:schemeClr val="bg1"/>
                </a:solidFill>
              </a:rPr>
              <a:t>Тому їх назвали котики.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Palm Sunday. Ukrainian Easter Celebration Traditions - Ukraini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3" y="2099573"/>
            <a:ext cx="2316306" cy="34717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Поздравительная открытка Тоненьким прутиком з вербовим котик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30" y="2066122"/>
            <a:ext cx="3021275" cy="20343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41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22823</TotalTime>
  <Words>719</Words>
  <Application>Microsoft Office PowerPoint</Application>
  <PresentationFormat>Произвольный</PresentationFormat>
  <Paragraphs>136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1501</cp:revision>
  <dcterms:created xsi:type="dcterms:W3CDTF">2018-01-05T16:38:53Z</dcterms:created>
  <dcterms:modified xsi:type="dcterms:W3CDTF">2025-05-03T19:06:11Z</dcterms:modified>
</cp:coreProperties>
</file>