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477" r:id="rId3"/>
    <p:sldId id="478" r:id="rId4"/>
    <p:sldId id="430" r:id="rId5"/>
    <p:sldId id="479" r:id="rId6"/>
    <p:sldId id="453" r:id="rId7"/>
    <p:sldId id="434" r:id="rId8"/>
    <p:sldId id="469" r:id="rId9"/>
    <p:sldId id="470" r:id="rId10"/>
    <p:sldId id="482" r:id="rId11"/>
    <p:sldId id="471" r:id="rId12"/>
    <p:sldId id="472" r:id="rId13"/>
    <p:sldId id="457" r:id="rId14"/>
    <p:sldId id="480" r:id="rId15"/>
    <p:sldId id="4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FFFF00"/>
    <a:srgbClr val="CC0066"/>
    <a:srgbClr val="CC0099"/>
    <a:srgbClr val="00B050"/>
    <a:srgbClr val="1694E9"/>
    <a:srgbClr val="709E32"/>
    <a:srgbClr val="FFB4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799" y="3965228"/>
            <a:ext cx="9165771" cy="146423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Поклоніння вогню» </a:t>
            </a:r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4000" b="1" i="1" dirty="0">
                <a:solidFill>
                  <a:schemeClr val="accent2">
                    <a:lumMod val="75000"/>
                  </a:schemeClr>
                </a:solidFill>
              </a:rPr>
              <a:t>з популярної енциклопедії школяра «Дивосвіт</a:t>
            </a:r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</a:rPr>
              <a:t>»)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Дивосвіт. Твої перші кроки - Популярна енциклопедія школяра купити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801" r="3402" b="4435"/>
          <a:stretch/>
        </p:blipFill>
        <p:spPr bwMode="auto">
          <a:xfrm>
            <a:off x="1447799" y="1014332"/>
            <a:ext cx="1963549" cy="263676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22344" y="1260082"/>
            <a:ext cx="319122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Скільки на землі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іще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цікавого!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072552" y="1364711"/>
            <a:ext cx="3318848" cy="501217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старод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вні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найголовн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шим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вваж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свящ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нним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об</a:t>
            </a:r>
            <a:r>
              <a:rPr lang="uk-UA" sz="3600" b="1" dirty="0" smtClean="0">
                <a:solidFill>
                  <a:srgbClr val="FFFF00"/>
                </a:solidFill>
              </a:rPr>
              <a:t>о</a:t>
            </a:r>
            <a:r>
              <a:rPr lang="uk-UA" sz="3600" b="1" dirty="0" smtClean="0">
                <a:solidFill>
                  <a:schemeClr val="bg1"/>
                </a:solidFill>
              </a:rPr>
              <a:t>жнювали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поклон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  <a:r>
              <a:rPr lang="uk-UA" sz="3600" b="1" dirty="0">
                <a:solidFill>
                  <a:schemeClr val="bg1"/>
                </a:solidFill>
              </a:rPr>
              <a:t>лися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вклон</a:t>
            </a:r>
            <a:r>
              <a:rPr lang="uk-UA" sz="3600" b="1" dirty="0" smtClean="0">
                <a:solidFill>
                  <a:srgbClr val="FFFF00"/>
                </a:solidFill>
              </a:rPr>
              <a:t>я</a:t>
            </a:r>
            <a:r>
              <a:rPr lang="uk-UA" sz="3600" b="1" dirty="0" smtClean="0">
                <a:solidFill>
                  <a:schemeClr val="bg1"/>
                </a:solidFill>
              </a:rPr>
              <a:t>лися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В</a:t>
            </a:r>
            <a:r>
              <a:rPr lang="uk-UA" sz="3600" b="1" dirty="0" smtClean="0">
                <a:solidFill>
                  <a:srgbClr val="FFFF00"/>
                </a:solidFill>
              </a:rPr>
              <a:t>і</a:t>
            </a:r>
            <a:r>
              <a:rPr lang="uk-UA" sz="3600" b="1" dirty="0" smtClean="0">
                <a:solidFill>
                  <a:schemeClr val="bg1"/>
                </a:solidFill>
              </a:rPr>
              <a:t>тер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люд</a:t>
            </a:r>
            <a:r>
              <a:rPr lang="uk-UA" sz="3600" b="1" dirty="0" smtClean="0">
                <a:solidFill>
                  <a:srgbClr val="FFFF00"/>
                </a:solidFill>
              </a:rPr>
              <a:t>и</a:t>
            </a:r>
            <a:r>
              <a:rPr lang="uk-UA" sz="3600" b="1" dirty="0" smtClean="0">
                <a:solidFill>
                  <a:schemeClr val="bg1"/>
                </a:solidFill>
              </a:rPr>
              <a:t>на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664856" y="1364711"/>
            <a:ext cx="3143133" cy="501217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єгипт</a:t>
            </a:r>
            <a:r>
              <a:rPr lang="uk-UA" sz="3600" b="1" dirty="0" smtClean="0">
                <a:solidFill>
                  <a:srgbClr val="FFFF00"/>
                </a:solidFill>
              </a:rPr>
              <a:t>я</a:t>
            </a:r>
            <a:r>
              <a:rPr lang="uk-UA" sz="3600" b="1" dirty="0" smtClean="0">
                <a:solidFill>
                  <a:schemeClr val="bg1"/>
                </a:solidFill>
              </a:rPr>
              <a:t>ни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слов'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  <a:r>
              <a:rPr lang="uk-UA" sz="3600" b="1" dirty="0">
                <a:solidFill>
                  <a:schemeClr val="bg1"/>
                </a:solidFill>
              </a:rPr>
              <a:t>ни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гр</a:t>
            </a:r>
            <a:r>
              <a:rPr lang="uk-UA" sz="3600" b="1" dirty="0" smtClean="0">
                <a:solidFill>
                  <a:srgbClr val="FFFF00"/>
                </a:solidFill>
              </a:rPr>
              <a:t>е</a:t>
            </a:r>
            <a:r>
              <a:rPr lang="uk-UA" sz="3600" b="1" dirty="0" smtClean="0">
                <a:solidFill>
                  <a:schemeClr val="bg1"/>
                </a:solidFill>
              </a:rPr>
              <a:t>ки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М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сяць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Промет</a:t>
            </a:r>
            <a:r>
              <a:rPr lang="uk-UA" sz="3600" b="1" dirty="0" smtClean="0">
                <a:solidFill>
                  <a:srgbClr val="FFFF00"/>
                </a:solidFill>
              </a:rPr>
              <a:t>е</a:t>
            </a:r>
            <a:r>
              <a:rPr lang="uk-UA" sz="3600" b="1" dirty="0" smtClean="0">
                <a:solidFill>
                  <a:schemeClr val="bg1"/>
                </a:solidFill>
              </a:rPr>
              <a:t>й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Пер</a:t>
            </a:r>
            <a:r>
              <a:rPr lang="uk-UA" sz="3600" b="1" dirty="0" smtClean="0">
                <a:solidFill>
                  <a:srgbClr val="FFFF00"/>
                </a:solidFill>
              </a:rPr>
              <a:t>у</a:t>
            </a:r>
            <a:r>
              <a:rPr lang="uk-UA" sz="3600" b="1" dirty="0" smtClean="0">
                <a:solidFill>
                  <a:schemeClr val="bg1"/>
                </a:solidFill>
              </a:rPr>
              <a:t>н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Ра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С</a:t>
            </a:r>
            <a:r>
              <a:rPr lang="uk-UA" sz="3600" b="1" dirty="0" smtClean="0">
                <a:solidFill>
                  <a:srgbClr val="FFFF00"/>
                </a:solidFill>
              </a:rPr>
              <a:t>о</a:t>
            </a:r>
            <a:r>
              <a:rPr lang="uk-UA" sz="3600" b="1" dirty="0" smtClean="0">
                <a:solidFill>
                  <a:schemeClr val="bg1"/>
                </a:solidFill>
              </a:rPr>
              <a:t>нце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Земл</a:t>
            </a:r>
            <a:r>
              <a:rPr lang="uk-UA" sz="3600" b="1" dirty="0" smtClean="0">
                <a:solidFill>
                  <a:srgbClr val="FFFF00"/>
                </a:solidFill>
              </a:rPr>
              <a:t>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107" y="2564288"/>
            <a:ext cx="2553379" cy="36022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115108" y="533685"/>
            <a:ext cx="9803264" cy="6858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15107" y="1364711"/>
            <a:ext cx="2792864" cy="110634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слова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«луною»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за учнем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, який гарно читає</a:t>
            </a:r>
          </a:p>
        </p:txBody>
      </p:sp>
    </p:spTree>
    <p:extLst>
      <p:ext uri="{BB962C8B-B14F-4D97-AF65-F5344CB8AC3E}">
        <p14:creationId xmlns:p14="http://schemas.microsoft.com/office/powerpoint/2010/main" val="797622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9458" y="494530"/>
            <a:ext cx="9923104" cy="6158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Поклоніння вогню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129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2 клас\2 Читання\1 Савченко\10 Скільки на землі іще цікавого\№111- Наші мудрі друзі - енциклопедії\2025-05-06_1753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" b="527"/>
          <a:stretch/>
        </p:blipFill>
        <p:spPr bwMode="auto">
          <a:xfrm>
            <a:off x="1099457" y="1110344"/>
            <a:ext cx="8855239" cy="3816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Древнегреческие полисы и их борьба с нашествием персов. - INTELL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14" y="5008197"/>
            <a:ext cx="3804694" cy="14267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55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 клас\2 Читання\1 Савченко\10 Скільки на землі іще цікавого\№111- Наші мудрі друзі - енциклопедії\2025-05-06_175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56" y="1338082"/>
            <a:ext cx="8589718" cy="376535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3514" y="494529"/>
            <a:ext cx="10563960" cy="7067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Поклоніння вогню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4" descr="Миф о Прометее - Вечный и загадочный огонь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6" b="8394"/>
          <a:stretch/>
        </p:blipFill>
        <p:spPr bwMode="auto">
          <a:xfrm>
            <a:off x="763514" y="1209416"/>
            <a:ext cx="1733923" cy="244247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3695" y="3220760"/>
            <a:ext cx="17837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Прометей</a:t>
            </a:r>
          </a:p>
        </p:txBody>
      </p:sp>
      <p:pic>
        <p:nvPicPr>
          <p:cNvPr id="14" name="Picture 2" descr="Перун — Громовержец. » Боги Славя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13" y="3675082"/>
            <a:ext cx="1733923" cy="23635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99458" y="5576931"/>
            <a:ext cx="133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Перун</a:t>
            </a:r>
          </a:p>
        </p:txBody>
      </p:sp>
    </p:spTree>
    <p:extLst>
      <p:ext uri="{BB962C8B-B14F-4D97-AF65-F5344CB8AC3E}">
        <p14:creationId xmlns:p14="http://schemas.microsoft.com/office/powerpoint/2010/main" val="2116010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7686" y="1151563"/>
            <a:ext cx="9971314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Що нового ти дізнався/дізналась з тексту?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Про що хочеш запитати?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Чому наші пращури вважали вогонь священним?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 вони вклонялися вогню?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Скільки в тексті абзаців? У якому сказано про бога наших предків – слов'ян?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Скільки разів у тексті вжито слово </a:t>
            </a:r>
            <a:r>
              <a:rPr lang="uk-UA" sz="2800" b="1" dirty="0">
                <a:solidFill>
                  <a:srgbClr val="FFFF00"/>
                </a:solidFill>
              </a:rPr>
              <a:t>Сонце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9218" name="Picture 2" descr="холодный Emoticon смешной имеет вопрос о метки Иллюстрация штока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375">
                        <a14:foregroundMark x1="29375" y1="45750" x2="29375" y2="45750"/>
                        <a14:foregroundMark x1="37375" y1="43125" x2="37375" y2="43125"/>
                        <a14:foregroundMark x1="31000" y1="75250" x2="31000" y2="75250"/>
                        <a14:foregroundMark x1="65875" y1="70250" x2="65875" y2="70250"/>
                        <a14:foregroundMark x1="76500" y1="70000" x2="76500" y2="70000"/>
                        <a14:foregroundMark x1="67000" y1="79625" x2="67000" y2="79625"/>
                        <a14:foregroundMark x1="62375" y1="80375" x2="62375" y2="80375"/>
                        <a14:foregroundMark x1="72125" y1="77500" x2="72125" y2="77500"/>
                        <a14:foregroundMark x1="35625" y1="78000" x2="35625" y2="78000"/>
                        <a14:foregroundMark x1="36250" y1="72375" x2="36250" y2="72375"/>
                        <a14:foregroundMark x1="31750" y1="53250" x2="31750" y2="53250"/>
                        <a14:foregroundMark x1="19375" y1="15875" x2="19375" y2="15875"/>
                        <a14:foregroundMark x1="29250" y1="19250" x2="29250" y2="19250"/>
                        <a14:foregroundMark x1="42875" y1="29500" x2="42875" y2="29500"/>
                        <a14:backgroundMark x1="17875" y1="80375" x2="17875" y2="80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9517" r="2205" b="14456"/>
          <a:stretch/>
        </p:blipFill>
        <p:spPr bwMode="auto">
          <a:xfrm>
            <a:off x="8290553" y="3592286"/>
            <a:ext cx="3265447" cy="292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7686" y="436016"/>
            <a:ext cx="9971314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Дай відповіді на питання </a:t>
            </a:r>
            <a:r>
              <a:rPr lang="uk-UA" sz="4000" b="1" dirty="0" smtClean="0">
                <a:solidFill>
                  <a:schemeClr val="bg1"/>
                </a:solidFill>
              </a:rPr>
              <a:t>до статті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05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045029" y="471733"/>
            <a:ext cx="9938657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: округлені кути 7">
            <a:extLst>
              <a:ext uri="{FF2B5EF4-FFF2-40B4-BE49-F238E27FC236}">
                <a16:creationId xmlns="" xmlns:a16="http://schemas.microsoft.com/office/drawing/2014/main" id="{64487D4B-FC3C-4552-8E1A-F2831FBE1812}"/>
              </a:ext>
            </a:extLst>
          </p:cNvPr>
          <p:cNvSpPr/>
          <p:nvPr/>
        </p:nvSpPr>
        <p:spPr>
          <a:xfrm>
            <a:off x="1045029" y="1297042"/>
            <a:ext cx="5845628" cy="248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Що уміщено в енциклопедіях?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Чому </a:t>
            </a:r>
            <a:r>
              <a:rPr lang="uk-UA" sz="2800" b="1" dirty="0" smtClean="0">
                <a:solidFill>
                  <a:schemeClr val="bg1"/>
                </a:solidFill>
              </a:rPr>
              <a:t> в давні часи людина багато чого боялася?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</a:rPr>
              <a:t>Що цінного ти узяв/ла з цього уроку для себе?</a:t>
            </a:r>
          </a:p>
        </p:txBody>
      </p:sp>
      <p:pic>
        <p:nvPicPr>
          <p:cNvPr id="5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7222746" y="1283414"/>
            <a:ext cx="3858910" cy="301644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7">
            <a:extLst>
              <a:ext uri="{FF2B5EF4-FFF2-40B4-BE49-F238E27FC236}">
                <a16:creationId xmlns="" xmlns:a16="http://schemas.microsoft.com/office/drawing/2014/main" id="{64487D4B-FC3C-4552-8E1A-F2831FBE1812}"/>
              </a:ext>
            </a:extLst>
          </p:cNvPr>
          <p:cNvSpPr/>
          <p:nvPr/>
        </p:nvSpPr>
        <p:spPr>
          <a:xfrm>
            <a:off x="1124336" y="4121887"/>
            <a:ext cx="6463008" cy="200906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Знайди в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бібліотеці енциклопедію для дітей.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Розглянь,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як вона побудована. Що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тебе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зацікавило?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Підготуйся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розповісти про це у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класі.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80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2070701" y="2157930"/>
            <a:ext cx="8492979" cy="387557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16760" y="502033"/>
            <a:ext cx="10262869" cy="812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</a:t>
            </a:r>
            <a:r>
              <a:rPr lang="uk-UA" sz="4000" b="1" dirty="0">
                <a:solidFill>
                  <a:schemeClr val="bg1"/>
                </a:solidFill>
              </a:rPr>
              <a:t>Оціни свою роботу на </a:t>
            </a:r>
            <a:r>
              <a:rPr lang="uk-UA" sz="4000" b="1" dirty="0" smtClean="0">
                <a:solidFill>
                  <a:schemeClr val="bg1"/>
                </a:solidFill>
              </a:rPr>
              <a:t>уроці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396311" y="3951514"/>
            <a:ext cx="2461838" cy="1513115"/>
          </a:xfrm>
          <a:prstGeom prst="roundRect">
            <a:avLst/>
          </a:prstGeom>
          <a:solidFill>
            <a:srgbClr val="E838B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складно та незрозуміло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715375" y="2360303"/>
            <a:ext cx="2710652" cy="938067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було легко та просто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4073988" y="4410721"/>
            <a:ext cx="2383962" cy="9015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втомився/ втомилася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806293" y="1718318"/>
            <a:ext cx="3339193" cy="781267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з усім упорався/ упоралась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3544471" y="1766223"/>
            <a:ext cx="2503723" cy="7834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Працював/ла  старанно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83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42431" y="506286"/>
            <a:ext cx="9773911" cy="8538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3954780" y="1789547"/>
            <a:ext cx="6829862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Дзвоник дзвенить, не стихає,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Школярів усіх </a:t>
            </a:r>
            <a:r>
              <a:rPr lang="uk-UA" sz="3600" b="1" dirty="0" err="1">
                <a:solidFill>
                  <a:schemeClr val="bg1"/>
                </a:solidFill>
              </a:rPr>
              <a:t>скликає</a:t>
            </a:r>
            <a:r>
              <a:rPr lang="uk-UA" sz="36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«Гей</a:t>
            </a:r>
            <a:r>
              <a:rPr lang="uk-UA" sz="3600" b="1" dirty="0">
                <a:solidFill>
                  <a:schemeClr val="bg1"/>
                </a:solidFill>
              </a:rPr>
              <a:t>, до класу поспішайте,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місця свої </a:t>
            </a:r>
            <a:r>
              <a:rPr lang="uk-UA" sz="3600" b="1" dirty="0" smtClean="0">
                <a:solidFill>
                  <a:schemeClr val="bg1"/>
                </a:solidFill>
              </a:rPr>
              <a:t>сідайте!»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DCE9616-01C8-4472-BC3F-DFE8861D0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9" r="17213"/>
          <a:stretch/>
        </p:blipFill>
        <p:spPr>
          <a:xfrm>
            <a:off x="1242431" y="1789547"/>
            <a:ext cx="2194467" cy="349002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9781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4332514" y="1697838"/>
            <a:ext cx="6905962" cy="336401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14400" y="502033"/>
            <a:ext cx="10324076" cy="812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Відчуймо себе частиною колективу</a:t>
            </a: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914400" y="1353602"/>
            <a:ext cx="3359843" cy="799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прийшов на </a:t>
            </a:r>
            <a:r>
              <a:rPr lang="uk-UA" sz="2400" b="1" dirty="0" smtClean="0">
                <a:solidFill>
                  <a:schemeClr val="bg1"/>
                </a:solidFill>
              </a:rPr>
              <a:t>урок (навіщо)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900968" y="2230442"/>
            <a:ext cx="3359843" cy="712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Потрібно бути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(яким)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898422" y="3051834"/>
            <a:ext cx="3353881" cy="5036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Зі </a:t>
            </a:r>
            <a:r>
              <a:rPr lang="uk-UA" sz="2400" b="1" dirty="0" smtClean="0">
                <a:solidFill>
                  <a:schemeClr val="bg1"/>
                </a:solidFill>
              </a:rPr>
              <a:t>мною (хто)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914400" y="3631097"/>
            <a:ext cx="3306132" cy="82116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Вони </a:t>
            </a:r>
            <a:r>
              <a:rPr lang="uk-UA" sz="2400" b="1" dirty="0" smtClean="0">
                <a:solidFill>
                  <a:schemeClr val="bg1"/>
                </a:solidFill>
              </a:rPr>
              <a:t>мене (що роблять)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968111" y="4486018"/>
            <a:ext cx="3306132" cy="575839"/>
          </a:xfrm>
          <a:prstGeom prst="round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Мені це </a:t>
            </a:r>
            <a:r>
              <a:rPr lang="uk-UA" sz="2400" b="1" dirty="0">
                <a:solidFill>
                  <a:schemeClr val="bg1"/>
                </a:solidFill>
              </a:rPr>
              <a:t>(</a:t>
            </a:r>
            <a:r>
              <a:rPr lang="uk-UA" sz="2400" b="1" dirty="0" smtClean="0">
                <a:solidFill>
                  <a:schemeClr val="bg1"/>
                </a:solidFill>
              </a:rPr>
              <a:t>як)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842164" y="5253437"/>
            <a:ext cx="3664522" cy="57583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</a:t>
            </a:r>
            <a:r>
              <a:rPr lang="uk-UA" sz="2400" b="1" dirty="0" smtClean="0">
                <a:solidFill>
                  <a:schemeClr val="bg1"/>
                </a:solidFill>
              </a:rPr>
              <a:t>готовий/а (до чого) …?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07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8896" y="493013"/>
            <a:ext cx="9764790" cy="5737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вірш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2410" y="1131107"/>
            <a:ext cx="4459818" cy="35394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Чом машини мчать нагору,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А санчата – із гори?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Де беруть у літню пору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Квіти дивні кольори?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Звідки знати, що не треба?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Пароплав про що гуде?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Чом літак літає небом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ніяк не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упаде?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2228" y="1131107"/>
            <a:ext cx="4538032" cy="310854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Стрілки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чом ідуть по колу?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Скільки в небі є зірок?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чому ще рано в школу, 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Можна тільки у садок?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Чом я десять пальців маю,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куди хмарки несе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?...</a:t>
            </a:r>
          </a:p>
          <a:p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</a:t>
            </a:r>
            <a:r>
              <a:rPr lang="uk-UA" sz="2800" i="1" dirty="0" err="1" smtClean="0">
                <a:solidFill>
                  <a:schemeClr val="accent2">
                    <a:lumMod val="75000"/>
                  </a:schemeClr>
                </a:solidFill>
              </a:rPr>
              <a:t>Б.Квашньов</a:t>
            </a:r>
            <a:endParaRPr lang="uk-UA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2" name="Picture 4" descr="оформлення: лучшие изображения (111) в 2020 г. | Детский сад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9433389" y="3429000"/>
            <a:ext cx="2473267" cy="32276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4186" y="4736936"/>
            <a:ext cx="844399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Чи відомі </a:t>
            </a:r>
            <a:r>
              <a:rPr lang="uk-UA" sz="2400" b="1" dirty="0" smtClean="0">
                <a:solidFill>
                  <a:schemeClr val="bg1"/>
                </a:solidFill>
              </a:rPr>
              <a:t>тобі </a:t>
            </a:r>
            <a:r>
              <a:rPr lang="uk-UA" sz="2400" b="1" dirty="0">
                <a:solidFill>
                  <a:schemeClr val="bg1"/>
                </a:solidFill>
              </a:rPr>
              <a:t>відповіді на всі ці </a:t>
            </a:r>
            <a:r>
              <a:rPr lang="uk-UA" sz="2400" b="1" dirty="0" smtClean="0">
                <a:solidFill>
                  <a:srgbClr val="FFFF00"/>
                </a:solidFill>
              </a:rPr>
              <a:t>чому</a:t>
            </a:r>
            <a:r>
              <a:rPr lang="uk-UA" sz="2400" b="1" dirty="0">
                <a:solidFill>
                  <a:srgbClr val="FFFF00"/>
                </a:solidFill>
              </a:rPr>
              <a:t>? куди? скільки? де?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Як </a:t>
            </a:r>
            <a:r>
              <a:rPr lang="uk-UA" sz="2400" b="1" dirty="0" smtClean="0">
                <a:solidFill>
                  <a:schemeClr val="bg1"/>
                </a:solidFill>
              </a:rPr>
              <a:t>ти вважаєш, </a:t>
            </a:r>
            <a:r>
              <a:rPr lang="uk-UA" sz="2400" b="1" dirty="0">
                <a:solidFill>
                  <a:schemeClr val="bg1"/>
                </a:solidFill>
              </a:rPr>
              <a:t>куди слід звернутися, щоб знайти відповіді на ці та ще безліч інших запитань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58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9458" y="582906"/>
            <a:ext cx="9906000" cy="668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366231"/>
            <a:ext cx="3582975" cy="35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63886" y="1409776"/>
            <a:ext cx="588917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</a:t>
            </a:r>
            <a:r>
              <a:rPr lang="uk-UA" sz="3200" b="1" dirty="0" smtClean="0"/>
              <a:t>ознайомимось </a:t>
            </a:r>
            <a:r>
              <a:rPr lang="uk-UA" sz="3200" b="1" dirty="0">
                <a:solidFill>
                  <a:schemeClr val="bg1"/>
                </a:solidFill>
              </a:rPr>
              <a:t>з книжками, які можуть дати відповіді – це енциклопедії. </a:t>
            </a:r>
            <a:r>
              <a:rPr lang="uk-UA" sz="3200" b="1" dirty="0" smtClean="0">
                <a:solidFill>
                  <a:schemeClr val="bg1"/>
                </a:solidFill>
              </a:rPr>
              <a:t>Прочитаємо статтю </a:t>
            </a:r>
            <a:r>
              <a:rPr lang="uk-UA" sz="3200" b="1" dirty="0">
                <a:solidFill>
                  <a:schemeClr val="bg1"/>
                </a:solidFill>
              </a:rPr>
              <a:t>«Поклоніння вогню</a:t>
            </a:r>
            <a:r>
              <a:rPr lang="uk-UA" sz="3200" b="1" dirty="0" smtClean="0">
                <a:solidFill>
                  <a:schemeClr val="bg1"/>
                </a:solidFill>
              </a:rPr>
              <a:t>», </a:t>
            </a:r>
            <a:r>
              <a:rPr lang="uk-UA" sz="3200" b="1" dirty="0">
                <a:solidFill>
                  <a:schemeClr val="bg1"/>
                </a:solidFill>
              </a:rPr>
              <a:t>що ввійшла </a:t>
            </a:r>
            <a:r>
              <a:rPr lang="uk-UA" sz="3200" b="1" dirty="0" smtClean="0">
                <a:solidFill>
                  <a:schemeClr val="bg1"/>
                </a:solidFill>
              </a:rPr>
              <a:t>до енциклопедії «Дивосвіт»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32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6400" y="476637"/>
            <a:ext cx="10290572" cy="7067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Довідкове </a:t>
            </a:r>
            <a:r>
              <a:rPr lang="uk-UA" sz="4000" b="1" dirty="0" smtClean="0">
                <a:solidFill>
                  <a:schemeClr val="bg1"/>
                </a:solidFill>
              </a:rPr>
              <a:t>бюро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399" y="1253409"/>
            <a:ext cx="807440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     Слово </a:t>
            </a:r>
            <a:r>
              <a:rPr lang="uk-UA" sz="2800" b="1" dirty="0">
                <a:solidFill>
                  <a:srgbClr val="FFFF00"/>
                </a:solidFill>
              </a:rPr>
              <a:t>енциклопедія</a:t>
            </a:r>
            <a:r>
              <a:rPr lang="uk-UA" sz="2800" b="1" dirty="0"/>
              <a:t> походить з грецької мови, де означає </a:t>
            </a:r>
            <a:r>
              <a:rPr lang="uk-UA" sz="2800" b="1" dirty="0">
                <a:solidFill>
                  <a:srgbClr val="FFFF00"/>
                </a:solidFill>
              </a:rPr>
              <a:t>коло знань</a:t>
            </a:r>
            <a:r>
              <a:rPr lang="uk-UA" sz="2800" b="1" i="1" dirty="0">
                <a:solidFill>
                  <a:srgbClr val="FFFF00"/>
                </a:solidFill>
              </a:rPr>
              <a:t>.</a:t>
            </a:r>
            <a:r>
              <a:rPr lang="uk-UA" sz="2800" b="1" i="1" dirty="0">
                <a:solidFill>
                  <a:srgbClr val="FF0000"/>
                </a:solidFill>
              </a:rPr>
              <a:t> </a:t>
            </a:r>
            <a:r>
              <a:rPr lang="uk-UA" sz="2800" b="1" dirty="0"/>
              <a:t>Першу енциклопедію, про яку відомо, було створено ще у першому столітті до нашої ери в Стародавньому Римі. 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72921" y="575876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  </a:t>
            </a:r>
            <a:endParaRPr lang="ru-RU" dirty="0"/>
          </a:p>
        </p:txBody>
      </p:sp>
      <p:pic>
        <p:nvPicPr>
          <p:cNvPr id="10250" name="Picture 10" descr="Dictionary clipart 2 » Clipart S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r="7028" b="5213"/>
          <a:stretch/>
        </p:blipFill>
        <p:spPr bwMode="auto">
          <a:xfrm>
            <a:off x="856398" y="3158970"/>
            <a:ext cx="1936471" cy="220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09070" y="3112835"/>
            <a:ext cx="592173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     Вона називалася </a:t>
            </a:r>
            <a:r>
              <a:rPr lang="uk-UA" sz="2800" b="1" dirty="0">
                <a:solidFill>
                  <a:srgbClr val="FFFF00"/>
                </a:solidFill>
              </a:rPr>
              <a:t>«Природнича історія»</a:t>
            </a:r>
            <a:r>
              <a:rPr lang="uk-UA" sz="2800" b="1" dirty="0">
                <a:solidFill>
                  <a:srgbClr val="295FFF"/>
                </a:solidFill>
              </a:rPr>
              <a:t> </a:t>
            </a:r>
            <a:r>
              <a:rPr lang="uk-UA" sz="2800" b="1" dirty="0"/>
              <a:t>і складалася з </a:t>
            </a:r>
            <a:r>
              <a:rPr lang="uk-UA" sz="2800" b="1" dirty="0">
                <a:solidFill>
                  <a:srgbClr val="FFFF00"/>
                </a:solidFill>
              </a:rPr>
              <a:t>37 томів</a:t>
            </a:r>
            <a:r>
              <a:rPr lang="uk-UA" sz="2800" b="1" dirty="0"/>
              <a:t>.</a:t>
            </a:r>
            <a:r>
              <a:rPr lang="uk-UA" sz="2800" b="1" i="1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uk-UA" sz="2800" b="1" dirty="0"/>
              <a:t>      Але найбільшою вважають </a:t>
            </a:r>
            <a:r>
              <a:rPr lang="uk-UA" sz="2800" b="1" dirty="0">
                <a:solidFill>
                  <a:srgbClr val="FFFF00"/>
                </a:solidFill>
              </a:rPr>
              <a:t>«Третю китайську енциклопедію»</a:t>
            </a:r>
            <a:r>
              <a:rPr lang="uk-UA" sz="2800" b="1" dirty="0"/>
              <a:t>, що містить </a:t>
            </a:r>
            <a:r>
              <a:rPr lang="uk-UA" sz="2800" b="1" dirty="0">
                <a:solidFill>
                  <a:srgbClr val="FFFF00"/>
                </a:solidFill>
              </a:rPr>
              <a:t>5020 томів.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Купити дитячі енциклопедії для школярів і дошкільня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r="14226"/>
          <a:stretch/>
        </p:blipFill>
        <p:spPr bwMode="auto">
          <a:xfrm>
            <a:off x="8992121" y="1253409"/>
            <a:ext cx="2299787" cy="304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192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2857" y="1091529"/>
            <a:ext cx="6400800" cy="550521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0223" y="494529"/>
            <a:ext cx="9946747" cy="5831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НАШІ МУДРІ ДРУЗІ - ЕНЦИКЛОПЕДІЇ</a:t>
            </a:r>
            <a:endParaRPr lang="uk-UA" sz="3200" b="1" dirty="0"/>
          </a:p>
        </p:txBody>
      </p:sp>
      <p:pic>
        <p:nvPicPr>
          <p:cNvPr id="11268" name="Picture 4" descr="Дитяча енциклопедія космосу / Сперроу Дж. / Купити книги за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r="13583"/>
          <a:stretch/>
        </p:blipFill>
        <p:spPr bwMode="auto">
          <a:xfrm rot="21361365">
            <a:off x="1274823" y="1214870"/>
            <a:ext cx="1605652" cy="22068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нига «Велика дитяча енциклопедія» купить на YAKABOO.ua | 978-966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3579" r="-1" b="3715"/>
          <a:stretch/>
        </p:blipFill>
        <p:spPr bwMode="auto">
          <a:xfrm>
            <a:off x="3668790" y="1145959"/>
            <a:ext cx="1666939" cy="22068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2 клас\2 Читання\1 Савченко\10 Скільки на землі іще цікавого\№111- Наші мудрі друзі - енциклопедії\2025-05-06_172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44" y="1201307"/>
            <a:ext cx="5791200" cy="526563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467" y="2859840"/>
            <a:ext cx="5307217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FFFF00"/>
                </a:solidFill>
              </a:rPr>
              <a:t>Прочитай </a:t>
            </a:r>
            <a:r>
              <a:rPr lang="uk-UA" sz="2000" b="1" dirty="0">
                <a:solidFill>
                  <a:srgbClr val="FFFF00"/>
                </a:solidFill>
              </a:rPr>
              <a:t>уважно статтю підручника.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Що таке енциклопедії? </a:t>
            </a:r>
            <a:r>
              <a:rPr lang="uk-UA" sz="2000" b="1" dirty="0" smtClean="0">
                <a:solidFill>
                  <a:srgbClr val="FFFF00"/>
                </a:solidFill>
              </a:rPr>
              <a:t>Прочитай </a:t>
            </a:r>
            <a:r>
              <a:rPr lang="uk-UA" sz="2000" b="1" dirty="0">
                <a:solidFill>
                  <a:srgbClr val="FFFF00"/>
                </a:solidFill>
              </a:rPr>
              <a:t>пояснення в тексті.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Які бувають енциклопедії для дітей?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Як читають енциклопедії? Обов'язково читати все підряд у цій книжці чи можна тільки шукати відповіді на свої запитання</a:t>
            </a:r>
            <a:r>
              <a:rPr lang="uk-UA" sz="2000" b="1" dirty="0" smtClean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Як же знайти потрібну інформацію?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Дійсно, дуже просто – всі слова розташовані за абеткою, тому недарма ми її вивчали</a:t>
            </a:r>
            <a:r>
              <a:rPr lang="uk-UA" sz="2000" b="1" dirty="0" smtClean="0">
                <a:solidFill>
                  <a:srgbClr val="FFFF00"/>
                </a:solidFill>
              </a:rPr>
              <a:t>.</a:t>
            </a:r>
            <a:endParaRPr lang="uk-UA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0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0858" y="484233"/>
            <a:ext cx="10254342" cy="615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поради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9256" y="1223845"/>
            <a:ext cx="781594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Щоб легше знайти потрібну інформацію:</a:t>
            </a:r>
            <a:endParaRPr lang="ru-RU" sz="28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Ознайомся з будовою книги енциклопедії.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Уважно прочитай обкладинку </a:t>
            </a:r>
            <a:r>
              <a:rPr lang="uk-UA" sz="2800" b="1" dirty="0" smtClean="0">
                <a:solidFill>
                  <a:schemeClr val="bg1"/>
                </a:solidFill>
              </a:rPr>
              <a:t>книги.</a:t>
            </a:r>
            <a:endParaRPr lang="uk-UA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Погортай сторінки й роздивись окремі малюнки.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Дізнайся, що охоплює зміст (перелік розділів, творів).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Зверни увагу на умовні позначення, словничок.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4" descr="Дитяча енциклопедія космосу / Сперроу Дж. / Купити книги за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r="13583"/>
          <a:stretch/>
        </p:blipFill>
        <p:spPr bwMode="auto">
          <a:xfrm rot="21361365">
            <a:off x="1183764" y="1207278"/>
            <a:ext cx="1814595" cy="24940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нига «Велика дитяча енциклопедія» купить на YAKABOO.ua | 978-966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3579" r="-1" b="3715"/>
          <a:stretch/>
        </p:blipFill>
        <p:spPr bwMode="auto">
          <a:xfrm>
            <a:off x="1177972" y="3826995"/>
            <a:ext cx="1904695" cy="252160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87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Ð°ÑÑÐ¸Ð½ÐºÐ¸ Ð¿Ð¾ Ð·Ð°Ð¿ÑÐ¾ÑÑ ÐºÐ»Ð¸Ð¿Ð°ÑÑ Ð²Ð¾ÑÐºÐ»Ð¸ÑÐ°ÑÐµÐ»ÑÐ½ÑÐ¹ Ð·Ð½Ð°Ð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12" b="8490"/>
          <a:stretch/>
        </p:blipFill>
        <p:spPr bwMode="auto">
          <a:xfrm>
            <a:off x="8991599" y="1380503"/>
            <a:ext cx="2305241" cy="412625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0857" y="527776"/>
            <a:ext cx="10330543" cy="6587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Популярна енциклопедія школяра «Дивосвіт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0372" y="1380503"/>
            <a:ext cx="4811485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Раджу тобі прочитати енциклопедію для дітей </a:t>
            </a:r>
            <a:r>
              <a:rPr lang="uk-UA" sz="2800" b="1" dirty="0">
                <a:solidFill>
                  <a:srgbClr val="FFFF00"/>
                </a:solidFill>
              </a:rPr>
              <a:t>«Дивосвіт». </a:t>
            </a:r>
            <a:r>
              <a:rPr lang="uk-UA" sz="2800" b="1" dirty="0">
                <a:solidFill>
                  <a:schemeClr val="bg1"/>
                </a:solidFill>
              </a:rPr>
              <a:t>У ній послідовно вміщено різноманітну інформацію про Небо, Землю, Воду, Вогонь. Читача захоплюють чудові малюнки, світлини.</a:t>
            </a:r>
          </a:p>
        </p:txBody>
      </p:sp>
      <p:pic>
        <p:nvPicPr>
          <p:cNvPr id="14338" name="Picture 2" descr="Дивосвіт. Твої перші кроки - Популярна енциклопедія школяра купити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801" r="3402" b="4435"/>
          <a:stretch/>
        </p:blipFill>
        <p:spPr bwMode="auto">
          <a:xfrm>
            <a:off x="870856" y="1380503"/>
            <a:ext cx="3091543" cy="41515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50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5894</TotalTime>
  <Words>646</Words>
  <Application>Microsoft Office PowerPoint</Application>
  <PresentationFormat>Произвольный</PresentationFormat>
  <Paragraphs>116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512</cp:revision>
  <dcterms:created xsi:type="dcterms:W3CDTF">2018-01-05T16:38:53Z</dcterms:created>
  <dcterms:modified xsi:type="dcterms:W3CDTF">2025-05-06T16:00:13Z</dcterms:modified>
</cp:coreProperties>
</file>