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716" r:id="rId3"/>
    <p:sldId id="717" r:id="rId4"/>
    <p:sldId id="718" r:id="rId5"/>
    <p:sldId id="629" r:id="rId6"/>
    <p:sldId id="719" r:id="rId7"/>
    <p:sldId id="697" r:id="rId8"/>
    <p:sldId id="683" r:id="rId9"/>
    <p:sldId id="699" r:id="rId10"/>
    <p:sldId id="704" r:id="rId11"/>
    <p:sldId id="663" r:id="rId12"/>
    <p:sldId id="713" r:id="rId13"/>
    <p:sldId id="715" r:id="rId14"/>
    <p:sldId id="72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295FFF"/>
    <a:srgbClr val="00B050"/>
    <a:srgbClr val="E6E6E6"/>
    <a:srgbClr val="1694E9"/>
    <a:srgbClr val="FF66FF"/>
    <a:srgbClr val="FFFF00"/>
    <a:srgbClr val="FF7C80"/>
    <a:srgbClr val="709E32"/>
    <a:srgbClr val="E3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016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06.05.2025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06.05.2025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06.05.2025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16410" y="4367396"/>
            <a:ext cx="9053619" cy="102155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rgbClr val="0070C0"/>
                </a:solidFill>
              </a:rPr>
              <a:t>Прикрашаю текст</a:t>
            </a:r>
          </a:p>
        </p:txBody>
      </p:sp>
      <p:pic>
        <p:nvPicPr>
          <p:cNvPr id="2050" name="Picture 2" descr="A family picnic at the park illustration |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" t="1017" r="1513" b="1187"/>
          <a:stretch/>
        </p:blipFill>
        <p:spPr bwMode="auto">
          <a:xfrm>
            <a:off x="1516410" y="1105635"/>
            <a:ext cx="2912698" cy="2758693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750629" y="1474335"/>
            <a:ext cx="2819400" cy="173664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2 </a:t>
            </a:r>
            <a:r>
              <a:rPr lang="uk-UA" sz="2400" b="1" i="1" dirty="0" smtClean="0">
                <a:solidFill>
                  <a:srgbClr val="0070C0"/>
                </a:solidFill>
              </a:rPr>
              <a:t>клас 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</a:rPr>
              <a:t>Досліджую </a:t>
            </a:r>
            <a:r>
              <a:rPr lang="uk-UA" sz="2400" b="1" dirty="0" smtClean="0">
                <a:solidFill>
                  <a:srgbClr val="0070C0"/>
                </a:solidFill>
              </a:rPr>
              <a:t>текст </a:t>
            </a:r>
            <a:r>
              <a:rPr lang="uk-UA" sz="2400" b="1" dirty="0">
                <a:solidFill>
                  <a:srgbClr val="0070C0"/>
                </a:solidFill>
              </a:rPr>
              <a:t>Урок </a:t>
            </a:r>
            <a:r>
              <a:rPr lang="uk-UA" sz="2400" b="1" dirty="0" smtClean="0">
                <a:solidFill>
                  <a:srgbClr val="0070C0"/>
                </a:solidFill>
              </a:rPr>
              <a:t>1</a:t>
            </a:r>
            <a:r>
              <a:rPr lang="en-US" sz="2400" b="1" dirty="0" smtClean="0">
                <a:solidFill>
                  <a:srgbClr val="0070C0"/>
                </a:solidFill>
              </a:rPr>
              <a:t>11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14400" y="494529"/>
            <a:ext cx="10276113" cy="7165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Розкажи, що робить Родзинка</a:t>
            </a:r>
            <a:r>
              <a:rPr lang="uk-UA" sz="3600" b="1" dirty="0" smtClean="0">
                <a:solidFill>
                  <a:schemeClr val="bg1"/>
                </a:solidFill>
              </a:rPr>
              <a:t>.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6056" r="6142" b="2665"/>
          <a:stretch/>
        </p:blipFill>
        <p:spPr>
          <a:xfrm>
            <a:off x="914400" y="1314226"/>
            <a:ext cx="4800705" cy="231585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136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14399" y="3701787"/>
            <a:ext cx="4800705" cy="75046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Родзинка фотографує кущ калини. Кого </a:t>
            </a:r>
            <a:r>
              <a:rPr lang="uk-UA" sz="2400" b="1" dirty="0">
                <a:solidFill>
                  <a:srgbClr val="0070C0"/>
                </a:solidFill>
              </a:rPr>
              <a:t>нагадує їй калина?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32714" y="1841002"/>
            <a:ext cx="5180906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     Родзинку </a:t>
            </a:r>
            <a:r>
              <a:rPr lang="uk-UA" sz="2800" b="1" dirty="0">
                <a:solidFill>
                  <a:schemeClr val="bg1"/>
                </a:solidFill>
              </a:rPr>
              <a:t>привабив кущ калини. </a:t>
            </a:r>
          </a:p>
          <a:p>
            <a:r>
              <a:rPr lang="uk-UA" sz="2800" b="1" dirty="0" smtClean="0">
                <a:solidFill>
                  <a:schemeClr val="bg1"/>
                </a:solidFill>
              </a:rPr>
              <a:t>     У </a:t>
            </a:r>
            <a:r>
              <a:rPr lang="uk-UA" sz="2800" b="1" dirty="0">
                <a:solidFill>
                  <a:schemeClr val="bg1"/>
                </a:solidFill>
              </a:rPr>
              <a:t>травні калина зацвітає дрібним білим цвітом. Тоді її порівнюють з нареченою.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r>
              <a:rPr lang="uk-UA" sz="2800" b="1" dirty="0" smtClean="0">
                <a:solidFill>
                  <a:schemeClr val="bg1"/>
                </a:solidFill>
              </a:rPr>
              <a:t>     Гарна </a:t>
            </a:r>
            <a:r>
              <a:rPr lang="uk-UA" sz="2800" b="1" dirty="0">
                <a:solidFill>
                  <a:schemeClr val="bg1"/>
                </a:solidFill>
              </a:rPr>
              <a:t>калина </a:t>
            </a:r>
            <a:r>
              <a:rPr lang="uk-UA" sz="2800" b="1" dirty="0" smtClean="0">
                <a:solidFill>
                  <a:schemeClr val="bg1"/>
                </a:solidFill>
              </a:rPr>
              <a:t>навесні!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4511842"/>
            <a:ext cx="4800704" cy="140998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Напиши </a:t>
            </a:r>
            <a:r>
              <a:rPr lang="uk-UA" sz="2400" b="1" dirty="0">
                <a:solidFill>
                  <a:srgbClr val="0070C0"/>
                </a:solidFill>
              </a:rPr>
              <a:t>текст (3-4 речення) за поданим початком. Використай слова, які прикрашають текст. Розпочни із заголовка</a:t>
            </a:r>
            <a:r>
              <a:rPr lang="uk-UA" sz="2400" b="1" dirty="0" smtClean="0">
                <a:solidFill>
                  <a:srgbClr val="0070C0"/>
                </a:solidFill>
              </a:rPr>
              <a:t>.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15895" y="1276462"/>
            <a:ext cx="365684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Калина навесні</a:t>
            </a:r>
          </a:p>
        </p:txBody>
      </p:sp>
      <p:pic>
        <p:nvPicPr>
          <p:cNvPr id="9" name="Picture 2" descr="Кантри Сад | Калина Бульденеж купит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543" y="4022171"/>
            <a:ext cx="1898402" cy="252625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815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5791" y="495675"/>
            <a:ext cx="10874838" cy="6605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Розглянь малюнок. </a:t>
            </a:r>
            <a:r>
              <a:rPr lang="uk-UA" sz="3200" b="1" dirty="0">
                <a:solidFill>
                  <a:schemeClr val="bg1"/>
                </a:solidFill>
              </a:rPr>
              <a:t>Розкажи, що почув і уявив Щебетунчик</a:t>
            </a:r>
            <a:r>
              <a:rPr lang="uk-UA" sz="3200" b="1" dirty="0" smtClean="0">
                <a:solidFill>
                  <a:schemeClr val="bg1"/>
                </a:solidFill>
              </a:rPr>
              <a:t>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5904" r="5956"/>
          <a:stretch/>
        </p:blipFill>
        <p:spPr>
          <a:xfrm>
            <a:off x="587830" y="1309036"/>
            <a:ext cx="3864427" cy="200814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136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8199" y="1189723"/>
            <a:ext cx="6912429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2624138"/>
            <a:r>
              <a:rPr lang="uk-UA" sz="2800" b="1" dirty="0">
                <a:solidFill>
                  <a:schemeClr val="bg1"/>
                </a:solidFill>
              </a:rPr>
              <a:t>      У лісі Щебетунчик почув дивний звук. Він одразу уявив, що стукає </a:t>
            </a:r>
            <a:r>
              <a:rPr lang="uk-UA" sz="2800" b="1" dirty="0" smtClean="0">
                <a:solidFill>
                  <a:schemeClr val="bg1"/>
                </a:solidFill>
              </a:rPr>
              <a:t>татів молоток</a:t>
            </a:r>
            <a:r>
              <a:rPr lang="uk-UA" sz="2800" b="1" dirty="0">
                <a:solidFill>
                  <a:schemeClr val="bg1"/>
                </a:solidFill>
              </a:rPr>
              <a:t>. 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defTabSz="2624138"/>
            <a:r>
              <a:rPr lang="uk-UA" sz="2800" b="1" dirty="0" smtClean="0">
                <a:solidFill>
                  <a:schemeClr val="bg1"/>
                </a:solidFill>
              </a:rPr>
              <a:t>Насправді </a:t>
            </a:r>
            <a:r>
              <a:rPr lang="uk-UA" sz="2800" b="1" dirty="0">
                <a:solidFill>
                  <a:schemeClr val="bg1"/>
                </a:solidFill>
              </a:rPr>
              <a:t>то стукотів невтомний «лісовий санітар» — дятел. Він старанно шукав комах і «лікував» старе дерево.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4286" y="3447736"/>
            <a:ext cx="2438399" cy="169612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Продовж </a:t>
            </a:r>
            <a:r>
              <a:rPr lang="uk-UA" sz="2400" b="1" dirty="0">
                <a:solidFill>
                  <a:srgbClr val="0070C0"/>
                </a:solidFill>
              </a:rPr>
              <a:t>подані </a:t>
            </a:r>
            <a:r>
              <a:rPr lang="uk-UA" sz="2400" b="1" dirty="0" smtClean="0">
                <a:solidFill>
                  <a:srgbClr val="0070C0"/>
                </a:solidFill>
              </a:rPr>
              <a:t>речення. </a:t>
            </a:r>
            <a:r>
              <a:rPr lang="uk-UA" sz="2400" b="1" dirty="0">
                <a:solidFill>
                  <a:srgbClr val="0070C0"/>
                </a:solidFill>
              </a:rPr>
              <a:t>Використовуй красиві слова.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3718" y="3526921"/>
            <a:ext cx="6331610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/>
              <a:t>Щебетунчик почув </a:t>
            </a:r>
            <a:r>
              <a:rPr lang="uk-UA" sz="3200" b="1" dirty="0" smtClean="0"/>
              <a:t>…….……..  …….. </a:t>
            </a:r>
            <a:r>
              <a:rPr lang="uk-UA" sz="3200" b="1" dirty="0"/>
              <a:t>. Йому здалося, </a:t>
            </a:r>
            <a:r>
              <a:rPr lang="uk-UA" sz="3200" b="1" dirty="0" smtClean="0"/>
              <a:t>що ……………….. </a:t>
            </a:r>
          </a:p>
          <a:p>
            <a:r>
              <a:rPr lang="uk-UA" sz="3200" b="1" dirty="0" smtClean="0"/>
              <a:t>……………………. </a:t>
            </a:r>
            <a:r>
              <a:rPr lang="uk-UA" sz="3200" b="1" dirty="0"/>
              <a:t>.</a:t>
            </a:r>
          </a:p>
          <a:p>
            <a:r>
              <a:rPr lang="uk-UA" sz="3200" b="1" dirty="0"/>
              <a:t>А то був …………………………… .</a:t>
            </a:r>
          </a:p>
          <a:p>
            <a:r>
              <a:rPr lang="uk-UA" sz="3200" b="1" dirty="0"/>
              <a:t>Він …………………………………... .</a:t>
            </a:r>
            <a:endParaRPr lang="uk-UA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8592346" y="3436492"/>
            <a:ext cx="290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</a:rPr>
              <a:t>дивний звук</a:t>
            </a:r>
            <a:endParaRPr lang="uk-UA" sz="3200" i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39158" y="3899595"/>
            <a:ext cx="2543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в  </a:t>
            </a:r>
            <a:r>
              <a:rPr lang="uk-UA" sz="3200" b="1" dirty="0">
                <a:solidFill>
                  <a:srgbClr val="FFFF00"/>
                </a:solidFill>
              </a:rPr>
              <a:t>лісі </a:t>
            </a:r>
            <a:r>
              <a:rPr lang="uk-UA" sz="3200" b="1" dirty="0" smtClean="0">
                <a:solidFill>
                  <a:srgbClr val="FFFF00"/>
                </a:solidFill>
              </a:rPr>
              <a:t>стукає</a:t>
            </a:r>
            <a:endParaRPr lang="uk-UA" sz="3200" b="1" i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67503" y="4851476"/>
            <a:ext cx="3412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rgbClr val="FFFF00"/>
                </a:solidFill>
              </a:rPr>
              <a:t>невтомний</a:t>
            </a:r>
            <a:r>
              <a:rPr lang="ru-RU" sz="3200" b="1" dirty="0">
                <a:solidFill>
                  <a:srgbClr val="FFFF00"/>
                </a:solidFill>
              </a:rPr>
              <a:t> дятел</a:t>
            </a:r>
            <a:endParaRPr lang="uk-UA" sz="3200" b="1" i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39853" y="5345676"/>
            <a:ext cx="4566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</a:rPr>
              <a:t>«лікував» старе дерево</a:t>
            </a:r>
            <a:endParaRPr lang="uk-UA" sz="3200" b="1" i="1" dirty="0">
              <a:solidFill>
                <a:srgbClr val="FFFF00"/>
              </a:solidFill>
            </a:endParaRPr>
          </a:p>
        </p:txBody>
      </p:sp>
      <p:pic>
        <p:nvPicPr>
          <p:cNvPr id="17" name="Picture 2" descr="Птица дятел: описание с фото, видео и картинками, где живет и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7" b="3937"/>
          <a:stretch/>
        </p:blipFill>
        <p:spPr bwMode="auto">
          <a:xfrm>
            <a:off x="3080658" y="3522864"/>
            <a:ext cx="1979770" cy="248408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143187" y="4336305"/>
            <a:ext cx="2808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</a:rPr>
              <a:t>татів </a:t>
            </a:r>
            <a:r>
              <a:rPr lang="ru-RU" sz="3200" b="1" dirty="0">
                <a:solidFill>
                  <a:srgbClr val="FFFF00"/>
                </a:solidFill>
              </a:rPr>
              <a:t>молоток</a:t>
            </a:r>
            <a:endParaRPr lang="uk-UA" sz="32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541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 клас\1 Українська мова\1 Пономарьова\8 Текст\№111 - Прикрашаю текст\2025-05-03_1933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513" y="1193252"/>
            <a:ext cx="8144224" cy="509014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6036906"/>
            <a:ext cx="858342" cy="8210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400" b="1" dirty="0" err="1" smtClean="0">
                <a:solidFill>
                  <a:schemeClr val="bg1"/>
                </a:solidFill>
              </a:rPr>
              <a:t>Ст</a:t>
            </a:r>
            <a:r>
              <a:rPr lang="uk-UA" sz="2400" b="1" dirty="0" smtClean="0">
                <a:solidFill>
                  <a:schemeClr val="bg1"/>
                </a:solidFill>
              </a:rPr>
              <a:t> 74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47057" y="445732"/>
            <a:ext cx="10112828" cy="7475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7741" y="1622476"/>
            <a:ext cx="2091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молодша</a:t>
            </a:r>
            <a:endParaRPr lang="uk-UA" sz="3200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62853" y="1980178"/>
            <a:ext cx="2318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невисокого</a:t>
            </a:r>
            <a:endParaRPr lang="uk-UA" sz="3200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29085" y="2337881"/>
            <a:ext cx="1334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світле</a:t>
            </a:r>
            <a:endParaRPr lang="uk-UA" sz="3200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9284" y="2721112"/>
            <a:ext cx="1530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довгих</a:t>
            </a:r>
            <a:endParaRPr lang="uk-UA" sz="3200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91815" y="3021015"/>
            <a:ext cx="1530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карі</a:t>
            </a:r>
            <a:endParaRPr lang="uk-UA" sz="3200" i="1" dirty="0">
              <a:solidFill>
                <a:srgbClr val="FF0000"/>
              </a:solidFill>
            </a:endParaRPr>
          </a:p>
        </p:txBody>
      </p:sp>
      <p:pic>
        <p:nvPicPr>
          <p:cNvPr id="13" name="Picture 10" descr="https://onlyballs.com.ua/image/cache/catalog/avatars/1277410549_w640_h640_myach-futbolnyj-kozhanyj-500x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403" y="1285629"/>
            <a:ext cx="988382" cy="98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408922" y="4332676"/>
            <a:ext cx="1864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 </a:t>
            </a:r>
            <a:r>
              <a:rPr lang="uk-UA" sz="3200" b="1" dirty="0" smtClean="0">
                <a:solidFill>
                  <a:srgbClr val="FF0000"/>
                </a:solidFill>
              </a:rPr>
              <a:t>м’яч.</a:t>
            </a:r>
            <a:endParaRPr lang="uk-UA" sz="3200" i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67408" y="4774571"/>
            <a:ext cx="1700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 </a:t>
            </a:r>
            <a:r>
              <a:rPr lang="uk-UA" sz="3200" b="1" dirty="0" smtClean="0">
                <a:solidFill>
                  <a:srgbClr val="FF0000"/>
                </a:solidFill>
              </a:rPr>
              <a:t>сніг.</a:t>
            </a:r>
            <a:endParaRPr lang="uk-UA" sz="3200" i="1" dirty="0">
              <a:solidFill>
                <a:srgbClr val="FF0000"/>
              </a:solidFill>
            </a:endParaRPr>
          </a:p>
        </p:txBody>
      </p:sp>
      <p:pic>
        <p:nvPicPr>
          <p:cNvPr id="16" name="Picture 8" descr="https://st.depositphotos.com/1013107/3656/i/600/depositphotos_36569513-stock-photo-young-male-zebra-isolated-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737" y="2709750"/>
            <a:ext cx="1576233" cy="138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s://lh3.googleusercontent.com/proxy/68Eb8GbU3igd6NGAzxiJMb4ZJWUQwieK3xvRpbmUTA5dTzfsqLN9CT2nefDDDYDXeJ4QCAJcUg5lQWSFZrgEb6J5oCHKJLYttaphWpkzwwAWqAAHvJARnh4DunYyUp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49" b="5449"/>
          <a:stretch/>
        </p:blipFill>
        <p:spPr bwMode="auto">
          <a:xfrm>
            <a:off x="10537006" y="4164623"/>
            <a:ext cx="1292964" cy="162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4" descr="https://static4.depositphotos.com/1008559/269/i/600/depositphotos_2692855-stock-photo-winter-snow-and-tre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496" y="4951676"/>
            <a:ext cx="1994367" cy="149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181625" y="5233818"/>
            <a:ext cx="1873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 </a:t>
            </a:r>
            <a:r>
              <a:rPr lang="uk-UA" sz="3200" b="1" dirty="0" smtClean="0">
                <a:solidFill>
                  <a:srgbClr val="FF0000"/>
                </a:solidFill>
              </a:rPr>
              <a:t>зебра.</a:t>
            </a:r>
            <a:endParaRPr lang="uk-UA" sz="3200" i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48968" y="5653087"/>
            <a:ext cx="1700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 </a:t>
            </a:r>
            <a:r>
              <a:rPr lang="uk-UA" sz="3200" b="1" dirty="0" smtClean="0">
                <a:solidFill>
                  <a:srgbClr val="FF0000"/>
                </a:solidFill>
              </a:rPr>
              <a:t>мед.</a:t>
            </a:r>
            <a:endParaRPr lang="uk-UA" sz="3200" i="1" dirty="0">
              <a:solidFill>
                <a:srgbClr val="FF0000"/>
              </a:solidFill>
            </a:endParaRPr>
          </a:p>
        </p:txBody>
      </p:sp>
      <p:pic>
        <p:nvPicPr>
          <p:cNvPr id="24" name="Picture 2" descr="https://st.depositphotos.com/1526816/1348/v/600/depositphotos_13485027-stock-illustration-toma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05" y="1361865"/>
            <a:ext cx="1195670" cy="110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s://freshmart.com.ua/storage/web/cache/product/83/kavun-2.jpg?w=700&amp;h=525&amp;fit=resize&amp;q=80&amp;fm=pjpg&amp;t=1591976091&amp;s=3b07a4ddc12c31bc479bf29fded0328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05" y="2630268"/>
            <a:ext cx="1142652" cy="114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s://st.depositphotos.com/1902163/1955/i/950/depositphotos_19559331-stock-photo-pea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05" y="3834185"/>
            <a:ext cx="993083" cy="111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0" descr="https://lh3.googleusercontent.com/proxy/THt9a7gezupF5f1BhRc7F7HVh811uyuCAHhaNIBF7GQTAx31zkshNbYUU7zEcK_xFKu9zNaJPmIrwjwYBDbLsPek07633Mjj9WMccM8YhotZfqDGz1k7BIzq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46" y="4977808"/>
            <a:ext cx="1845903" cy="135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3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  <p:bldP spid="14" grpId="0"/>
      <p:bldP spid="15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 клас\1 Українська мова\1 Пономарьова\8 Текст\№111 - Прикрашаю текст\2025-05-03_1942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248" y="426586"/>
            <a:ext cx="8094199" cy="602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6036906"/>
            <a:ext cx="858342" cy="8210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400" b="1" dirty="0" err="1" smtClean="0">
                <a:solidFill>
                  <a:schemeClr val="bg1"/>
                </a:solidFill>
              </a:rPr>
              <a:t>Ст</a:t>
            </a:r>
            <a:r>
              <a:rPr lang="uk-UA" sz="2400" b="1" dirty="0" smtClean="0">
                <a:solidFill>
                  <a:schemeClr val="bg1"/>
                </a:solidFill>
              </a:rPr>
              <a:t> 74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47057" y="445732"/>
            <a:ext cx="2394857" cy="14691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1170" y="4855534"/>
            <a:ext cx="1304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</a:rPr>
              <a:t>М’яч</a:t>
            </a:r>
            <a:endParaRPr lang="uk-UA" sz="3200" i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7462" y="3685592"/>
            <a:ext cx="4511892" cy="1384995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Шкіряний, великий, малий, футбольний</a:t>
            </a:r>
            <a:r>
              <a:rPr lang="uk-UA" sz="2800" b="1" dirty="0">
                <a:solidFill>
                  <a:srgbClr val="0070C0"/>
                </a:solidFill>
              </a:rPr>
              <a:t>, волейбольний, тенісний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45987" y="5144782"/>
            <a:ext cx="43541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70C0"/>
                </a:solidFill>
              </a:rPr>
              <a:t>Котиться, лежить, летить, відбивається, попадає, збиває, потрапляє</a:t>
            </a:r>
          </a:p>
        </p:txBody>
      </p:sp>
      <p:pic>
        <p:nvPicPr>
          <p:cNvPr id="13" name="Picture 2" descr="https://mala.storinka.org/uploaded/images/Articles/portrety/natalia_karpenko/lito/Natalia_Karpenko_virsh_Strichky_veselk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52" y="2176241"/>
            <a:ext cx="3214996" cy="180843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5623209" y="2573667"/>
            <a:ext cx="12674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5295452" y="1494888"/>
            <a:ext cx="1095153" cy="159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0429491" y="1494888"/>
            <a:ext cx="1011395" cy="159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6535073" y="1849546"/>
            <a:ext cx="1996001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1157857" y="1849546"/>
            <a:ext cx="283029" cy="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234543" y="2176240"/>
            <a:ext cx="1166262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4152703" y="2550992"/>
            <a:ext cx="1248102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059695" y="5744517"/>
            <a:ext cx="1304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</a:rPr>
              <a:t>М’яч</a:t>
            </a:r>
            <a:endParaRPr lang="uk-UA" sz="3200" i="1" dirty="0">
              <a:solidFill>
                <a:srgbClr val="0070C0"/>
              </a:solidFill>
            </a:endParaRPr>
          </a:p>
        </p:txBody>
      </p:sp>
      <p:pic>
        <p:nvPicPr>
          <p:cNvPr id="29" name="Picture 10" descr="https://onlyballs.com.ua/image/cache/catalog/avatars/1277410549_w640_h640_myach-futbolnyj-kozhanyj-500x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7" y="4209238"/>
            <a:ext cx="1877365" cy="187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58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2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085608" y="1335919"/>
            <a:ext cx="5821452" cy="119181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Що нове про текст дізналися на уроці?</a:t>
            </a:r>
            <a:endParaRPr lang="uk-UA" sz="32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1200" y="2840029"/>
            <a:ext cx="5609271" cy="119181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     </a:t>
            </a:r>
            <a:r>
              <a:rPr lang="uk-UA" sz="3200" b="1" dirty="0" smtClean="0">
                <a:solidFill>
                  <a:srgbClr val="0070C0"/>
                </a:solidFill>
              </a:rPr>
              <a:t>Які </a:t>
            </a:r>
            <a:r>
              <a:rPr lang="uk-UA" sz="3200" b="1" dirty="0">
                <a:solidFill>
                  <a:srgbClr val="0070C0"/>
                </a:solidFill>
              </a:rPr>
              <a:t>завдання сподобалося виконувати більше? Чому</a:t>
            </a:r>
            <a:r>
              <a:rPr lang="uk-UA" sz="3200" b="1" dirty="0" smtClean="0">
                <a:solidFill>
                  <a:srgbClr val="0070C0"/>
                </a:solidFill>
              </a:rPr>
              <a:t>?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11098" y="4785067"/>
            <a:ext cx="5401293" cy="119181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В </a:t>
            </a:r>
            <a:r>
              <a:rPr lang="uk-UA" sz="3200" b="1" dirty="0">
                <a:solidFill>
                  <a:srgbClr val="0070C0"/>
                </a:solidFill>
              </a:rPr>
              <a:t>яких завданнях зустрілись </a:t>
            </a:r>
            <a:r>
              <a:rPr lang="uk-UA" sz="3200" b="1" dirty="0" smtClean="0">
                <a:solidFill>
                  <a:srgbClr val="0070C0"/>
                </a:solidFill>
              </a:rPr>
              <a:t>труднощі</a:t>
            </a:r>
            <a:r>
              <a:rPr lang="uk-UA" sz="3200" b="1" dirty="0">
                <a:solidFill>
                  <a:srgbClr val="0070C0"/>
                </a:solidFill>
              </a:rPr>
              <a:t>?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693448" y="1333391"/>
            <a:ext cx="7236594" cy="119181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Під </a:t>
            </a:r>
            <a:r>
              <a:rPr lang="ru-RU" sz="3200" b="1" dirty="0">
                <a:solidFill>
                  <a:schemeClr val="bg1"/>
                </a:solidFill>
              </a:rPr>
              <a:t>час уроку </a:t>
            </a:r>
            <a:r>
              <a:rPr lang="ru-RU" sz="3200" b="1" dirty="0" smtClean="0">
                <a:solidFill>
                  <a:schemeClr val="bg1"/>
                </a:solidFill>
              </a:rPr>
              <a:t>усе </a:t>
            </a:r>
            <a:r>
              <a:rPr lang="ru-RU" sz="3200" b="1" dirty="0">
                <a:solidFill>
                  <a:schemeClr val="bg1"/>
                </a:solidFill>
              </a:rPr>
              <a:t>було </a:t>
            </a:r>
            <a:r>
              <a:rPr lang="ru-RU" sz="3200" b="1" dirty="0" err="1">
                <a:solidFill>
                  <a:schemeClr val="bg1"/>
                </a:solidFill>
              </a:rPr>
              <a:t>зрозумілим</a:t>
            </a:r>
            <a:r>
              <a:rPr lang="ru-RU" sz="3200" b="1" dirty="0">
                <a:solidFill>
                  <a:schemeClr val="bg1"/>
                </a:solidFill>
              </a:rPr>
              <a:t>, </a:t>
            </a:r>
            <a:r>
              <a:rPr lang="ru-RU" sz="3200" b="1" dirty="0" err="1">
                <a:solidFill>
                  <a:schemeClr val="bg1"/>
                </a:solidFill>
              </a:rPr>
              <a:t>усі</a:t>
            </a:r>
            <a:r>
              <a:rPr lang="ru-RU" sz="3200" b="1" dirty="0">
                <a:solidFill>
                  <a:schemeClr val="bg1"/>
                </a:solidFill>
              </a:rPr>
              <a:t> завдання </a:t>
            </a:r>
            <a:r>
              <a:rPr lang="ru-RU" sz="3200" b="1" dirty="0" err="1" smtClean="0">
                <a:solidFill>
                  <a:schemeClr val="bg1"/>
                </a:solidFill>
              </a:rPr>
              <a:t>виконувались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з </a:t>
            </a:r>
            <a:r>
              <a:rPr lang="ru-RU" sz="3200" b="1" dirty="0" err="1">
                <a:solidFill>
                  <a:schemeClr val="bg1"/>
                </a:solidFill>
              </a:rPr>
              <a:t>легкістю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346469" y="2840029"/>
            <a:ext cx="5745252" cy="1191816"/>
          </a:xfrm>
          <a:prstGeom prst="round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Під </a:t>
            </a:r>
            <a:r>
              <a:rPr lang="ru-RU" sz="3200" b="1" dirty="0">
                <a:solidFill>
                  <a:srgbClr val="002060"/>
                </a:solidFill>
              </a:rPr>
              <a:t>час уроку </a:t>
            </a:r>
            <a:r>
              <a:rPr lang="ru-RU" sz="3200" b="1" dirty="0" err="1" smtClean="0">
                <a:solidFill>
                  <a:srgbClr val="002060"/>
                </a:solidFill>
              </a:rPr>
              <a:t>інколи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з'являлися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труднощі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693448" y="4785066"/>
            <a:ext cx="6474984" cy="119181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</a:t>
            </a:r>
            <a:r>
              <a:rPr lang="ru-RU" sz="3200" b="1" dirty="0" smtClean="0">
                <a:solidFill>
                  <a:schemeClr val="bg1"/>
                </a:solidFill>
              </a:rPr>
              <a:t>ід </a:t>
            </a:r>
            <a:r>
              <a:rPr lang="ru-RU" sz="3200" b="1" dirty="0">
                <a:solidFill>
                  <a:schemeClr val="bg1"/>
                </a:solidFill>
              </a:rPr>
              <a:t>час уроку </a:t>
            </a:r>
            <a:r>
              <a:rPr lang="ru-RU" sz="3200" b="1" dirty="0" err="1" smtClean="0">
                <a:solidFill>
                  <a:schemeClr val="bg1"/>
                </a:solidFill>
              </a:rPr>
              <a:t>припускався</a:t>
            </a:r>
            <a:r>
              <a:rPr lang="ru-RU" sz="3200" b="1" dirty="0" smtClean="0">
                <a:solidFill>
                  <a:schemeClr val="bg1"/>
                </a:solidFill>
              </a:rPr>
              <a:t> (</a:t>
            </a:r>
            <a:r>
              <a:rPr lang="ru-RU" sz="3200" b="1" dirty="0" err="1" smtClean="0">
                <a:solidFill>
                  <a:schemeClr val="bg1"/>
                </a:solidFill>
              </a:rPr>
              <a:t>припускалася</a:t>
            </a:r>
            <a:r>
              <a:rPr lang="ru-RU" sz="3200" b="1" dirty="0" smtClean="0">
                <a:solidFill>
                  <a:schemeClr val="bg1"/>
                </a:solidFill>
              </a:rPr>
              <a:t>) </a:t>
            </a:r>
            <a:r>
              <a:rPr lang="ru-RU" sz="3200" b="1" dirty="0" err="1">
                <a:solidFill>
                  <a:schemeClr val="bg1"/>
                </a:solidFill>
              </a:rPr>
              <a:t>багатьох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помилок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47057" y="465699"/>
            <a:ext cx="10312112" cy="6546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Підсумок уроку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947057" y="465699"/>
            <a:ext cx="10312112" cy="6546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Рефлексія. Оціни свою роботу </a:t>
            </a:r>
            <a:r>
              <a:rPr lang="uk-UA" sz="3200" b="1" smtClean="0">
                <a:solidFill>
                  <a:schemeClr val="bg1"/>
                </a:solidFill>
              </a:rPr>
              <a:t>на уроці</a:t>
            </a:r>
            <a:endParaRPr lang="uk-UA" sz="3200" b="1" dirty="0" smtClean="0">
              <a:solidFill>
                <a:schemeClr val="bg1"/>
              </a:solidFill>
            </a:endParaRPr>
          </a:p>
        </p:txBody>
      </p:sp>
      <p:pic>
        <p:nvPicPr>
          <p:cNvPr id="18" name="Рисунок 17" descr="Картинки по запросу смайлики настрою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14" y="4582481"/>
            <a:ext cx="1981200" cy="159698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20" name="Рисунок 19" descr="Картинки по запросу смайлики настрою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14" y="1333391"/>
            <a:ext cx="2200230" cy="166018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2" name="Picture 2" descr="D:\Картинки до тестів\Емоції Смайли\Рисунок1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2" t="18562" r="19163" b="22078"/>
          <a:stretch/>
        </p:blipFill>
        <p:spPr bwMode="auto">
          <a:xfrm>
            <a:off x="3170072" y="2661230"/>
            <a:ext cx="1974155" cy="183480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931592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16" grpId="0" animBg="1"/>
      <p:bldP spid="19" grpId="0" animBg="1"/>
      <p:bldP spid="21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60" y="1456402"/>
            <a:ext cx="5159060" cy="502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9386" y="646844"/>
            <a:ext cx="10111127" cy="8095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18047" y="2816253"/>
            <a:ext cx="5572297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І знову дзвоник кличе в клас,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Знання нові чекають нас.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Ми дуже любим рідну мову,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Її мелодію </a:t>
            </a:r>
            <a:r>
              <a:rPr lang="uk-UA" sz="3200" b="1" dirty="0" smtClean="0">
                <a:solidFill>
                  <a:schemeClr val="bg1"/>
                </a:solidFill>
              </a:rPr>
              <a:t>чудову</a:t>
            </a:r>
            <a:r>
              <a:rPr lang="uk-UA" sz="32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7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3" y="3142180"/>
            <a:ext cx="2473342" cy="315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6697" y1="5917" x2="26697" y2="5917"/>
                        <a14:foregroundMark x1="58371" y1="62722" x2="58371" y2="62722"/>
                        <a14:foregroundMark x1="76018" y1="60059" x2="76018" y2="60059"/>
                        <a14:foregroundMark x1="67873" y1="63314" x2="67873" y2="63314"/>
                        <a14:foregroundMark x1="52941" y1="63905" x2="52941" y2="63905"/>
                        <a14:foregroundMark x1="46606" y1="78107" x2="46606" y2="78107"/>
                        <a14:foregroundMark x1="69231" y1="75740" x2="69231" y2="75740"/>
                        <a14:foregroundMark x1="68778" y1="81065" x2="68778" y2="81065"/>
                        <a14:foregroundMark x1="43891" y1="84615" x2="43891" y2="84615"/>
                        <a14:foregroundMark x1="42081" y1="94379" x2="42081" y2="94379"/>
                        <a14:foregroundMark x1="76471" y1="93491" x2="76471" y2="93491"/>
                        <a14:foregroundMark x1="36199" y1="95562" x2="36199" y2="95562"/>
                        <a14:foregroundMark x1="70588" y1="95266" x2="70588" y2="95266"/>
                        <a14:foregroundMark x1="72851" y1="97929" x2="72851" y2="97929"/>
                        <a14:foregroundMark x1="41629" y1="97633" x2="41629" y2="97633"/>
                        <a14:foregroundMark x1="17647" y1="81657" x2="17647" y2="81657"/>
                        <a14:foregroundMark x1="8597" y1="81361" x2="8597" y2="81361"/>
                        <a14:foregroundMark x1="80090" y1="78698" x2="80090" y2="78698"/>
                        <a14:foregroundMark x1="91855" y1="79586" x2="91855" y2="79586"/>
                        <a14:foregroundMark x1="68778" y1="60651" x2="68778" y2="60651"/>
                        <a14:foregroundMark x1="45249" y1="4438" x2="45249" y2="4438"/>
                        <a14:foregroundMark x1="19005" y1="75148" x2="19005" y2="75148"/>
                        <a14:foregroundMark x1="8145" y1="76627" x2="8145" y2="76627"/>
                        <a14:foregroundMark x1="7240" y1="89349" x2="7240" y2="89349"/>
                        <a14:foregroundMark x1="7240" y1="93491" x2="7240" y2="93491"/>
                        <a14:foregroundMark x1="8597" y1="98521" x2="8597" y2="98521"/>
                        <a14:foregroundMark x1="19005" y1="86391" x2="19005" y2="86391"/>
                        <a14:foregroundMark x1="18100" y1="90533" x2="18100" y2="90533"/>
                        <a14:foregroundMark x1="31222" y1="71893" x2="31222" y2="71893"/>
                        <a14:foregroundMark x1="62443" y1="72485" x2="62443" y2="72485"/>
                        <a14:foregroundMark x1="54299" y1="71893" x2="54299" y2="71893"/>
                        <a14:foregroundMark x1="79186" y1="72485" x2="79186" y2="72485"/>
                        <a14:foregroundMark x1="85520" y1="71893" x2="85520" y2="71893"/>
                        <a14:foregroundMark x1="91855" y1="72189" x2="91855" y2="72189"/>
                        <a14:foregroundMark x1="82353" y1="71893" x2="82353" y2="71893"/>
                        <a14:foregroundMark x1="80543" y1="84615" x2="80543" y2="84615"/>
                        <a14:foregroundMark x1="92308" y1="84320" x2="92308" y2="84320"/>
                        <a14:foregroundMark x1="91855" y1="90237" x2="91855" y2="90237"/>
                        <a14:foregroundMark x1="91403" y1="94379" x2="91403" y2="94379"/>
                        <a14:foregroundMark x1="91855" y1="98521" x2="91855" y2="98521"/>
                        <a14:foregroundMark x1="92308" y1="76331" x2="92308" y2="76331"/>
                        <a14:foregroundMark x1="18552" y1="78107" x2="18552" y2="78107"/>
                        <a14:foregroundMark x1="18552" y1="72781" x2="18552" y2="72781"/>
                        <a14:foregroundMark x1="23529" y1="71598" x2="23529" y2="71598"/>
                        <a14:foregroundMark x1="38914" y1="79586" x2="38914" y2="79586"/>
                        <a14:foregroundMark x1="38914" y1="75444" x2="38914" y2="75444"/>
                        <a14:foregroundMark x1="35747" y1="87278" x2="35747" y2="87278"/>
                        <a14:foregroundMark x1="32127" y1="94083" x2="32127" y2="94083"/>
                        <a14:foregroundMark x1="33484" y1="98521" x2="33484" y2="98521"/>
                        <a14:foregroundMark x1="47964" y1="91716" x2="47964" y2="91716"/>
                        <a14:foregroundMark x1="47964" y1="84911" x2="47964" y2="84911"/>
                        <a14:foregroundMark x1="46154" y1="97337" x2="46154" y2="97337"/>
                        <a14:foregroundMark x1="67421" y1="94970" x2="67421" y2="94970"/>
                        <a14:foregroundMark x1="78281" y1="97929" x2="78281" y2="97929"/>
                        <a14:foregroundMark x1="65158" y1="97337" x2="65158" y2="97337"/>
                        <a14:foregroundMark x1="66063" y1="84024" x2="66063" y2="84024"/>
                        <a14:foregroundMark x1="63801" y1="78994" x2="63801" y2="78994"/>
                        <a14:foregroundMark x1="81448" y1="88757" x2="81448" y2="88757"/>
                        <a14:foregroundMark x1="80090" y1="74556" x2="80090" y2="74556"/>
                        <a14:foregroundMark x1="81900" y1="76036" x2="81900" y2="76036"/>
                        <a14:foregroundMark x1="8145" y1="85207" x2="8145" y2="85207"/>
                        <a14:foregroundMark x1="8145" y1="95266" x2="8145" y2="95266"/>
                        <a14:foregroundMark x1="6787" y1="78698" x2="6787" y2="78698"/>
                        <a14:foregroundMark x1="8145" y1="73373" x2="8145" y2="73373"/>
                        <a14:foregroundMark x1="11765" y1="72189" x2="11765" y2="72189"/>
                        <a14:foregroundMark x1="2715" y1="71893" x2="2715" y2="71893"/>
                        <a14:foregroundMark x1="97738" y1="71598" x2="97738" y2="71598"/>
                        <a14:foregroundMark x1="70588" y1="83728" x2="70588" y2="83728"/>
                        <a14:foregroundMark x1="62443" y1="89645" x2="62443" y2="89645"/>
                        <a14:foregroundMark x1="81900" y1="80473" x2="81900" y2="80473"/>
                        <a14:foregroundMark x1="37104" y1="6509" x2="37104" y2="6509"/>
                        <a14:foregroundMark x1="52941" y1="8284" x2="52941" y2="8580"/>
                        <a14:foregroundMark x1="18552" y1="15089" x2="18552" y2="15089"/>
                        <a14:foregroundMark x1="11312" y1="21598" x2="11312" y2="21598"/>
                        <a14:foregroundMark x1="10860" y1="15089" x2="11312" y2="15089"/>
                        <a14:foregroundMark x1="20814" y1="9467" x2="20814" y2="9467"/>
                        <a14:foregroundMark x1="30317" y1="10355" x2="30317" y2="10355"/>
                        <a14:foregroundMark x1="45249" y1="74260" x2="45249" y2="74260"/>
                        <a14:foregroundMark x1="63348" y1="75740" x2="63348" y2="75740"/>
                        <a14:foregroundMark x1="61991" y1="94675" x2="61991" y2="94675"/>
                        <a14:foregroundMark x1="49321" y1="94379" x2="49321" y2="94379"/>
                        <a14:foregroundMark x1="33032" y1="78698" x2="33032" y2="78698"/>
                        <a14:foregroundMark x1="32127" y1="80473" x2="32127" y2="80473"/>
                        <a14:foregroundMark x1="30769" y1="2367" x2="30769" y2="2367"/>
                        <a14:foregroundMark x1="81448" y1="91420" x2="81448" y2="914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155" y="3138526"/>
            <a:ext cx="2101839" cy="321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551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2544214" y="1646355"/>
            <a:ext cx="7108371" cy="65693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rgbClr val="0070C0"/>
                </a:solidFill>
              </a:rPr>
              <a:t>Обер</a:t>
            </a:r>
            <a:r>
              <a:rPr lang="uk-UA" sz="2400" b="1" dirty="0">
                <a:solidFill>
                  <a:srgbClr val="0070C0"/>
                </a:solidFill>
              </a:rPr>
              <a:t>и</a:t>
            </a:r>
            <a:r>
              <a:rPr lang="ru-RU" sz="2400" b="1" dirty="0" smtClean="0">
                <a:solidFill>
                  <a:srgbClr val="0070C0"/>
                </a:solidFill>
              </a:rPr>
              <a:t> смайл, </a:t>
            </a:r>
            <a:r>
              <a:rPr lang="ru-RU" sz="2400" b="1" dirty="0">
                <a:solidFill>
                  <a:srgbClr val="0070C0"/>
                </a:solidFill>
              </a:rPr>
              <a:t>що відповідає </a:t>
            </a:r>
            <a:r>
              <a:rPr lang="ru-RU" sz="2400" b="1" dirty="0" smtClean="0">
                <a:solidFill>
                  <a:srgbClr val="0070C0"/>
                </a:solidFill>
              </a:rPr>
              <a:t> твоєму очікуванню.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166501" y="575822"/>
            <a:ext cx="9863798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Вправа «Очікування»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197034" y="4713319"/>
            <a:ext cx="3093387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Усе буде добре!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 descr="Картинки по запросу смайлик все буде добр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45" y="2582243"/>
            <a:ext cx="3001935" cy="177067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6" name="Рисунок 15" descr="Картинки по запросу смайлики настрою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639" y="2589486"/>
            <a:ext cx="2642729" cy="175799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17" name="Скругленный прямоугольник 16"/>
          <p:cNvSpPr/>
          <p:nvPr/>
        </p:nvSpPr>
        <p:spPr>
          <a:xfrm>
            <a:off x="5094373" y="4708207"/>
            <a:ext cx="2569169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Я </a:t>
            </a:r>
            <a:r>
              <a:rPr lang="ru-RU" sz="2800" b="1" dirty="0" err="1" smtClean="0"/>
              <a:t>зможу</a:t>
            </a:r>
            <a:r>
              <a:rPr lang="ru-RU" sz="2800" b="1" dirty="0" smtClean="0"/>
              <a:t>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172418" y="4708846"/>
            <a:ext cx="2569169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Я </a:t>
            </a:r>
            <a:r>
              <a:rPr lang="ru-RU" sz="2800" b="1" dirty="0" err="1" smtClean="0"/>
              <a:t>впораюсь</a:t>
            </a:r>
            <a:r>
              <a:rPr lang="ru-RU" sz="2800" b="1" dirty="0" smtClean="0"/>
              <a:t>!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 descr="Картинки по запросу смайлики настрою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63" y="2590800"/>
            <a:ext cx="2828679" cy="171081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823493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73092" y="429135"/>
            <a:ext cx="10373082" cy="7791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«Портрет  тексту»</a:t>
            </a:r>
            <a:endParaRPr lang="uk-UA" sz="4000" b="1" i="1" dirty="0">
              <a:solidFill>
                <a:schemeClr val="bg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73091" y="1391682"/>
            <a:ext cx="3054481" cy="142969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Текст-розповідь розповідає про щось</a:t>
            </a:r>
            <a:endParaRPr lang="ru-RU" sz="2800" b="1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19754" y="4812889"/>
            <a:ext cx="2961154" cy="1411969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Текст-опис описує щось або когось</a:t>
            </a:r>
            <a:endParaRPr lang="ru-RU" sz="2800" b="1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534402" y="4714517"/>
            <a:ext cx="2820630" cy="134882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Частини тексту не можна міняти місцями</a:t>
            </a:r>
            <a:endParaRPr lang="ru-RU" sz="28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285020" y="1330036"/>
            <a:ext cx="2961154" cy="12676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Речення стоять </a:t>
            </a:r>
          </a:p>
          <a:p>
            <a:pPr algn="ctr"/>
            <a:r>
              <a:rPr lang="uk-UA" sz="2800" b="1" dirty="0" smtClean="0"/>
              <a:t>в певній послідовності</a:t>
            </a:r>
            <a:endParaRPr lang="ru-RU" sz="2800" b="1" dirty="0"/>
          </a:p>
        </p:txBody>
      </p:sp>
      <p:sp>
        <p:nvSpPr>
          <p:cNvPr id="4" name="Овал 3"/>
          <p:cNvSpPr/>
          <p:nvPr/>
        </p:nvSpPr>
        <p:spPr>
          <a:xfrm>
            <a:off x="5039351" y="3037113"/>
            <a:ext cx="2253344" cy="143691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/>
              <a:t>Текст</a:t>
            </a:r>
            <a:endParaRPr lang="ru-RU" sz="4800" b="1" dirty="0"/>
          </a:p>
        </p:txBody>
      </p:sp>
      <p:sp>
        <p:nvSpPr>
          <p:cNvPr id="11" name="Овал 10"/>
          <p:cNvSpPr/>
          <p:nvPr/>
        </p:nvSpPr>
        <p:spPr>
          <a:xfrm>
            <a:off x="4724400" y="1308263"/>
            <a:ext cx="2797629" cy="151311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800" b="1" dirty="0" smtClean="0"/>
              <a:t>Це зв’язані </a:t>
            </a:r>
          </a:p>
          <a:p>
            <a:pPr lvl="0" algn="ctr"/>
            <a:r>
              <a:rPr lang="uk-UA" sz="2800" b="1" dirty="0" smtClean="0"/>
              <a:t>за змістом </a:t>
            </a:r>
            <a:r>
              <a:rPr lang="uk-UA" sz="2800" b="1" dirty="0"/>
              <a:t>речення</a:t>
            </a:r>
            <a:endParaRPr lang="ru-RU" sz="2800" b="1" dirty="0"/>
          </a:p>
        </p:txBody>
      </p:sp>
      <p:sp>
        <p:nvSpPr>
          <p:cNvPr id="12" name="Овал 11"/>
          <p:cNvSpPr/>
          <p:nvPr/>
        </p:nvSpPr>
        <p:spPr>
          <a:xfrm>
            <a:off x="4158344" y="4534401"/>
            <a:ext cx="4015358" cy="169045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800" b="1" dirty="0" smtClean="0">
                <a:solidFill>
                  <a:schemeClr val="bg1"/>
                </a:solidFill>
              </a:rPr>
              <a:t>має три частини:</a:t>
            </a:r>
          </a:p>
          <a:p>
            <a:pPr lvl="0" algn="ctr"/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403770" y="2821376"/>
            <a:ext cx="2842403" cy="151311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800" b="1" dirty="0"/>
              <a:t>Можна дібрати заголовок</a:t>
            </a:r>
            <a:endParaRPr lang="ru-RU" sz="2800" b="1" dirty="0"/>
          </a:p>
        </p:txBody>
      </p:sp>
      <p:sp>
        <p:nvSpPr>
          <p:cNvPr id="14" name="Овал 13"/>
          <p:cNvSpPr/>
          <p:nvPr/>
        </p:nvSpPr>
        <p:spPr>
          <a:xfrm>
            <a:off x="873092" y="3021287"/>
            <a:ext cx="2965737" cy="1513113"/>
          </a:xfrm>
          <a:prstGeom prst="ellipse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800" b="1" dirty="0" smtClean="0"/>
              <a:t>Буває текст-розповідь і текст-опис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737459" y="5135224"/>
            <a:ext cx="285712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800" b="1" dirty="0">
                <a:solidFill>
                  <a:srgbClr val="FFFF00"/>
                </a:solidFill>
              </a:rPr>
              <a:t>зачин, основна </a:t>
            </a:r>
            <a:endParaRPr lang="uk-UA" sz="2800" b="1" dirty="0" smtClean="0">
              <a:solidFill>
                <a:srgbClr val="FFFF00"/>
              </a:solidFill>
            </a:endParaRPr>
          </a:p>
          <a:p>
            <a:pPr lvl="0" algn="ctr"/>
            <a:r>
              <a:rPr lang="uk-UA" sz="2800" b="1" dirty="0" smtClean="0">
                <a:solidFill>
                  <a:srgbClr val="FFFF00"/>
                </a:solidFill>
              </a:rPr>
              <a:t>частина</a:t>
            </a:r>
            <a:r>
              <a:rPr lang="uk-UA" sz="2800" b="1" dirty="0">
                <a:solidFill>
                  <a:srgbClr val="FFFF00"/>
                </a:solidFill>
              </a:rPr>
              <a:t>, кінцівка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22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9" grpId="0" animBg="1"/>
      <p:bldP spid="11" grpId="0" animBg="1"/>
      <p:bldP spid="12" grpId="0" animBg="1"/>
      <p:bldP spid="13" grpId="0" animBg="1"/>
      <p:bldP spid="14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8529" y="405927"/>
            <a:ext cx="9784015" cy="6608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Гра «</a:t>
            </a:r>
            <a:r>
              <a:rPr lang="uk-UA" sz="3600" b="1" dirty="0" err="1">
                <a:solidFill>
                  <a:schemeClr val="bg1"/>
                </a:solidFill>
              </a:rPr>
              <a:t>Збери</a:t>
            </a:r>
            <a:r>
              <a:rPr lang="uk-UA" sz="3600" b="1" dirty="0">
                <a:solidFill>
                  <a:schemeClr val="bg1"/>
                </a:solidFill>
              </a:rPr>
              <a:t> слово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711548"/>
              </p:ext>
            </p:extLst>
          </p:nvPr>
        </p:nvGraphicFramePr>
        <p:xfrm>
          <a:off x="1317819" y="1976407"/>
          <a:ext cx="9585432" cy="2479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7572">
                  <a:extLst>
                    <a:ext uri="{9D8B030D-6E8A-4147-A177-3AD203B41FA5}">
                      <a16:colId xmlns="" xmlns:a16="http://schemas.microsoft.com/office/drawing/2014/main" val="3078389495"/>
                    </a:ext>
                  </a:extLst>
                </a:gridCol>
                <a:gridCol w="1597572">
                  <a:extLst>
                    <a:ext uri="{9D8B030D-6E8A-4147-A177-3AD203B41FA5}">
                      <a16:colId xmlns="" xmlns:a16="http://schemas.microsoft.com/office/drawing/2014/main" val="1287857414"/>
                    </a:ext>
                  </a:extLst>
                </a:gridCol>
                <a:gridCol w="1597572">
                  <a:extLst>
                    <a:ext uri="{9D8B030D-6E8A-4147-A177-3AD203B41FA5}">
                      <a16:colId xmlns="" xmlns:a16="http://schemas.microsoft.com/office/drawing/2014/main" val="2949601244"/>
                    </a:ext>
                  </a:extLst>
                </a:gridCol>
                <a:gridCol w="1597572">
                  <a:extLst>
                    <a:ext uri="{9D8B030D-6E8A-4147-A177-3AD203B41FA5}">
                      <a16:colId xmlns="" xmlns:a16="http://schemas.microsoft.com/office/drawing/2014/main" val="104849859"/>
                    </a:ext>
                  </a:extLst>
                </a:gridCol>
                <a:gridCol w="1597572">
                  <a:extLst>
                    <a:ext uri="{9D8B030D-6E8A-4147-A177-3AD203B41FA5}">
                      <a16:colId xmlns="" xmlns:a16="http://schemas.microsoft.com/office/drawing/2014/main" val="4092028668"/>
                    </a:ext>
                  </a:extLst>
                </a:gridCol>
                <a:gridCol w="1597572">
                  <a:extLst>
                    <a:ext uri="{9D8B030D-6E8A-4147-A177-3AD203B41FA5}">
                      <a16:colId xmlns="" xmlns:a16="http://schemas.microsoft.com/office/drawing/2014/main" val="1086005518"/>
                    </a:ext>
                  </a:extLst>
                </a:gridCol>
              </a:tblGrid>
              <a:tr h="104393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85729138"/>
                  </a:ext>
                </a:extLst>
              </a:tr>
              <a:tr h="734472"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>
                          <a:solidFill>
                            <a:srgbClr val="0070C0"/>
                          </a:solidFill>
                        </a:rPr>
                        <a:t>1</a:t>
                      </a:r>
                      <a:endParaRPr lang="ru-RU" sz="4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4000" b="1" dirty="0">
                          <a:solidFill>
                            <a:srgbClr val="0070C0"/>
                          </a:solidFill>
                        </a:rPr>
                        <a:t>4</a:t>
                      </a:r>
                      <a:endParaRPr lang="ru-RU" sz="4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ru-RU" sz="4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>
                          <a:solidFill>
                            <a:srgbClr val="0070C0"/>
                          </a:solidFill>
                        </a:rPr>
                        <a:t>2</a:t>
                      </a:r>
                      <a:endParaRPr lang="ru-RU" sz="4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ru-RU" sz="4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>
                          <a:solidFill>
                            <a:srgbClr val="0070C0"/>
                          </a:solidFill>
                        </a:rPr>
                        <a:t>5</a:t>
                      </a:r>
                      <a:endParaRPr lang="ru-RU" sz="4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791551153"/>
                  </a:ext>
                </a:extLst>
              </a:tr>
              <a:tr h="675671">
                <a:tc>
                  <a:txBody>
                    <a:bodyPr/>
                    <a:lstStyle/>
                    <a:p>
                      <a:pPr algn="ctr"/>
                      <a:endParaRPr lang="ru-RU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4000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56399987"/>
                  </a:ext>
                </a:extLst>
              </a:tr>
            </a:tbl>
          </a:graphicData>
        </a:graphic>
      </p:graphicFrame>
      <p:pic>
        <p:nvPicPr>
          <p:cNvPr id="8" name="Picture 2" descr="рюкзак Клипарт | Бесплатные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228" y="2140670"/>
            <a:ext cx="1124151" cy="93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24" y="2113862"/>
            <a:ext cx="1435413" cy="93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Тарелки PNG фото скачать бесплатно, тарелка PNG фот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344" y="2340193"/>
            <a:ext cx="1116773" cy="47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853" y="2191615"/>
            <a:ext cx="954236" cy="83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Цветы на прозрачном фоне (png) Музыкальные открытки» – картка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108" y="2136397"/>
            <a:ext cx="1128610" cy="99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Яблоко PNG картинки для бесплатного скачивания - CrazyPNG-PNG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520" y="2084999"/>
            <a:ext cx="1361379" cy="84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637423" y="3808446"/>
            <a:ext cx="862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C00000"/>
                </a:solidFill>
              </a:rPr>
              <a:t>П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221021" y="3816380"/>
            <a:ext cx="862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C00000"/>
                </a:solidFill>
              </a:rPr>
              <a:t>І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977060" y="3808446"/>
            <a:ext cx="862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C00000"/>
                </a:solidFill>
              </a:rPr>
              <a:t>К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481853" y="3808446"/>
            <a:ext cx="862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C00000"/>
                </a:solidFill>
              </a:rPr>
              <a:t>Н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151197" y="3816380"/>
            <a:ext cx="862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C00000"/>
                </a:solidFill>
              </a:rPr>
              <a:t>І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9702993" y="3808446"/>
            <a:ext cx="862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C00000"/>
                </a:solidFill>
              </a:rPr>
              <a:t>К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218528" y="1114006"/>
            <a:ext cx="9784015" cy="78561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Розглянь </a:t>
            </a:r>
            <a:r>
              <a:rPr lang="uk-UA" sz="2400" b="1" dirty="0">
                <a:solidFill>
                  <a:srgbClr val="0070C0"/>
                </a:solidFill>
              </a:rPr>
              <a:t>малюнки. У третій рядок </a:t>
            </a:r>
            <a:r>
              <a:rPr lang="uk-UA" sz="2400" b="1" dirty="0" smtClean="0">
                <a:solidFill>
                  <a:srgbClr val="0070C0"/>
                </a:solidFill>
              </a:rPr>
              <a:t>встав </a:t>
            </a:r>
            <a:r>
              <a:rPr lang="uk-UA" sz="2400" b="1" dirty="0">
                <a:solidFill>
                  <a:srgbClr val="0070C0"/>
                </a:solidFill>
              </a:rPr>
              <a:t>букву відповідного слова, порядок якої зазначено у 2-му рядку. </a:t>
            </a:r>
            <a:r>
              <a:rPr lang="uk-UA" sz="2400" b="1" dirty="0" smtClean="0">
                <a:solidFill>
                  <a:srgbClr val="0070C0"/>
                </a:solidFill>
              </a:rPr>
              <a:t>Прочитай </a:t>
            </a:r>
            <a:r>
              <a:rPr lang="uk-UA" sz="2400" b="1" dirty="0">
                <a:solidFill>
                  <a:srgbClr val="0070C0"/>
                </a:solidFill>
              </a:rPr>
              <a:t>утворене слово.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1558" y="5036137"/>
            <a:ext cx="382155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Пікн</a:t>
            </a:r>
            <a:r>
              <a:rPr lang="uk-UA" sz="2400" b="1" dirty="0">
                <a:solidFill>
                  <a:srgbClr val="FF0000"/>
                </a:solidFill>
              </a:rPr>
              <a:t>і</a:t>
            </a:r>
            <a:r>
              <a:rPr lang="uk-UA" sz="2400" b="1" dirty="0">
                <a:solidFill>
                  <a:srgbClr val="FFFF00"/>
                </a:solidFill>
              </a:rPr>
              <a:t>к</a:t>
            </a:r>
            <a:r>
              <a:rPr lang="uk-UA" sz="2400" b="1" dirty="0">
                <a:solidFill>
                  <a:srgbClr val="FF0000"/>
                </a:solidFill>
              </a:rPr>
              <a:t> </a:t>
            </a:r>
            <a:r>
              <a:rPr lang="uk-UA" sz="2400" b="1" dirty="0"/>
              <a:t>– розважальна прогулянка компанією з уживанням їжі на природі.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93117" y="5036137"/>
            <a:ext cx="4552162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Чи довелося тобі бути на пікніку? Де </a:t>
            </a:r>
            <a:r>
              <a:rPr lang="uk-UA" sz="2400" b="1" dirty="0">
                <a:solidFill>
                  <a:schemeClr val="bg1"/>
                </a:solidFill>
              </a:rPr>
              <a:t>і з ким ви його влаштовували? Чим займалися</a:t>
            </a:r>
            <a:r>
              <a:rPr lang="uk-UA" sz="2400" b="1" dirty="0" smtClean="0">
                <a:solidFill>
                  <a:schemeClr val="bg1"/>
                </a:solidFill>
              </a:rPr>
              <a:t>?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62305" y="4501545"/>
            <a:ext cx="6506184" cy="48162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Поясни, як розумієш значення слова </a:t>
            </a:r>
            <a:r>
              <a:rPr lang="uk-UA" sz="2400" b="1" dirty="0" smtClean="0">
                <a:solidFill>
                  <a:srgbClr val="C00000"/>
                </a:solidFill>
              </a:rPr>
              <a:t>ПІКНІК</a:t>
            </a:r>
            <a:r>
              <a:rPr lang="uk-UA" sz="2400" b="1" dirty="0" smtClean="0">
                <a:solidFill>
                  <a:srgbClr val="0070C0"/>
                </a:solidFill>
              </a:rPr>
              <a:t> 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29" name="Picture 2" descr="Обои Пикник с вкусной едой и чаем на природе на рабочий стол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2" r="13394" b="1"/>
          <a:stretch/>
        </p:blipFill>
        <p:spPr bwMode="auto">
          <a:xfrm>
            <a:off x="8845278" y="4604658"/>
            <a:ext cx="2784681" cy="163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939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" t="2234" r="58746" b="82067"/>
          <a:stretch/>
        </p:blipFill>
        <p:spPr>
          <a:xfrm>
            <a:off x="4248558" y="3310485"/>
            <a:ext cx="6854871" cy="1584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Скругленный прямоугольник 4"/>
          <p:cNvSpPr/>
          <p:nvPr/>
        </p:nvSpPr>
        <p:spPr>
          <a:xfrm>
            <a:off x="971430" y="512633"/>
            <a:ext cx="10229970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234541" y="1380149"/>
            <a:ext cx="6966858" cy="181588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uk-UA" sz="2800" b="1" dirty="0">
                <a:solidFill>
                  <a:srgbClr val="0070C0"/>
                </a:solidFill>
              </a:rPr>
              <a:t>Запрошую сьогодні на мовний пікнік на зеленій галявині. На уроці будемо прикрашати тексти прикметниками, порівняннями, редагувати текст.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b="2098"/>
          <a:stretch/>
        </p:blipFill>
        <p:spPr bwMode="auto">
          <a:xfrm>
            <a:off x="971429" y="1295162"/>
            <a:ext cx="2980085" cy="283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08" t="937" r="47896" b="89267"/>
          <a:stretch/>
        </p:blipFill>
        <p:spPr>
          <a:xfrm>
            <a:off x="7019575" y="-330046"/>
            <a:ext cx="559580" cy="37116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09" t="873" r="48395" b="89331"/>
          <a:stretch/>
        </p:blipFill>
        <p:spPr>
          <a:xfrm>
            <a:off x="6370480" y="-366097"/>
            <a:ext cx="551939" cy="36609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04" t="1172" r="73800" b="89032"/>
          <a:stretch/>
        </p:blipFill>
        <p:spPr>
          <a:xfrm>
            <a:off x="5681472" y="-366097"/>
            <a:ext cx="548681" cy="36393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53" t="1186" r="21351" b="89018"/>
          <a:stretch/>
        </p:blipFill>
        <p:spPr>
          <a:xfrm>
            <a:off x="7387687" y="-375360"/>
            <a:ext cx="576611" cy="38246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91" t="1377" r="12713" b="88827"/>
          <a:stretch/>
        </p:blipFill>
        <p:spPr>
          <a:xfrm>
            <a:off x="7722963" y="-366097"/>
            <a:ext cx="618444" cy="410209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4397752" y="3722263"/>
            <a:ext cx="1723235" cy="52322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= </a:t>
            </a:r>
            <a:r>
              <a:rPr lang="ru-RU" sz="2800" b="1" dirty="0">
                <a:solidFill>
                  <a:srgbClr val="FF0000"/>
                </a:solidFill>
              </a:rPr>
              <a:t>о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</a:rPr>
              <a:t>– = </a:t>
            </a:r>
            <a:r>
              <a:rPr lang="ru-RU" sz="2800" b="1" dirty="0" smtClean="0">
                <a:solidFill>
                  <a:srgbClr val="FF0000"/>
                </a:solidFill>
              </a:rPr>
              <a:t>о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>
                <a:solidFill>
                  <a:srgbClr val="0070C0"/>
                </a:solidFill>
              </a:rPr>
              <a:t>– </a:t>
            </a:r>
            <a:r>
              <a:rPr lang="ru-RU" sz="2800" b="1" dirty="0" smtClean="0">
                <a:solidFill>
                  <a:srgbClr val="0070C0"/>
                </a:solidFill>
              </a:rPr>
              <a:t>  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71430" y="4199587"/>
            <a:ext cx="3143366" cy="83099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Прочитай слово. </a:t>
            </a:r>
            <a:endParaRPr lang="uk-UA" sz="2400" b="1" dirty="0">
              <a:solidFill>
                <a:srgbClr val="0070C0"/>
              </a:solidFill>
            </a:endParaRPr>
          </a:p>
          <a:p>
            <a:pPr lvl="0" algn="ctr"/>
            <a:r>
              <a:rPr lang="uk-UA" sz="2400" b="1" dirty="0" smtClean="0">
                <a:solidFill>
                  <a:srgbClr val="0070C0"/>
                </a:solidFill>
              </a:rPr>
              <a:t>Запиши це слово.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69C80A6D-925E-42DF-84BC-A4CA54E913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7" t="14359" r="58556" b="71501"/>
          <a:stretch/>
        </p:blipFill>
        <p:spPr>
          <a:xfrm>
            <a:off x="6875076" y="3524690"/>
            <a:ext cx="633998" cy="38253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8810C691-8EDF-4C61-8E9E-912F98DDB1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5" t="73026" r="61448" b="1795"/>
          <a:stretch/>
        </p:blipFill>
        <p:spPr>
          <a:xfrm>
            <a:off x="7156178" y="3288086"/>
            <a:ext cx="845954" cy="93796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46587" r="75055" b="49321"/>
          <a:stretch/>
        </p:blipFill>
        <p:spPr>
          <a:xfrm>
            <a:off x="8357525" y="3537593"/>
            <a:ext cx="383704" cy="295157"/>
          </a:xfrm>
          <a:prstGeom prst="rect">
            <a:avLst/>
          </a:prstGeom>
        </p:spPr>
      </p:pic>
      <p:sp>
        <p:nvSpPr>
          <p:cNvPr id="29" name="Полилиния 28"/>
          <p:cNvSpPr/>
          <p:nvPr/>
        </p:nvSpPr>
        <p:spPr>
          <a:xfrm>
            <a:off x="7967524" y="3310221"/>
            <a:ext cx="286254" cy="516540"/>
          </a:xfrm>
          <a:custGeom>
            <a:avLst/>
            <a:gdLst>
              <a:gd name="connsiteX0" fmla="*/ 318494 w 1312793"/>
              <a:gd name="connsiteY0" fmla="*/ 1487800 h 2432595"/>
              <a:gd name="connsiteX1" fmla="*/ 780132 w 1312793"/>
              <a:gd name="connsiteY1" fmla="*/ 1026161 h 2432595"/>
              <a:gd name="connsiteX2" fmla="*/ 1161872 w 1312793"/>
              <a:gd name="connsiteY2" fmla="*/ 537889 h 2432595"/>
              <a:gd name="connsiteX3" fmla="*/ 1312793 w 1312793"/>
              <a:gd name="connsiteY3" fmla="*/ 156149 h 2432595"/>
              <a:gd name="connsiteX4" fmla="*/ 1161872 w 1312793"/>
              <a:gd name="connsiteY4" fmla="*/ 5229 h 2432595"/>
              <a:gd name="connsiteX5" fmla="*/ 860032 w 1312793"/>
              <a:gd name="connsiteY5" fmla="*/ 324825 h 2432595"/>
              <a:gd name="connsiteX6" fmla="*/ 7775 w 1312793"/>
              <a:gd name="connsiteY6" fmla="*/ 2153625 h 2432595"/>
              <a:gd name="connsiteX7" fmla="*/ 451659 w 1312793"/>
              <a:gd name="connsiteY7" fmla="*/ 2402200 h 2432595"/>
              <a:gd name="connsiteX8" fmla="*/ 691356 w 1312793"/>
              <a:gd name="connsiteY8" fmla="*/ 1913928 h 2432595"/>
              <a:gd name="connsiteX9" fmla="*/ 602579 w 1312793"/>
              <a:gd name="connsiteY9" fmla="*/ 1541066 h 2432595"/>
              <a:gd name="connsiteX10" fmla="*/ 229717 w 1312793"/>
              <a:gd name="connsiteY10" fmla="*/ 1683108 h 2432595"/>
              <a:gd name="connsiteX0" fmla="*/ 322928 w 1317227"/>
              <a:gd name="connsiteY0" fmla="*/ 1487800 h 2506226"/>
              <a:gd name="connsiteX1" fmla="*/ 784566 w 1317227"/>
              <a:gd name="connsiteY1" fmla="*/ 1026161 h 2506226"/>
              <a:gd name="connsiteX2" fmla="*/ 1166306 w 1317227"/>
              <a:gd name="connsiteY2" fmla="*/ 537889 h 2506226"/>
              <a:gd name="connsiteX3" fmla="*/ 1317227 w 1317227"/>
              <a:gd name="connsiteY3" fmla="*/ 156149 h 2506226"/>
              <a:gd name="connsiteX4" fmla="*/ 1166306 w 1317227"/>
              <a:gd name="connsiteY4" fmla="*/ 5229 h 2506226"/>
              <a:gd name="connsiteX5" fmla="*/ 864466 w 1317227"/>
              <a:gd name="connsiteY5" fmla="*/ 324825 h 2506226"/>
              <a:gd name="connsiteX6" fmla="*/ 12209 w 1317227"/>
              <a:gd name="connsiteY6" fmla="*/ 2153625 h 2506226"/>
              <a:gd name="connsiteX7" fmla="*/ 383068 w 1317227"/>
              <a:gd name="connsiteY7" fmla="*/ 2491100 h 2506226"/>
              <a:gd name="connsiteX8" fmla="*/ 695790 w 1317227"/>
              <a:gd name="connsiteY8" fmla="*/ 1913928 h 2506226"/>
              <a:gd name="connsiteX9" fmla="*/ 607013 w 1317227"/>
              <a:gd name="connsiteY9" fmla="*/ 1541066 h 2506226"/>
              <a:gd name="connsiteX10" fmla="*/ 234151 w 1317227"/>
              <a:gd name="connsiteY10" fmla="*/ 1683108 h 2506226"/>
              <a:gd name="connsiteX0" fmla="*/ 323279 w 1317578"/>
              <a:gd name="connsiteY0" fmla="*/ 1487800 h 2502195"/>
              <a:gd name="connsiteX1" fmla="*/ 784917 w 1317578"/>
              <a:gd name="connsiteY1" fmla="*/ 1026161 h 2502195"/>
              <a:gd name="connsiteX2" fmla="*/ 1166657 w 1317578"/>
              <a:gd name="connsiteY2" fmla="*/ 537889 h 2502195"/>
              <a:gd name="connsiteX3" fmla="*/ 1317578 w 1317578"/>
              <a:gd name="connsiteY3" fmla="*/ 156149 h 2502195"/>
              <a:gd name="connsiteX4" fmla="*/ 1166657 w 1317578"/>
              <a:gd name="connsiteY4" fmla="*/ 5229 h 2502195"/>
              <a:gd name="connsiteX5" fmla="*/ 864817 w 1317578"/>
              <a:gd name="connsiteY5" fmla="*/ 324825 h 2502195"/>
              <a:gd name="connsiteX6" fmla="*/ 12560 w 1317578"/>
              <a:gd name="connsiteY6" fmla="*/ 2153625 h 2502195"/>
              <a:gd name="connsiteX7" fmla="*/ 383419 w 1317578"/>
              <a:gd name="connsiteY7" fmla="*/ 2491100 h 2502195"/>
              <a:gd name="connsiteX8" fmla="*/ 765991 w 1317578"/>
              <a:gd name="connsiteY8" fmla="*/ 1974253 h 2502195"/>
              <a:gd name="connsiteX9" fmla="*/ 607364 w 1317578"/>
              <a:gd name="connsiteY9" fmla="*/ 1541066 h 2502195"/>
              <a:gd name="connsiteX10" fmla="*/ 234502 w 1317578"/>
              <a:gd name="connsiteY10" fmla="*/ 1683108 h 2502195"/>
              <a:gd name="connsiteX0" fmla="*/ 323087 w 1317386"/>
              <a:gd name="connsiteY0" fmla="*/ 1487800 h 2501360"/>
              <a:gd name="connsiteX1" fmla="*/ 784725 w 1317386"/>
              <a:gd name="connsiteY1" fmla="*/ 1026161 h 2501360"/>
              <a:gd name="connsiteX2" fmla="*/ 1166465 w 1317386"/>
              <a:gd name="connsiteY2" fmla="*/ 537889 h 2501360"/>
              <a:gd name="connsiteX3" fmla="*/ 1317386 w 1317386"/>
              <a:gd name="connsiteY3" fmla="*/ 156149 h 2501360"/>
              <a:gd name="connsiteX4" fmla="*/ 1166465 w 1317386"/>
              <a:gd name="connsiteY4" fmla="*/ 5229 h 2501360"/>
              <a:gd name="connsiteX5" fmla="*/ 864625 w 1317386"/>
              <a:gd name="connsiteY5" fmla="*/ 324825 h 2501360"/>
              <a:gd name="connsiteX6" fmla="*/ 12368 w 1317386"/>
              <a:gd name="connsiteY6" fmla="*/ 2153625 h 2501360"/>
              <a:gd name="connsiteX7" fmla="*/ 383227 w 1317386"/>
              <a:gd name="connsiteY7" fmla="*/ 2491100 h 2501360"/>
              <a:gd name="connsiteX8" fmla="*/ 727699 w 1317386"/>
              <a:gd name="connsiteY8" fmla="*/ 1986953 h 2501360"/>
              <a:gd name="connsiteX9" fmla="*/ 607172 w 1317386"/>
              <a:gd name="connsiteY9" fmla="*/ 1541066 h 2501360"/>
              <a:gd name="connsiteX10" fmla="*/ 234310 w 1317386"/>
              <a:gd name="connsiteY10" fmla="*/ 16831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07124 w 1317338"/>
              <a:gd name="connsiteY9" fmla="*/ 1541066 h 2501360"/>
              <a:gd name="connsiteX10" fmla="*/ 234262 w 1317338"/>
              <a:gd name="connsiteY10" fmla="*/ 16831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07124 w 1317338"/>
              <a:gd name="connsiteY9" fmla="*/ 1541066 h 2501360"/>
              <a:gd name="connsiteX10" fmla="*/ 221562 w 1317338"/>
              <a:gd name="connsiteY10" fmla="*/ 16196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13474 w 1317338"/>
              <a:gd name="connsiteY9" fmla="*/ 1569641 h 2501360"/>
              <a:gd name="connsiteX10" fmla="*/ 221562 w 1317338"/>
              <a:gd name="connsiteY10" fmla="*/ 16196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13474 w 1317338"/>
              <a:gd name="connsiteY9" fmla="*/ 1569641 h 2501360"/>
              <a:gd name="connsiteX10" fmla="*/ 221562 w 1317338"/>
              <a:gd name="connsiteY10" fmla="*/ 1619608 h 2501360"/>
              <a:gd name="connsiteX0" fmla="*/ 323149 w 1317448"/>
              <a:gd name="connsiteY0" fmla="*/ 1487800 h 2495717"/>
              <a:gd name="connsiteX1" fmla="*/ 784787 w 1317448"/>
              <a:gd name="connsiteY1" fmla="*/ 1026161 h 2495717"/>
              <a:gd name="connsiteX2" fmla="*/ 1166527 w 1317448"/>
              <a:gd name="connsiteY2" fmla="*/ 537889 h 2495717"/>
              <a:gd name="connsiteX3" fmla="*/ 1317448 w 1317448"/>
              <a:gd name="connsiteY3" fmla="*/ 156149 h 2495717"/>
              <a:gd name="connsiteX4" fmla="*/ 1166527 w 1317448"/>
              <a:gd name="connsiteY4" fmla="*/ 5229 h 2495717"/>
              <a:gd name="connsiteX5" fmla="*/ 864687 w 1317448"/>
              <a:gd name="connsiteY5" fmla="*/ 324825 h 2495717"/>
              <a:gd name="connsiteX6" fmla="*/ 12430 w 1317448"/>
              <a:gd name="connsiteY6" fmla="*/ 2153625 h 2495717"/>
              <a:gd name="connsiteX7" fmla="*/ 383289 w 1317448"/>
              <a:gd name="connsiteY7" fmla="*/ 2491100 h 2495717"/>
              <a:gd name="connsiteX8" fmla="*/ 740461 w 1317448"/>
              <a:gd name="connsiteY8" fmla="*/ 2075853 h 2495717"/>
              <a:gd name="connsiteX9" fmla="*/ 613584 w 1317448"/>
              <a:gd name="connsiteY9" fmla="*/ 1569641 h 2495717"/>
              <a:gd name="connsiteX10" fmla="*/ 221672 w 1317448"/>
              <a:gd name="connsiteY10" fmla="*/ 1619608 h 2495717"/>
              <a:gd name="connsiteX0" fmla="*/ 323149 w 1317448"/>
              <a:gd name="connsiteY0" fmla="*/ 1487800 h 2495717"/>
              <a:gd name="connsiteX1" fmla="*/ 784787 w 1317448"/>
              <a:gd name="connsiteY1" fmla="*/ 1026161 h 2495717"/>
              <a:gd name="connsiteX2" fmla="*/ 1166527 w 1317448"/>
              <a:gd name="connsiteY2" fmla="*/ 537889 h 2495717"/>
              <a:gd name="connsiteX3" fmla="*/ 1317448 w 1317448"/>
              <a:gd name="connsiteY3" fmla="*/ 156149 h 2495717"/>
              <a:gd name="connsiteX4" fmla="*/ 1166527 w 1317448"/>
              <a:gd name="connsiteY4" fmla="*/ 5229 h 2495717"/>
              <a:gd name="connsiteX5" fmla="*/ 864687 w 1317448"/>
              <a:gd name="connsiteY5" fmla="*/ 324825 h 2495717"/>
              <a:gd name="connsiteX6" fmla="*/ 12430 w 1317448"/>
              <a:gd name="connsiteY6" fmla="*/ 2153625 h 2495717"/>
              <a:gd name="connsiteX7" fmla="*/ 383289 w 1317448"/>
              <a:gd name="connsiteY7" fmla="*/ 2491100 h 2495717"/>
              <a:gd name="connsiteX8" fmla="*/ 740461 w 1317448"/>
              <a:gd name="connsiteY8" fmla="*/ 2075853 h 2495717"/>
              <a:gd name="connsiteX9" fmla="*/ 613584 w 1317448"/>
              <a:gd name="connsiteY9" fmla="*/ 1569641 h 2495717"/>
              <a:gd name="connsiteX10" fmla="*/ 221672 w 1317448"/>
              <a:gd name="connsiteY10" fmla="*/ 1619608 h 2495717"/>
              <a:gd name="connsiteX0" fmla="*/ 323102 w 1317401"/>
              <a:gd name="connsiteY0" fmla="*/ 1487800 h 2495333"/>
              <a:gd name="connsiteX1" fmla="*/ 784740 w 1317401"/>
              <a:gd name="connsiteY1" fmla="*/ 1026161 h 2495333"/>
              <a:gd name="connsiteX2" fmla="*/ 1166480 w 1317401"/>
              <a:gd name="connsiteY2" fmla="*/ 537889 h 2495333"/>
              <a:gd name="connsiteX3" fmla="*/ 1317401 w 1317401"/>
              <a:gd name="connsiteY3" fmla="*/ 156149 h 2495333"/>
              <a:gd name="connsiteX4" fmla="*/ 1166480 w 1317401"/>
              <a:gd name="connsiteY4" fmla="*/ 5229 h 2495333"/>
              <a:gd name="connsiteX5" fmla="*/ 864640 w 1317401"/>
              <a:gd name="connsiteY5" fmla="*/ 324825 h 2495333"/>
              <a:gd name="connsiteX6" fmla="*/ 12383 w 1317401"/>
              <a:gd name="connsiteY6" fmla="*/ 2153625 h 2495333"/>
              <a:gd name="connsiteX7" fmla="*/ 383242 w 1317401"/>
              <a:gd name="connsiteY7" fmla="*/ 2491100 h 2495333"/>
              <a:gd name="connsiteX8" fmla="*/ 730889 w 1317401"/>
              <a:gd name="connsiteY8" fmla="*/ 2082203 h 2495333"/>
              <a:gd name="connsiteX9" fmla="*/ 613537 w 1317401"/>
              <a:gd name="connsiteY9" fmla="*/ 1569641 h 2495333"/>
              <a:gd name="connsiteX10" fmla="*/ 221625 w 1317401"/>
              <a:gd name="connsiteY10" fmla="*/ 1619608 h 2495333"/>
              <a:gd name="connsiteX0" fmla="*/ 259602 w 1317401"/>
              <a:gd name="connsiteY0" fmla="*/ 1541775 h 2495333"/>
              <a:gd name="connsiteX1" fmla="*/ 784740 w 1317401"/>
              <a:gd name="connsiteY1" fmla="*/ 1026161 h 2495333"/>
              <a:gd name="connsiteX2" fmla="*/ 1166480 w 1317401"/>
              <a:gd name="connsiteY2" fmla="*/ 537889 h 2495333"/>
              <a:gd name="connsiteX3" fmla="*/ 1317401 w 1317401"/>
              <a:gd name="connsiteY3" fmla="*/ 156149 h 2495333"/>
              <a:gd name="connsiteX4" fmla="*/ 1166480 w 1317401"/>
              <a:gd name="connsiteY4" fmla="*/ 5229 h 2495333"/>
              <a:gd name="connsiteX5" fmla="*/ 864640 w 1317401"/>
              <a:gd name="connsiteY5" fmla="*/ 324825 h 2495333"/>
              <a:gd name="connsiteX6" fmla="*/ 12383 w 1317401"/>
              <a:gd name="connsiteY6" fmla="*/ 2153625 h 2495333"/>
              <a:gd name="connsiteX7" fmla="*/ 383242 w 1317401"/>
              <a:gd name="connsiteY7" fmla="*/ 2491100 h 2495333"/>
              <a:gd name="connsiteX8" fmla="*/ 730889 w 1317401"/>
              <a:gd name="connsiteY8" fmla="*/ 2082203 h 2495333"/>
              <a:gd name="connsiteX9" fmla="*/ 613537 w 1317401"/>
              <a:gd name="connsiteY9" fmla="*/ 1569641 h 2495333"/>
              <a:gd name="connsiteX10" fmla="*/ 221625 w 1317401"/>
              <a:gd name="connsiteY10" fmla="*/ 1619608 h 2495333"/>
              <a:gd name="connsiteX0" fmla="*/ 259602 w 1317401"/>
              <a:gd name="connsiteY0" fmla="*/ 1537917 h 2491475"/>
              <a:gd name="connsiteX1" fmla="*/ 784740 w 1317401"/>
              <a:gd name="connsiteY1" fmla="*/ 1022303 h 2491475"/>
              <a:gd name="connsiteX2" fmla="*/ 1166480 w 1317401"/>
              <a:gd name="connsiteY2" fmla="*/ 534031 h 2491475"/>
              <a:gd name="connsiteX3" fmla="*/ 1317401 w 1317401"/>
              <a:gd name="connsiteY3" fmla="*/ 152291 h 2491475"/>
              <a:gd name="connsiteX4" fmla="*/ 1166480 w 1317401"/>
              <a:gd name="connsiteY4" fmla="*/ 1371 h 2491475"/>
              <a:gd name="connsiteX5" fmla="*/ 864640 w 1317401"/>
              <a:gd name="connsiteY5" fmla="*/ 320967 h 2491475"/>
              <a:gd name="connsiteX6" fmla="*/ 12383 w 1317401"/>
              <a:gd name="connsiteY6" fmla="*/ 2149767 h 2491475"/>
              <a:gd name="connsiteX7" fmla="*/ 383242 w 1317401"/>
              <a:gd name="connsiteY7" fmla="*/ 2487242 h 2491475"/>
              <a:gd name="connsiteX8" fmla="*/ 730889 w 1317401"/>
              <a:gd name="connsiteY8" fmla="*/ 2078345 h 2491475"/>
              <a:gd name="connsiteX9" fmla="*/ 613537 w 1317401"/>
              <a:gd name="connsiteY9" fmla="*/ 1565783 h 2491475"/>
              <a:gd name="connsiteX10" fmla="*/ 221625 w 1317401"/>
              <a:gd name="connsiteY10" fmla="*/ 1615750 h 2491475"/>
              <a:gd name="connsiteX0" fmla="*/ 247220 w 1305019"/>
              <a:gd name="connsiteY0" fmla="*/ 1537917 h 2493118"/>
              <a:gd name="connsiteX1" fmla="*/ 772358 w 1305019"/>
              <a:gd name="connsiteY1" fmla="*/ 1022303 h 2493118"/>
              <a:gd name="connsiteX2" fmla="*/ 1154098 w 1305019"/>
              <a:gd name="connsiteY2" fmla="*/ 534031 h 2493118"/>
              <a:gd name="connsiteX3" fmla="*/ 1305019 w 1305019"/>
              <a:gd name="connsiteY3" fmla="*/ 152291 h 2493118"/>
              <a:gd name="connsiteX4" fmla="*/ 1154098 w 1305019"/>
              <a:gd name="connsiteY4" fmla="*/ 1371 h 2493118"/>
              <a:gd name="connsiteX5" fmla="*/ 852258 w 1305019"/>
              <a:gd name="connsiteY5" fmla="*/ 320967 h 2493118"/>
              <a:gd name="connsiteX6" fmla="*/ 1 w 1305019"/>
              <a:gd name="connsiteY6" fmla="*/ 2149767 h 2493118"/>
              <a:gd name="connsiteX7" fmla="*/ 370860 w 1305019"/>
              <a:gd name="connsiteY7" fmla="*/ 2487242 h 2493118"/>
              <a:gd name="connsiteX8" fmla="*/ 718507 w 1305019"/>
              <a:gd name="connsiteY8" fmla="*/ 2078345 h 2493118"/>
              <a:gd name="connsiteX9" fmla="*/ 601155 w 1305019"/>
              <a:gd name="connsiteY9" fmla="*/ 1565783 h 2493118"/>
              <a:gd name="connsiteX10" fmla="*/ 209243 w 1305019"/>
              <a:gd name="connsiteY10" fmla="*/ 1615750 h 2493118"/>
              <a:gd name="connsiteX0" fmla="*/ 258490 w 1316289"/>
              <a:gd name="connsiteY0" fmla="*/ 1541775 h 2495333"/>
              <a:gd name="connsiteX1" fmla="*/ 783628 w 1316289"/>
              <a:gd name="connsiteY1" fmla="*/ 1026161 h 2495333"/>
              <a:gd name="connsiteX2" fmla="*/ 1165368 w 1316289"/>
              <a:gd name="connsiteY2" fmla="*/ 537889 h 2495333"/>
              <a:gd name="connsiteX3" fmla="*/ 1316289 w 1316289"/>
              <a:gd name="connsiteY3" fmla="*/ 156149 h 2495333"/>
              <a:gd name="connsiteX4" fmla="*/ 1165368 w 1316289"/>
              <a:gd name="connsiteY4" fmla="*/ 5229 h 2495333"/>
              <a:gd name="connsiteX5" fmla="*/ 836895 w 1316289"/>
              <a:gd name="connsiteY5" fmla="*/ 324825 h 2495333"/>
              <a:gd name="connsiteX6" fmla="*/ 11271 w 1316289"/>
              <a:gd name="connsiteY6" fmla="*/ 2153625 h 2495333"/>
              <a:gd name="connsiteX7" fmla="*/ 382130 w 1316289"/>
              <a:gd name="connsiteY7" fmla="*/ 2491100 h 2495333"/>
              <a:gd name="connsiteX8" fmla="*/ 729777 w 1316289"/>
              <a:gd name="connsiteY8" fmla="*/ 2082203 h 2495333"/>
              <a:gd name="connsiteX9" fmla="*/ 612425 w 1316289"/>
              <a:gd name="connsiteY9" fmla="*/ 1569641 h 2495333"/>
              <a:gd name="connsiteX10" fmla="*/ 220513 w 1316289"/>
              <a:gd name="connsiteY10" fmla="*/ 1619608 h 2495333"/>
              <a:gd name="connsiteX0" fmla="*/ 258490 w 1316289"/>
              <a:gd name="connsiteY0" fmla="*/ 1540525 h 2494083"/>
              <a:gd name="connsiteX1" fmla="*/ 783628 w 1316289"/>
              <a:gd name="connsiteY1" fmla="*/ 1024911 h 2494083"/>
              <a:gd name="connsiteX2" fmla="*/ 1165368 w 1316289"/>
              <a:gd name="connsiteY2" fmla="*/ 536639 h 2494083"/>
              <a:gd name="connsiteX3" fmla="*/ 1316289 w 1316289"/>
              <a:gd name="connsiteY3" fmla="*/ 154899 h 2494083"/>
              <a:gd name="connsiteX4" fmla="*/ 1165368 w 1316289"/>
              <a:gd name="connsiteY4" fmla="*/ 3979 h 2494083"/>
              <a:gd name="connsiteX5" fmla="*/ 836895 w 1316289"/>
              <a:gd name="connsiteY5" fmla="*/ 323575 h 2494083"/>
              <a:gd name="connsiteX6" fmla="*/ 11271 w 1316289"/>
              <a:gd name="connsiteY6" fmla="*/ 2152375 h 2494083"/>
              <a:gd name="connsiteX7" fmla="*/ 382130 w 1316289"/>
              <a:gd name="connsiteY7" fmla="*/ 2489850 h 2494083"/>
              <a:gd name="connsiteX8" fmla="*/ 729777 w 1316289"/>
              <a:gd name="connsiteY8" fmla="*/ 2080953 h 2494083"/>
              <a:gd name="connsiteX9" fmla="*/ 612425 w 1316289"/>
              <a:gd name="connsiteY9" fmla="*/ 1568391 h 2494083"/>
              <a:gd name="connsiteX10" fmla="*/ 220513 w 1316289"/>
              <a:gd name="connsiteY10" fmla="*/ 1618358 h 2494083"/>
              <a:gd name="connsiteX0" fmla="*/ 257738 w 1315537"/>
              <a:gd name="connsiteY0" fmla="*/ 1540525 h 2491741"/>
              <a:gd name="connsiteX1" fmla="*/ 782876 w 1315537"/>
              <a:gd name="connsiteY1" fmla="*/ 1024911 h 2491741"/>
              <a:gd name="connsiteX2" fmla="*/ 1164616 w 1315537"/>
              <a:gd name="connsiteY2" fmla="*/ 536639 h 2491741"/>
              <a:gd name="connsiteX3" fmla="*/ 1315537 w 1315537"/>
              <a:gd name="connsiteY3" fmla="*/ 154899 h 2491741"/>
              <a:gd name="connsiteX4" fmla="*/ 1164616 w 1315537"/>
              <a:gd name="connsiteY4" fmla="*/ 3979 h 2491741"/>
              <a:gd name="connsiteX5" fmla="*/ 836143 w 1315537"/>
              <a:gd name="connsiteY5" fmla="*/ 323575 h 2491741"/>
              <a:gd name="connsiteX6" fmla="*/ 10519 w 1315537"/>
              <a:gd name="connsiteY6" fmla="*/ 2152375 h 2491741"/>
              <a:gd name="connsiteX7" fmla="*/ 381378 w 1315537"/>
              <a:gd name="connsiteY7" fmla="*/ 2489850 h 2491741"/>
              <a:gd name="connsiteX8" fmla="*/ 556997 w 1315537"/>
              <a:gd name="connsiteY8" fmla="*/ 2121432 h 2491741"/>
              <a:gd name="connsiteX9" fmla="*/ 611673 w 1315537"/>
              <a:gd name="connsiteY9" fmla="*/ 1568391 h 2491741"/>
              <a:gd name="connsiteX10" fmla="*/ 219761 w 1315537"/>
              <a:gd name="connsiteY10" fmla="*/ 1618358 h 2491741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618107 w 1321971"/>
              <a:gd name="connsiteY9" fmla="*/ 1568391 h 2463838"/>
              <a:gd name="connsiteX10" fmla="*/ 226195 w 1321971"/>
              <a:gd name="connsiteY10" fmla="*/ 1618358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780018 w 1321971"/>
              <a:gd name="connsiteY9" fmla="*/ 1760658 h 2463838"/>
              <a:gd name="connsiteX10" fmla="*/ 226195 w 1321971"/>
              <a:gd name="connsiteY10" fmla="*/ 1618358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780018 w 1321971"/>
              <a:gd name="connsiteY9" fmla="*/ 1760658 h 2463838"/>
              <a:gd name="connsiteX10" fmla="*/ 1116709 w 1321971"/>
              <a:gd name="connsiteY10" fmla="*/ 1749915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446077 w 1321971"/>
              <a:gd name="connsiteY9" fmla="*/ 1902328 h 2463838"/>
              <a:gd name="connsiteX10" fmla="*/ 1116709 w 1321971"/>
              <a:gd name="connsiteY10" fmla="*/ 1749915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446077 w 1321971"/>
              <a:gd name="connsiteY9" fmla="*/ 1902328 h 2463838"/>
              <a:gd name="connsiteX10" fmla="*/ 863719 w 1321971"/>
              <a:gd name="connsiteY10" fmla="*/ 1871348 h 2463838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902328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902328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32384 w 1321771"/>
              <a:gd name="connsiteY9" fmla="*/ 1902328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33164 w 1321771"/>
              <a:gd name="connsiteY10" fmla="*/ 1921944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33164 w 1321771"/>
              <a:gd name="connsiteY10" fmla="*/ 1921944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53405 w 1321771"/>
              <a:gd name="connsiteY10" fmla="*/ 1840989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634238 w 1321771"/>
              <a:gd name="connsiteY10" fmla="*/ 1837835 h 2460251"/>
              <a:gd name="connsiteX11" fmla="*/ 853405 w 1321771"/>
              <a:gd name="connsiteY11" fmla="*/ 1840989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654475 w 1321771"/>
              <a:gd name="connsiteY10" fmla="*/ 1898550 h 2460251"/>
              <a:gd name="connsiteX11" fmla="*/ 853405 w 1321771"/>
              <a:gd name="connsiteY11" fmla="*/ 1840989 h 246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1771" h="2460251">
                <a:moveTo>
                  <a:pt x="263972" y="1540525"/>
                </a:moveTo>
                <a:cubicBezTo>
                  <a:pt x="424509" y="1388864"/>
                  <a:pt x="637964" y="1192225"/>
                  <a:pt x="789110" y="1024911"/>
                </a:cubicBezTo>
                <a:cubicBezTo>
                  <a:pt x="940256" y="857597"/>
                  <a:pt x="1082073" y="681641"/>
                  <a:pt x="1170850" y="536639"/>
                </a:cubicBezTo>
                <a:cubicBezTo>
                  <a:pt x="1259627" y="391637"/>
                  <a:pt x="1321771" y="243676"/>
                  <a:pt x="1321771" y="154899"/>
                </a:cubicBezTo>
                <a:cubicBezTo>
                  <a:pt x="1321771" y="66122"/>
                  <a:pt x="1224116" y="11377"/>
                  <a:pt x="1170850" y="3979"/>
                </a:cubicBezTo>
                <a:cubicBezTo>
                  <a:pt x="1117584" y="-3419"/>
                  <a:pt x="1034727" y="-34491"/>
                  <a:pt x="842377" y="323575"/>
                </a:cubicBezTo>
                <a:cubicBezTo>
                  <a:pt x="650027" y="681641"/>
                  <a:pt x="106039" y="1796389"/>
                  <a:pt x="16753" y="2152375"/>
                </a:cubicBezTo>
                <a:cubicBezTo>
                  <a:pt x="-72533" y="2508361"/>
                  <a:pt x="220076" y="2455652"/>
                  <a:pt x="306658" y="2459490"/>
                </a:cubicBezTo>
                <a:cubicBezTo>
                  <a:pt x="393240" y="2463328"/>
                  <a:pt x="513042" y="2270511"/>
                  <a:pt x="536245" y="2175402"/>
                </a:cubicBezTo>
                <a:cubicBezTo>
                  <a:pt x="559448" y="2080293"/>
                  <a:pt x="426172" y="1934977"/>
                  <a:pt x="445877" y="1888835"/>
                </a:cubicBezTo>
                <a:cubicBezTo>
                  <a:pt x="465582" y="1842693"/>
                  <a:pt x="586554" y="1906524"/>
                  <a:pt x="654475" y="1898550"/>
                </a:cubicBezTo>
                <a:cubicBezTo>
                  <a:pt x="722396" y="1890576"/>
                  <a:pt x="816877" y="1840463"/>
                  <a:pt x="853405" y="184098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6" name="Группа 35"/>
          <p:cNvGrpSpPr/>
          <p:nvPr/>
        </p:nvGrpSpPr>
        <p:grpSpPr>
          <a:xfrm>
            <a:off x="8134830" y="3587280"/>
            <a:ext cx="267118" cy="208412"/>
            <a:chOff x="4864894" y="3710866"/>
            <a:chExt cx="1393840" cy="994484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Полилиния 38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t="77984" r="53163" b="7887"/>
          <a:stretch/>
        </p:blipFill>
        <p:spPr>
          <a:xfrm>
            <a:off x="4360676" y="3961662"/>
            <a:ext cx="1506348" cy="743309"/>
          </a:xfrm>
          <a:prstGeom prst="rect">
            <a:avLst/>
          </a:prstGeom>
        </p:spPr>
      </p:pic>
      <p:cxnSp>
        <p:nvCxnSpPr>
          <p:cNvPr id="31" name="Прямая соединительная линия 30"/>
          <p:cNvCxnSpPr/>
          <p:nvPr/>
        </p:nvCxnSpPr>
        <p:spPr>
          <a:xfrm flipH="1">
            <a:off x="5119132" y="4333316"/>
            <a:ext cx="166748" cy="4130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5535952" y="3542425"/>
            <a:ext cx="291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latin typeface="Cambria"/>
                <a:ea typeface="Cambria"/>
              </a:rPr>
              <a:t>ˊ</a:t>
            </a:r>
            <a:endParaRPr lang="ru-RU" sz="3200" dirty="0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6" t="63509" r="49099" b="19546"/>
          <a:stretch/>
        </p:blipFill>
        <p:spPr>
          <a:xfrm>
            <a:off x="6242659" y="4042935"/>
            <a:ext cx="1184443" cy="97711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9" t="47958" r="23430" b="35097"/>
          <a:stretch/>
        </p:blipFill>
        <p:spPr>
          <a:xfrm>
            <a:off x="7664164" y="4012756"/>
            <a:ext cx="1118298" cy="100729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8" t="36389" r="41544" b="55278"/>
          <a:stretch/>
        </p:blipFill>
        <p:spPr>
          <a:xfrm>
            <a:off x="9169572" y="4303787"/>
            <a:ext cx="1054295" cy="47207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0" t="1468" r="38854" b="88736"/>
          <a:stretch/>
        </p:blipFill>
        <p:spPr>
          <a:xfrm>
            <a:off x="7387687" y="4352459"/>
            <a:ext cx="531457" cy="35251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72" t="1377" r="39232" b="88827"/>
          <a:stretch/>
        </p:blipFill>
        <p:spPr>
          <a:xfrm>
            <a:off x="6327221" y="4371054"/>
            <a:ext cx="524200" cy="3476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3" t="1594" r="74101" b="88610"/>
          <a:stretch/>
        </p:blipFill>
        <p:spPr>
          <a:xfrm>
            <a:off x="8764544" y="4337403"/>
            <a:ext cx="521103" cy="34564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0" t="84338" r="36758" b="7838"/>
          <a:stretch/>
        </p:blipFill>
        <p:spPr>
          <a:xfrm>
            <a:off x="5685757" y="4272835"/>
            <a:ext cx="556902" cy="652508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4339616" y="5020048"/>
            <a:ext cx="6763813" cy="83099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400" b="1" dirty="0" smtClean="0">
                <a:solidFill>
                  <a:srgbClr val="0070C0"/>
                </a:solidFill>
              </a:rPr>
              <a:t>Поділи на склади, побудуй </a:t>
            </a:r>
            <a:r>
              <a:rPr lang="uk-UA" sz="2400" b="1" dirty="0">
                <a:solidFill>
                  <a:srgbClr val="0070C0"/>
                </a:solidFill>
              </a:rPr>
              <a:t>звукову схему, постав наголос. </a:t>
            </a:r>
            <a:r>
              <a:rPr lang="uk-UA" sz="2400" b="1" dirty="0" smtClean="0">
                <a:solidFill>
                  <a:srgbClr val="0070C0"/>
                </a:solidFill>
              </a:rPr>
              <a:t>Визнач кількість букв, звуків, складів.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72" t="1377" r="39232" b="88827"/>
          <a:stretch/>
        </p:blipFill>
        <p:spPr>
          <a:xfrm>
            <a:off x="6379910" y="3472544"/>
            <a:ext cx="678311" cy="44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70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 animBg="1"/>
      <p:bldP spid="29" grpId="0" animBg="1"/>
      <p:bldP spid="32" grpId="0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46469" y="424542"/>
            <a:ext cx="10243118" cy="6493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 </a:t>
            </a:r>
            <a:r>
              <a:rPr lang="uk-UA" sz="3600" b="1" dirty="0">
                <a:solidFill>
                  <a:schemeClr val="bg1"/>
                </a:solidFill>
              </a:rPr>
              <a:t>дорозі на пікнік друзі любувалися </a:t>
            </a:r>
            <a:r>
              <a:rPr lang="uk-UA" sz="3600" b="1" dirty="0" smtClean="0">
                <a:solidFill>
                  <a:schemeClr val="bg1"/>
                </a:solidFill>
              </a:rPr>
              <a:t>природою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726">
                        <a14:foregroundMark x1="75309" y1="31377" x2="75309" y2="31377"/>
                        <a14:foregroundMark x1="73525" y1="42105" x2="73525" y2="42105"/>
                        <a14:foregroundMark x1="63237" y1="60729" x2="63237" y2="6072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7089" y="1678176"/>
            <a:ext cx="2982686" cy="2021189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846469" y="1114983"/>
            <a:ext cx="5260417" cy="48162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Прочитай в </a:t>
            </a:r>
            <a:r>
              <a:rPr lang="uk-UA" sz="2400" b="1" dirty="0">
                <a:solidFill>
                  <a:srgbClr val="0070C0"/>
                </a:solidFill>
              </a:rPr>
              <a:t>ролях їхню </a:t>
            </a:r>
            <a:r>
              <a:rPr lang="uk-UA" sz="2400" b="1" dirty="0" smtClean="0">
                <a:solidFill>
                  <a:srgbClr val="0070C0"/>
                </a:solidFill>
              </a:rPr>
              <a:t>розмову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2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135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2 клас\1 Українська мова\1 Пономарьова\8 Текст\№111 - Прикрашаю текст\2025-05-03_2317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69" y="1675263"/>
            <a:ext cx="7805361" cy="2114496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813810" y="3859223"/>
            <a:ext cx="10409329" cy="50594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Чи </a:t>
            </a:r>
            <a:r>
              <a:rPr lang="uk-UA" sz="2400" b="1" dirty="0">
                <a:solidFill>
                  <a:srgbClr val="0070C0"/>
                </a:solidFill>
              </a:rPr>
              <a:t>здогадуєшся ти, що друзі побачили в траві? </a:t>
            </a:r>
            <a:r>
              <a:rPr lang="uk-UA" sz="2400" b="1" dirty="0" smtClean="0">
                <a:solidFill>
                  <a:srgbClr val="0070C0"/>
                </a:solidFill>
              </a:rPr>
              <a:t>Поясни</a:t>
            </a:r>
            <a:r>
              <a:rPr lang="uk-UA" sz="2400" b="1" dirty="0">
                <a:solidFill>
                  <a:srgbClr val="0070C0"/>
                </a:solidFill>
              </a:rPr>
              <a:t>, чому ти так думаєш.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pic>
        <p:nvPicPr>
          <p:cNvPr id="24" name="Picture 2" descr="ЛЕТНИЙ ДОЖДЬ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227" y="4425366"/>
            <a:ext cx="2090026" cy="145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824696" y="4428447"/>
            <a:ext cx="8210446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У </a:t>
            </a:r>
            <a:r>
              <a:rPr lang="uk-UA" sz="2800" b="1" dirty="0">
                <a:solidFill>
                  <a:schemeClr val="bg1"/>
                </a:solidFill>
              </a:rPr>
              <a:t>траві діти побачили росу. Краплинки роси на зеленій траві нагадують розсипані срібні перлинки, а на  сонці вони виблискують, немов діаманти.</a:t>
            </a:r>
          </a:p>
        </p:txBody>
      </p:sp>
    </p:spTree>
    <p:extLst>
      <p:ext uri="{BB962C8B-B14F-4D97-AF65-F5344CB8AC3E}">
        <p14:creationId xmlns:p14="http://schemas.microsoft.com/office/powerpoint/2010/main" val="779109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пли воды на прозрачном фоне (пнг)– Капли воды 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2" y="3794673"/>
            <a:ext cx="2789602" cy="2127876"/>
          </a:xfrm>
          <a:prstGeom prst="rect">
            <a:avLst/>
          </a:prstGeom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088572" y="455115"/>
            <a:ext cx="10145485" cy="7640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Запиши </a:t>
            </a:r>
            <a:r>
              <a:rPr lang="uk-UA" sz="3600" b="1" dirty="0">
                <a:solidFill>
                  <a:schemeClr val="bg1"/>
                </a:solidFill>
              </a:rPr>
              <a:t>подане речення. Встав пропущені слова.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35286" y="1422315"/>
            <a:ext cx="6498771" cy="175432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0070C0"/>
                </a:solidFill>
              </a:rPr>
              <a:t>Друзі порівняли росу з (з чим?) …………………… </a:t>
            </a:r>
            <a:r>
              <a:rPr lang="uk-UA" sz="3600" b="1" dirty="0" smtClean="0">
                <a:solidFill>
                  <a:srgbClr val="0070C0"/>
                </a:solidFill>
              </a:rPr>
              <a:t>, ……………..… </a:t>
            </a:r>
            <a:r>
              <a:rPr lang="uk-UA" sz="3600" b="1" dirty="0">
                <a:solidFill>
                  <a:srgbClr val="0070C0"/>
                </a:solidFill>
              </a:rPr>
              <a:t>, ………..………… .</a:t>
            </a:r>
            <a:endParaRPr lang="uk-UA" sz="3600" i="1" dirty="0">
              <a:solidFill>
                <a:srgbClr val="0070C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46172" y="1858179"/>
            <a:ext cx="2754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</a:rPr>
              <a:t>перлинками</a:t>
            </a:r>
            <a:endParaRPr lang="uk-UA" sz="3600" i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500258" y="1858179"/>
            <a:ext cx="2414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</a:rPr>
              <a:t>зірочками</a:t>
            </a:r>
            <a:endParaRPr lang="uk-UA" sz="3600" i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46172" y="2379303"/>
            <a:ext cx="2688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</a:rPr>
              <a:t>діамантами</a:t>
            </a:r>
            <a:endParaRPr lang="uk-UA" sz="3600" i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135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ЛЕТНИЙ ДОЖДЬ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06" y="1331691"/>
            <a:ext cx="3365966" cy="234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11076" y="3615717"/>
            <a:ext cx="4414157" cy="2485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      </a:t>
            </a:r>
            <a:r>
              <a:rPr lang="uk-UA" sz="2800" b="1" dirty="0" smtClean="0">
                <a:solidFill>
                  <a:schemeClr val="bg1"/>
                </a:solidFill>
              </a:rPr>
              <a:t>Слова в </a:t>
            </a:r>
            <a:r>
              <a:rPr lang="uk-UA" sz="2800" b="1" dirty="0" smtClean="0">
                <a:solidFill>
                  <a:srgbClr val="FFFF00"/>
                </a:solidFill>
              </a:rPr>
              <a:t>переносному значенні, порівняння прикрашають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rgbClr val="FFFF00"/>
                </a:solidFill>
              </a:rPr>
              <a:t>мовлення</a:t>
            </a:r>
            <a:r>
              <a:rPr lang="uk-UA" sz="2800" b="1" dirty="0" smtClean="0">
                <a:solidFill>
                  <a:schemeClr val="bg1"/>
                </a:solidFill>
              </a:rPr>
              <a:t>, </a:t>
            </a:r>
            <a:r>
              <a:rPr lang="ru-RU" sz="2800" b="1" dirty="0" err="1" smtClean="0">
                <a:solidFill>
                  <a:schemeClr val="bg1"/>
                </a:solidFill>
              </a:rPr>
              <a:t>надають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яскравого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емоційного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забарвлення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726">
                        <a14:foregroundMark x1="75309" y1="31377" x2="75309" y2="31377"/>
                        <a14:foregroundMark x1="73525" y1="42105" x2="73525" y2="42105"/>
                        <a14:foregroundMark x1="63237" y1="60729" x2="63237" y2="6072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5362" y="2607593"/>
            <a:ext cx="3503570" cy="237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58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88572" y="460726"/>
            <a:ext cx="9834862" cy="8129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Розглянь малюнок</a:t>
            </a:r>
            <a:endParaRPr lang="uk-UA" sz="44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5961" t="13059" r="11727" b="1885"/>
          <a:stretch/>
        </p:blipFill>
        <p:spPr>
          <a:xfrm>
            <a:off x="6006003" y="1403029"/>
            <a:ext cx="5040000" cy="234000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088572" y="2169206"/>
            <a:ext cx="4794861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  </a:t>
            </a:r>
            <a:r>
              <a:rPr lang="uk-UA" sz="2800" b="1" dirty="0" smtClean="0">
                <a:solidFill>
                  <a:schemeClr val="bg1"/>
                </a:solidFill>
              </a:rPr>
              <a:t>Пишна </a:t>
            </a:r>
            <a:r>
              <a:rPr lang="uk-UA" sz="2800" b="1" dirty="0">
                <a:solidFill>
                  <a:schemeClr val="bg1"/>
                </a:solidFill>
              </a:rPr>
              <a:t>літня трава нагадала дівчинці її зеленкувату пухову ковдру.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135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88572" y="1338943"/>
            <a:ext cx="4794861" cy="77288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Розкажи</a:t>
            </a:r>
            <a:r>
              <a:rPr lang="uk-UA" sz="2400" b="1" dirty="0">
                <a:solidFill>
                  <a:srgbClr val="0070C0"/>
                </a:solidFill>
              </a:rPr>
              <a:t>, що нагадала Читалочці трава.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88573" y="3606907"/>
            <a:ext cx="6455228" cy="77831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Дізнайся </a:t>
            </a:r>
            <a:r>
              <a:rPr lang="uk-UA" sz="2400" b="1" dirty="0">
                <a:solidFill>
                  <a:srgbClr val="0070C0"/>
                </a:solidFill>
              </a:rPr>
              <a:t>про враження Читалочки. Для цього утвори речення з поданих слів і запиши.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670541" y="4488061"/>
            <a:ext cx="4463143" cy="62240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ніжна </a:t>
            </a:r>
            <a:r>
              <a:rPr lang="uk-UA" sz="3200" b="1" dirty="0">
                <a:solidFill>
                  <a:schemeClr val="bg1"/>
                </a:solidFill>
              </a:rPr>
              <a:t>яка </a:t>
            </a:r>
            <a:r>
              <a:rPr lang="uk-UA" sz="3200" b="1" dirty="0" smtClean="0">
                <a:solidFill>
                  <a:schemeClr val="bg1"/>
                </a:solidFill>
              </a:rPr>
              <a:t>трава і </a:t>
            </a:r>
            <a:r>
              <a:rPr lang="uk-UA" sz="3200" b="1" dirty="0">
                <a:solidFill>
                  <a:schemeClr val="bg1"/>
                </a:solidFill>
              </a:rPr>
              <a:t>м'яка       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588467" y="4442322"/>
            <a:ext cx="4543352" cy="64946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Яка ніжна і м'яка трава!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163096" y="5098147"/>
            <a:ext cx="5558243" cy="62918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2060"/>
                </a:solidFill>
              </a:rPr>
              <a:t>схожа </a:t>
            </a:r>
            <a:r>
              <a:rPr lang="uk-UA" sz="3200" b="1" dirty="0" smtClean="0">
                <a:solidFill>
                  <a:srgbClr val="002060"/>
                </a:solidFill>
              </a:rPr>
              <a:t>на вона ковдру пухову       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92543" y="5101710"/>
            <a:ext cx="5618912" cy="62240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2060"/>
                </a:solidFill>
              </a:rPr>
              <a:t>Вона схожа на пухову ковдру!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21" name="Picture 4" descr="Фотографи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0"/>
          <a:stretch/>
        </p:blipFill>
        <p:spPr bwMode="auto">
          <a:xfrm>
            <a:off x="9339943" y="3679395"/>
            <a:ext cx="1948543" cy="261326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130143" y="4179151"/>
            <a:ext cx="2133600" cy="154496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Підкресли </a:t>
            </a:r>
            <a:r>
              <a:rPr lang="uk-UA" sz="2400" b="1" dirty="0">
                <a:solidFill>
                  <a:srgbClr val="0070C0"/>
                </a:solidFill>
              </a:rPr>
              <a:t>слова, які прикрашають речення.</a:t>
            </a:r>
            <a:endParaRPr lang="uk-UA" sz="2800" b="1" dirty="0">
              <a:solidFill>
                <a:srgbClr val="0070C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481927" y="4986029"/>
            <a:ext cx="104502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804541" y="4953744"/>
            <a:ext cx="104502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847107" y="5607631"/>
            <a:ext cx="11581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685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23212</TotalTime>
  <Words>635</Words>
  <Application>Microsoft Office PowerPoint</Application>
  <PresentationFormat>Произвольный</PresentationFormat>
  <Paragraphs>133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1534</cp:revision>
  <dcterms:created xsi:type="dcterms:W3CDTF">2018-01-05T16:38:53Z</dcterms:created>
  <dcterms:modified xsi:type="dcterms:W3CDTF">2025-05-06T09:37:20Z</dcterms:modified>
</cp:coreProperties>
</file>