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1159" r:id="rId3"/>
    <p:sldId id="1160" r:id="rId4"/>
    <p:sldId id="1147" r:id="rId5"/>
    <p:sldId id="1115" r:id="rId6"/>
    <p:sldId id="1067" r:id="rId7"/>
    <p:sldId id="1120" r:id="rId8"/>
    <p:sldId id="1121" r:id="rId9"/>
    <p:sldId id="1138" r:id="rId10"/>
    <p:sldId id="1135" r:id="rId11"/>
    <p:sldId id="1151" r:id="rId12"/>
    <p:sldId id="1150" r:id="rId13"/>
    <p:sldId id="1149" r:id="rId14"/>
    <p:sldId id="1139" r:id="rId15"/>
    <p:sldId id="1141" r:id="rId16"/>
    <p:sldId id="1145" r:id="rId17"/>
    <p:sldId id="116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343"/>
    <a:srgbClr val="D246A3"/>
    <a:srgbClr val="B2591D"/>
    <a:srgbClr val="3C4272"/>
    <a:srgbClr val="2F3242"/>
    <a:srgbClr val="653819"/>
    <a:srgbClr val="FFC562"/>
    <a:srgbClr val="C3C7E2"/>
    <a:srgbClr val="D3D3B7"/>
    <a:srgbClr val="B7E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50" autoAdjust="0"/>
    <p:restoredTop sz="96374" autoAdjust="0"/>
  </p:normalViewPr>
  <p:slideViewPr>
    <p:cSldViewPr snapToGrid="0">
      <p:cViewPr varScale="1">
        <p:scale>
          <a:sx n="85" d="100"/>
          <a:sy n="85" d="100"/>
        </p:scale>
        <p:origin x="-49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42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4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09.05.2025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09.05.2025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09.05.2025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59005" y="4286377"/>
            <a:ext cx="10136458" cy="146423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Робота 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з дитячою </a:t>
            </a: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книжкою.</a:t>
            </a:r>
          </a:p>
          <a:p>
            <a:pPr algn="ctr"/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Леся Вороніна. Слон Ґудзик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і 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вогняна </a:t>
            </a: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квітка</a:t>
            </a:r>
            <a:endParaRPr lang="uk-U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63858" y="1032171"/>
            <a:ext cx="3275127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клас </a:t>
            </a:r>
            <a:endParaRPr lang="en-US" sz="2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 колі літературних казок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smtClean="0">
                <a:solidFill>
                  <a:schemeClr val="accent2">
                    <a:lumMod val="75000"/>
                  </a:schemeClr>
                </a:solidFill>
              </a:rPr>
              <a:t>112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D:\Картинки до тестів\Підручники зошити\2 клас\2024-06-02_2223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483" y="630197"/>
            <a:ext cx="2514245" cy="353254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5313" y="423746"/>
            <a:ext cx="5666999" cy="6913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Передбачення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33183" y="1324383"/>
            <a:ext cx="5291255" cy="130730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Зроби своє припущення, про що піде мова в казці з назвою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«Слон Ґудзик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і вогняна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квітка» та ілюстрацією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425" y="334536"/>
            <a:ext cx="4448175" cy="63246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8796" y="2875222"/>
            <a:ext cx="6096000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uk-UA" sz="2400" b="1" dirty="0"/>
              <a:t>У дівчинки Ясі був таємний друг — слон на ім’я Ґудзик, про якого вона нікому ніколи не розповідала. Цього крихітного слоника вона знайшла під кущем бузку. І він був живий-живісінький, не іграшковий! А найголовніше — веселий та винахідливий Ґудзик умів вигадувати найцікавіші у світі пригоди.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94150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 descr="C:\Users\BD18~1\AppData\Local\Temp\FineReader10\media\image5.jpeg"/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5897" y="1340469"/>
            <a:ext cx="9985109" cy="48245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6550" y="494528"/>
            <a:ext cx="10063805" cy="7544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Словникова </a:t>
            </a:r>
            <a:r>
              <a:rPr lang="uk-UA" sz="4000" b="1" dirty="0" smtClean="0">
                <a:solidFill>
                  <a:schemeClr val="bg1"/>
                </a:solidFill>
              </a:rPr>
              <a:t>робота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394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694139" y="1304692"/>
            <a:ext cx="10869676" cy="41771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uk-UA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ВИГУЛЬКНУТИ</a:t>
            </a:r>
            <a:r>
              <a:rPr lang="uk-UA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– раптово, швидко з'являтися звідки-небудь.</a:t>
            </a:r>
            <a:endParaRPr lang="ru-RU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uk-UA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ПОМЕРЕЖАНИЙ</a:t>
            </a:r>
            <a:r>
              <a:rPr lang="uk-UA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– густо вкритий лініями, плямами</a:t>
            </a:r>
            <a:r>
              <a:rPr lang="uk-UA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  <a:endParaRPr lang="ru-RU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uk-UA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ТРІПОТЛИВА</a:t>
            </a:r>
            <a:r>
              <a:rPr lang="uk-UA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– дрижить, </a:t>
            </a:r>
            <a:r>
              <a:rPr lang="uk-UA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тріпоче</a:t>
            </a:r>
            <a:r>
              <a:rPr lang="uk-UA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, рухається.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uk-UA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РОЗЗИРАЮЧИСЬ</a:t>
            </a:r>
            <a:r>
              <a:rPr lang="uk-UA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bg1"/>
                </a:solidFill>
                <a:cs typeface="Times New Roman" panose="02020603050405020304" pitchFamily="18" charset="0"/>
              </a:rPr>
              <a:t>– </a:t>
            </a:r>
            <a:r>
              <a:rPr lang="uk-UA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роздивляючись на всі боки.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uk-UA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ЧУДЕРНАЦЬКА</a:t>
            </a:r>
            <a:r>
              <a:rPr lang="uk-UA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bg1"/>
                </a:solidFill>
                <a:cs typeface="Times New Roman" panose="02020603050405020304" pitchFamily="18" charset="0"/>
              </a:rPr>
              <a:t>– </a:t>
            </a:r>
            <a:r>
              <a:rPr lang="uk-UA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дивна.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uk-UA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КВАПИЛИСЯ</a:t>
            </a:r>
            <a:r>
              <a:rPr lang="uk-UA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bg1"/>
                </a:solidFill>
                <a:cs typeface="Times New Roman" panose="02020603050405020304" pitchFamily="18" charset="0"/>
              </a:rPr>
              <a:t>– </a:t>
            </a:r>
            <a:r>
              <a:rPr lang="uk-UA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поспішали</a:t>
            </a:r>
            <a:r>
              <a:rPr lang="uk-UA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uk-UA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ЗАМЕРЕХТІВ</a:t>
            </a:r>
            <a:r>
              <a:rPr lang="uk-UA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bg1"/>
                </a:solidFill>
                <a:cs typeface="Times New Roman" panose="02020603050405020304" pitchFamily="18" charset="0"/>
              </a:rPr>
              <a:t>– </a:t>
            </a:r>
            <a:r>
              <a:rPr lang="uk-UA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засяяв.</a:t>
            </a:r>
            <a:endParaRPr lang="ru-RU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6550" y="494528"/>
            <a:ext cx="10063805" cy="7655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Словникова </a:t>
            </a:r>
            <a:r>
              <a:rPr lang="uk-UA" sz="4000" b="1" dirty="0" smtClean="0">
                <a:solidFill>
                  <a:schemeClr val="bg1"/>
                </a:solidFill>
              </a:rPr>
              <a:t>робота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854" y="3657600"/>
            <a:ext cx="3757962" cy="2740975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89998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5313" y="423746"/>
            <a:ext cx="10450871" cy="9813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емоційного сприймання тексту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C148B35D-0EE5-40B2-9770-3124392B974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811540" y="4094338"/>
            <a:ext cx="5722754" cy="14143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Чи </a:t>
            </a:r>
            <a:r>
              <a:rPr lang="ru-RU" sz="28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сподобалась</a:t>
            </a:r>
            <a:r>
              <a:rPr lang="ru-RU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тобі</a:t>
            </a:r>
            <a:r>
              <a:rPr lang="ru-RU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казка?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Що </a:t>
            </a:r>
            <a:r>
              <a:rPr lang="ru-RU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тебе </a:t>
            </a:r>
            <a:r>
              <a:rPr lang="ru-RU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вразило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чи </a:t>
            </a:r>
            <a:r>
              <a:rPr lang="ru-RU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здивувало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Де </a:t>
            </a:r>
            <a:r>
              <a:rPr lang="ru-RU" sz="28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подівся</a:t>
            </a:r>
            <a:r>
              <a:rPr lang="ru-RU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слоник?</a:t>
            </a:r>
            <a:endParaRPr lang="ru-RU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11539" y="1634322"/>
            <a:ext cx="5722755" cy="145456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Читання казки на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ст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137-143 в хрестоматії</a:t>
            </a:r>
            <a:r>
              <a:rPr lang="ru-RU" sz="2400" dirty="0"/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сучасної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української дитячої літератури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</a:rPr>
              <a:t>для читання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в 1-2 класах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312" y="1670428"/>
            <a:ext cx="2703775" cy="383827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074687" y="3218702"/>
            <a:ext cx="464246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hrestomatiya_ukr-lit-1-2klass.pdf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67155" y="2096429"/>
            <a:ext cx="2476134" cy="245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79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9727" y="526817"/>
            <a:ext cx="979077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Склади пару «Іменник + прикметник»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8079" y="1340091"/>
            <a:ext cx="2681867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МЕТЕЛИКИ</a:t>
            </a:r>
          </a:p>
          <a:p>
            <a:pPr algn="ctr"/>
            <a:r>
              <a:rPr lang="ru-RU" alt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СЛОНИК</a:t>
            </a:r>
          </a:p>
          <a:p>
            <a:pPr algn="ctr"/>
            <a:r>
              <a:rPr lang="ru-RU" alt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ГАЛЯВИНА</a:t>
            </a:r>
          </a:p>
          <a:p>
            <a:pPr algn="ctr"/>
            <a:r>
              <a:rPr lang="ru-RU" alt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СТРУМОК</a:t>
            </a:r>
          </a:p>
          <a:p>
            <a:pPr algn="ctr"/>
            <a:r>
              <a:rPr lang="ru-RU" alt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КАМІНЧИК</a:t>
            </a:r>
          </a:p>
          <a:p>
            <a:pPr algn="ctr"/>
            <a:r>
              <a:rPr lang="ru-RU" alt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КВІТКА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49375" y="1340091"/>
            <a:ext cx="2899318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МАКОВА</a:t>
            </a:r>
          </a:p>
          <a:p>
            <a:pPr algn="ctr"/>
            <a:r>
              <a:rPr lang="ru-RU" alt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КАМ</a:t>
            </a:r>
            <a:r>
              <a:rPr lang="en-US" alt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’</a:t>
            </a:r>
            <a:r>
              <a:rPr lang="uk-UA" alt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ЯНА</a:t>
            </a:r>
          </a:p>
          <a:p>
            <a:pPr algn="ctr"/>
            <a:r>
              <a:rPr lang="uk-UA" alt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СПІВОЧИЙ</a:t>
            </a:r>
          </a:p>
          <a:p>
            <a:pPr algn="ctr"/>
            <a:r>
              <a:rPr lang="uk-UA" alt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БАРВИСТІ</a:t>
            </a:r>
          </a:p>
          <a:p>
            <a:pPr algn="ctr"/>
            <a:r>
              <a:rPr lang="uk-UA" alt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БЛАКИТНИЙ</a:t>
            </a:r>
          </a:p>
          <a:p>
            <a:pPr algn="ctr"/>
            <a:r>
              <a:rPr lang="uk-UA" alt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МАЛЕНЬКИЙ</a:t>
            </a:r>
            <a:endParaRPr lang="ru-RU" altLang="en-US" sz="32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309945" y="1697983"/>
            <a:ext cx="3495909" cy="134598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190347" y="2177073"/>
            <a:ext cx="3615507" cy="188197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190347" y="2177073"/>
            <a:ext cx="3704716" cy="44939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4190347" y="2626467"/>
            <a:ext cx="3615507" cy="41749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309946" y="3590699"/>
            <a:ext cx="3495908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4309945" y="1697983"/>
            <a:ext cx="3585118" cy="231274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10 причин купити коштовні камені | Магазин дорогоцінних каменів Центурі ,  Киї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821" y="4487437"/>
            <a:ext cx="3761677" cy="16584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159727" y="4554341"/>
            <a:ext cx="4449337" cy="156966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en-US" sz="24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Роздивись </a:t>
            </a:r>
            <a:r>
              <a:rPr lang="ru-RU" altLang="en-US" sz="24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камінчики</a:t>
            </a:r>
            <a:r>
              <a:rPr lang="ru-RU" altLang="en-US" sz="24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ru-RU" altLang="en-US" sz="24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Уяви</a:t>
            </a:r>
            <a:r>
              <a:rPr lang="ru-RU" altLang="en-US" sz="24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, що це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мешканці Кам’яної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Галявини. Що кожний з них може захищати?</a:t>
            </a:r>
            <a:endParaRPr lang="ru-RU" altLang="en-US" sz="24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009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70517" y="566999"/>
            <a:ext cx="993573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Пофантазуй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91772" y="1390688"/>
            <a:ext cx="739325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Якби</a:t>
            </a:r>
            <a:r>
              <a:rPr lang="ru-RU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 був слоником </a:t>
            </a:r>
            <a:r>
              <a:rPr lang="ru-RU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Ґудзиком</a:t>
            </a:r>
            <a:r>
              <a:rPr lang="ru-RU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я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196" y="2219092"/>
            <a:ext cx="937259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Якби</a:t>
            </a:r>
            <a:r>
              <a:rPr lang="ru-RU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 був </a:t>
            </a:r>
            <a:r>
              <a:rPr lang="ru-RU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Володарем</a:t>
            </a:r>
            <a:r>
              <a:rPr lang="ru-RU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яної</a:t>
            </a:r>
            <a:r>
              <a:rPr lang="uk-UA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Галявини, то я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4982" y="2930817"/>
            <a:ext cx="3363926" cy="120032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en-US" sz="24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Яких </a:t>
            </a:r>
            <a:r>
              <a:rPr lang="ru-RU" altLang="en-US" sz="24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дивовижних</a:t>
            </a:r>
            <a:r>
              <a:rPr lang="ru-RU" altLang="en-US" sz="24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тварин </a:t>
            </a:r>
            <a:r>
              <a:rPr lang="ru-RU" altLang="en-US" sz="24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ти </a:t>
            </a:r>
            <a:r>
              <a:rPr lang="ru-RU" altLang="en-US" sz="24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можеш</a:t>
            </a:r>
            <a:r>
              <a:rPr lang="ru-RU" altLang="en-US" sz="24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altLang="en-US" sz="24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побачити</a:t>
            </a:r>
            <a:r>
              <a:rPr lang="ru-RU" altLang="en-US" sz="24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ґ</a:t>
            </a:r>
            <a:r>
              <a:rPr lang="ru-RU" altLang="en-US" sz="24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удзиках</a:t>
            </a:r>
            <a:endParaRPr lang="ru-RU" altLang="en-US" sz="24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10" descr="Гудзик пластиковий блакитни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3" t="28396" r="29588" b="29335"/>
          <a:stretch/>
        </p:blipFill>
        <p:spPr bwMode="auto">
          <a:xfrm flipH="1">
            <a:off x="5489795" y="2803867"/>
            <a:ext cx="1449175" cy="121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Пуговица пластиковая зеленая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CFBF9"/>
              </a:clrFrom>
              <a:clrTo>
                <a:srgbClr val="FCFB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2" t="34927" r="27722" b="25248"/>
          <a:stretch/>
        </p:blipFill>
        <p:spPr bwMode="auto">
          <a:xfrm>
            <a:off x="5568201" y="5303007"/>
            <a:ext cx="1452686" cy="122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Ґудзик K 6 28, Паковання 400 ш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797" y="4131146"/>
            <a:ext cx="1412574" cy="115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Ліс - ek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741" y="4160354"/>
            <a:ext cx="1586477" cy="100251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Идеально круглое озеро Лалолало в Тихом океане: фото, видео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7"/>
          <a:stretch/>
        </p:blipFill>
        <p:spPr bwMode="auto">
          <a:xfrm>
            <a:off x="9003741" y="2822490"/>
            <a:ext cx="1572867" cy="118330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Луки — Енциклопедія Сучасної Україн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924" y="5303008"/>
            <a:ext cx="1595224" cy="100858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7304049" y="3331517"/>
            <a:ext cx="1552574" cy="56889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ru-RU" altLang="en-US" sz="2800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- на </a:t>
            </a:r>
            <a:r>
              <a:rPr lang="ru-RU" altLang="en-US" sz="2800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фоні</a:t>
            </a:r>
            <a:endParaRPr lang="ru-RU" altLang="en-US" sz="2800" dirty="0" smtClean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7304049" y="4422604"/>
            <a:ext cx="1552574" cy="56889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ru-RU" altLang="en-US" sz="2800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- на </a:t>
            </a:r>
            <a:r>
              <a:rPr lang="ru-RU" altLang="en-US" sz="2800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фоні</a:t>
            </a:r>
            <a:endParaRPr lang="ru-RU" altLang="en-US" sz="2800" dirty="0" smtClean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7304049" y="5628785"/>
            <a:ext cx="1552574" cy="56889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ru-RU" altLang="en-US" sz="2800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- на </a:t>
            </a:r>
            <a:r>
              <a:rPr lang="ru-RU" altLang="en-US" sz="2800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фоні</a:t>
            </a:r>
            <a:endParaRPr lang="ru-RU" altLang="en-US" sz="2800" dirty="0" smtClean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1081667" y="1361962"/>
            <a:ext cx="2631689" cy="74561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altLang="en-US" sz="24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Закінчи</a:t>
            </a:r>
            <a:r>
              <a:rPr lang="ru-RU" altLang="en-US" sz="24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речення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за вибором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4" y="3968345"/>
            <a:ext cx="2837985" cy="258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746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8584" y="421179"/>
            <a:ext cx="951913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 уроку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5660" y="3311320"/>
            <a:ext cx="6858000" cy="18158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Вдома </a:t>
            </a:r>
            <a:r>
              <a:rPr lang="ru-RU" altLang="ru-RU" sz="28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підготуй</a:t>
            </a:r>
            <a:r>
              <a:rPr lang="ru-RU" altLang="ru-RU" sz="28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цікаву</a:t>
            </a: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інформацію про </a:t>
            </a:r>
            <a:r>
              <a:rPr lang="ru-RU" altLang="ru-RU" sz="28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слонів</a:t>
            </a: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або про </a:t>
            </a:r>
            <a:r>
              <a:rPr lang="ru-RU" altLang="ru-RU" sz="28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використання</a:t>
            </a: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коштовного</a:t>
            </a: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каміння</a:t>
            </a: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у </a:t>
            </a:r>
            <a:r>
              <a:rPr lang="ru-RU" altLang="ru-RU" sz="28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виробництві</a:t>
            </a: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За </a:t>
            </a:r>
            <a:r>
              <a:rPr lang="ru-RU" altLang="ru-RU" sz="28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бажанням</a:t>
            </a: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намалюй </a:t>
            </a:r>
            <a:r>
              <a:rPr lang="ru-RU" altLang="ru-RU" sz="28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малюнок</a:t>
            </a: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до </a:t>
            </a:r>
            <a:r>
              <a:rPr lang="ru-RU" altLang="ru-RU" sz="28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казки</a:t>
            </a: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2715">
            <a:off x="865473" y="3244945"/>
            <a:ext cx="2169693" cy="259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3745">
            <a:off x="1069284" y="1526814"/>
            <a:ext cx="2116186" cy="139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03187" y="1238182"/>
            <a:ext cx="6858001" cy="18158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Яку казку </a:t>
            </a:r>
            <a:r>
              <a:rPr lang="ru-RU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сьогодні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ви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читали?</a:t>
            </a: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ru-RU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Хто 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її </a:t>
            </a:r>
            <a:r>
              <a:rPr lang="ru-RU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автор?</a:t>
            </a: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ru-RU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Який </a:t>
            </a:r>
            <a:r>
              <a:rPr lang="ru-RU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виснавок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ти зробиш 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для себе, прочитавши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казку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altLang="ru-RU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243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256C3C3-3598-4F28-BC7C-5B5CF6C7C2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96" b="9052"/>
          <a:stretch/>
        </p:blipFill>
        <p:spPr>
          <a:xfrm>
            <a:off x="2070701" y="2157930"/>
            <a:ext cx="8492979" cy="387557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16760" y="502033"/>
            <a:ext cx="10262869" cy="8124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Рефлексія. </a:t>
            </a:r>
            <a:r>
              <a:rPr lang="uk-UA" sz="4000" b="1" dirty="0">
                <a:solidFill>
                  <a:schemeClr val="bg1"/>
                </a:solidFill>
              </a:rPr>
              <a:t>Оціни свою роботу на </a:t>
            </a:r>
            <a:r>
              <a:rPr lang="uk-UA" sz="4000" b="1" dirty="0" smtClean="0">
                <a:solidFill>
                  <a:schemeClr val="bg1"/>
                </a:solidFill>
              </a:rPr>
              <a:t>уроці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кутник: округлені кути 11">
            <a:extLst>
              <a:ext uri="{FF2B5EF4-FFF2-40B4-BE49-F238E27FC236}">
                <a16:creationId xmlns="" xmlns:a16="http://schemas.microsoft.com/office/drawing/2014/main" id="{96A2F333-0AEF-4CC9-91FB-5FBEB4A038D1}"/>
              </a:ext>
            </a:extLst>
          </p:cNvPr>
          <p:cNvSpPr/>
          <p:nvPr/>
        </p:nvSpPr>
        <p:spPr>
          <a:xfrm>
            <a:off x="396311" y="3951514"/>
            <a:ext cx="2461838" cy="1513115"/>
          </a:xfrm>
          <a:prstGeom prst="roundRect">
            <a:avLst/>
          </a:prstGeom>
          <a:solidFill>
            <a:srgbClr val="E838BA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складно та незрозуміло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11">
            <a:extLst>
              <a:ext uri="{FF2B5EF4-FFF2-40B4-BE49-F238E27FC236}">
                <a16:creationId xmlns="" xmlns:a16="http://schemas.microsoft.com/office/drawing/2014/main" id="{96A2F333-0AEF-4CC9-91FB-5FBEB4A038D1}"/>
              </a:ext>
            </a:extLst>
          </p:cNvPr>
          <p:cNvSpPr/>
          <p:nvPr/>
        </p:nvSpPr>
        <p:spPr>
          <a:xfrm>
            <a:off x="715375" y="2360303"/>
            <a:ext cx="2710652" cy="938067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Все було легко та просто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11">
            <a:extLst>
              <a:ext uri="{FF2B5EF4-FFF2-40B4-BE49-F238E27FC236}">
                <a16:creationId xmlns="" xmlns:a16="http://schemas.microsoft.com/office/drawing/2014/main" id="{96A2F333-0AEF-4CC9-91FB-5FBEB4A038D1}"/>
              </a:ext>
            </a:extLst>
          </p:cNvPr>
          <p:cNvSpPr/>
          <p:nvPr/>
        </p:nvSpPr>
        <p:spPr>
          <a:xfrm>
            <a:off x="4073988" y="4410721"/>
            <a:ext cx="2383962" cy="9015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 втомився/ втомилася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="" xmlns:a16="http://schemas.microsoft.com/office/drawing/2014/main" id="{96A2F333-0AEF-4CC9-91FB-5FBEB4A038D1}"/>
              </a:ext>
            </a:extLst>
          </p:cNvPr>
          <p:cNvSpPr/>
          <p:nvPr/>
        </p:nvSpPr>
        <p:spPr>
          <a:xfrm>
            <a:off x="6806293" y="1718318"/>
            <a:ext cx="3339193" cy="781267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 з усім упорався/ упоралась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: округлені кути 11">
            <a:extLst>
              <a:ext uri="{FF2B5EF4-FFF2-40B4-BE49-F238E27FC236}">
                <a16:creationId xmlns="" xmlns:a16="http://schemas.microsoft.com/office/drawing/2014/main" id="{96A2F333-0AEF-4CC9-91FB-5FBEB4A038D1}"/>
              </a:ext>
            </a:extLst>
          </p:cNvPr>
          <p:cNvSpPr/>
          <p:nvPr/>
        </p:nvSpPr>
        <p:spPr>
          <a:xfrm>
            <a:off x="3544471" y="1766223"/>
            <a:ext cx="2503723" cy="78341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Працював/ла  старанно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85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42431" y="506286"/>
            <a:ext cx="9773911" cy="85388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3954780" y="1789547"/>
            <a:ext cx="6829862" cy="25538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Дзвоник дзвенить, не стихає,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</a:rPr>
              <a:t>Школярів усіх </a:t>
            </a:r>
            <a:r>
              <a:rPr lang="uk-UA" sz="3600" b="1" dirty="0" err="1">
                <a:solidFill>
                  <a:schemeClr val="bg1"/>
                </a:solidFill>
              </a:rPr>
              <a:t>скликає</a:t>
            </a:r>
            <a:r>
              <a:rPr lang="uk-UA" sz="3600" b="1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«Гей</a:t>
            </a:r>
            <a:r>
              <a:rPr lang="uk-UA" sz="3600" b="1" dirty="0">
                <a:solidFill>
                  <a:schemeClr val="bg1"/>
                </a:solidFill>
              </a:rPr>
              <a:t>, до класу поспішайте,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</a:rPr>
              <a:t>На місця свої </a:t>
            </a:r>
            <a:r>
              <a:rPr lang="uk-UA" sz="3600" b="1" dirty="0" smtClean="0">
                <a:solidFill>
                  <a:schemeClr val="bg1"/>
                </a:solidFill>
              </a:rPr>
              <a:t>сідайте!»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DCE9616-01C8-4472-BC3F-DFE8861D06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39" r="17213"/>
          <a:stretch/>
        </p:blipFill>
        <p:spPr>
          <a:xfrm>
            <a:off x="1242431" y="1789547"/>
            <a:ext cx="2194467" cy="3490024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08345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256C3C3-3598-4F28-BC7C-5B5CF6C7C2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96" b="9052"/>
          <a:stretch/>
        </p:blipFill>
        <p:spPr>
          <a:xfrm>
            <a:off x="4332514" y="1697838"/>
            <a:ext cx="6905962" cy="336401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14400" y="502033"/>
            <a:ext cx="10324076" cy="8124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Відчуймо себе частиною колективу</a:t>
            </a:r>
          </a:p>
        </p:txBody>
      </p:sp>
      <p:sp>
        <p:nvSpPr>
          <p:cNvPr id="7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914400" y="1353602"/>
            <a:ext cx="3359843" cy="7992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 прийшов на </a:t>
            </a:r>
            <a:r>
              <a:rPr lang="uk-UA" sz="2400" b="1" dirty="0" smtClean="0">
                <a:solidFill>
                  <a:schemeClr val="bg1"/>
                </a:solidFill>
              </a:rPr>
              <a:t>урок (навіщо) …?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900968" y="2230442"/>
            <a:ext cx="3359843" cy="712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Потрібно бути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(яким) …?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898422" y="3051834"/>
            <a:ext cx="3353881" cy="5036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Зі </a:t>
            </a:r>
            <a:r>
              <a:rPr lang="uk-UA" sz="2400" b="1" dirty="0" smtClean="0">
                <a:solidFill>
                  <a:schemeClr val="bg1"/>
                </a:solidFill>
              </a:rPr>
              <a:t>мною (хто) …?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914400" y="3631097"/>
            <a:ext cx="3306132" cy="821161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Вони </a:t>
            </a:r>
            <a:r>
              <a:rPr lang="uk-UA" sz="2400" b="1" dirty="0" smtClean="0">
                <a:solidFill>
                  <a:schemeClr val="bg1"/>
                </a:solidFill>
              </a:rPr>
              <a:t>мене (що роблять) …?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968111" y="4486018"/>
            <a:ext cx="3306132" cy="575839"/>
          </a:xfrm>
          <a:prstGeom prst="roundRect">
            <a:avLst/>
          </a:prstGeom>
          <a:solidFill>
            <a:srgbClr val="FF5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Мені це </a:t>
            </a:r>
            <a:r>
              <a:rPr lang="uk-UA" sz="2400" b="1" dirty="0">
                <a:solidFill>
                  <a:schemeClr val="bg1"/>
                </a:solidFill>
              </a:rPr>
              <a:t>(</a:t>
            </a:r>
            <a:r>
              <a:rPr lang="uk-UA" sz="2400" b="1" dirty="0" smtClean="0">
                <a:solidFill>
                  <a:schemeClr val="bg1"/>
                </a:solidFill>
              </a:rPr>
              <a:t>як) …?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5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842164" y="5253437"/>
            <a:ext cx="3664522" cy="575839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 </a:t>
            </a:r>
            <a:r>
              <a:rPr lang="uk-UA" sz="2400" b="1" dirty="0" smtClean="0">
                <a:solidFill>
                  <a:schemeClr val="bg1"/>
                </a:solidFill>
              </a:rPr>
              <a:t>готовий/а (до чого) …?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13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1485" y="516890"/>
            <a:ext cx="10167258" cy="626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чистомовку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1485" y="1358810"/>
            <a:ext cx="7049695" cy="41857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На-на-на – </a:t>
            </a:r>
            <a:r>
              <a:rPr lang="ru-RU" sz="3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бачу</a:t>
            </a:r>
            <a:r>
              <a:rPr lang="ru-RU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сірого</a:t>
            </a:r>
            <a:r>
              <a:rPr lang="ru-RU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 слона.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Он-он-он – в зоопарку слон.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Уш-уш-уш</a:t>
            </a:r>
            <a:r>
              <a:rPr lang="ru-RU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 – слон </a:t>
            </a:r>
            <a:r>
              <a:rPr lang="ru-RU" sz="3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приймає</a:t>
            </a:r>
            <a:r>
              <a:rPr lang="ru-RU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 душ.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Ни-ни-ни – люблять </a:t>
            </a:r>
            <a:r>
              <a:rPr lang="ru-RU" sz="3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яблука</a:t>
            </a:r>
            <a:r>
              <a:rPr lang="ru-RU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слони</a:t>
            </a:r>
            <a:r>
              <a:rPr lang="ru-RU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Ну-ну-ну – даю </a:t>
            </a:r>
            <a:r>
              <a:rPr lang="ru-RU" sz="3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яблуко</a:t>
            </a:r>
            <a:r>
              <a:rPr lang="ru-RU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 слону.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Ні-ні-ні – слоник </a:t>
            </a:r>
            <a:r>
              <a:rPr lang="ru-RU" sz="3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дякує</a:t>
            </a:r>
            <a:r>
              <a:rPr lang="ru-RU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 мені.</a:t>
            </a:r>
          </a:p>
        </p:txBody>
      </p:sp>
      <p:pic>
        <p:nvPicPr>
          <p:cNvPr id="1026" name="Picture 2" descr="Картина за номерами Милий слоненя Strateg 20х20 см (HH7052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2" r="8952"/>
          <a:stretch/>
        </p:blipFill>
        <p:spPr bwMode="auto">
          <a:xfrm>
            <a:off x="8205914" y="1694986"/>
            <a:ext cx="3361617" cy="311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280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1723" y="582906"/>
            <a:ext cx="9861630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35" y="1556370"/>
            <a:ext cx="3652940" cy="365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95746" y="1556370"/>
            <a:ext cx="5907607" cy="39159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3200" b="1" dirty="0" smtClean="0">
                <a:solidFill>
                  <a:schemeClr val="bg1"/>
                </a:solidFill>
              </a:rPr>
              <a:t>ми познайомимось з новою для нас сучасною авторкою Лесею </a:t>
            </a:r>
            <a:r>
              <a:rPr lang="uk-UA" sz="3200" b="1" dirty="0" err="1" smtClean="0">
                <a:solidFill>
                  <a:schemeClr val="bg1"/>
                </a:solidFill>
              </a:rPr>
              <a:t>Ворониною</a:t>
            </a:r>
            <a:r>
              <a:rPr lang="uk-UA" sz="3200" b="1" dirty="0" smtClean="0">
                <a:solidFill>
                  <a:schemeClr val="bg1"/>
                </a:solidFill>
              </a:rPr>
              <a:t>. </a:t>
            </a:r>
            <a:r>
              <a:rPr lang="uk-UA" sz="3200" b="1" dirty="0" smtClean="0"/>
              <a:t>Ознайомимось з її казкою «Слон Ґудзик</a:t>
            </a:r>
            <a:r>
              <a:rPr lang="uk-UA" sz="3200" dirty="0"/>
              <a:t> </a:t>
            </a:r>
            <a:r>
              <a:rPr lang="uk-UA" sz="3200" b="1" dirty="0" smtClean="0"/>
              <a:t>і </a:t>
            </a:r>
            <a:r>
              <a:rPr lang="uk-UA" sz="3200" b="1" dirty="0"/>
              <a:t>вогняна </a:t>
            </a:r>
            <a:r>
              <a:rPr lang="uk-UA" sz="3200" b="1" dirty="0" smtClean="0"/>
              <a:t>квітка»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52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6343" y="428156"/>
            <a:ext cx="10457443" cy="6758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Познайомся з письменницею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431B91-9A8C-4198-8C54-1BF7519863EF}"/>
              </a:ext>
            </a:extLst>
          </p:cNvPr>
          <p:cNvSpPr txBox="1"/>
          <p:nvPr/>
        </p:nvSpPr>
        <p:spPr>
          <a:xfrm>
            <a:off x="836343" y="1242556"/>
            <a:ext cx="7069872" cy="489364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Леся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Анастасіївна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Воронина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–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популярна українська дитяча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письменниця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авторка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дотепних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детективних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історій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народилася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21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березня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1955 року в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Києві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Перші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казки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письменниця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написала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для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сина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Євгена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щоб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якось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втихомирювати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досить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рухливого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і веселого хлопчика.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Згодом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подала ці твори до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видавництва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“Веселка”.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  На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початку 2011 року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очолила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щойно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створене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дитяче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видавництво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«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Прудкий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равлик». Під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псевдонімом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Гаврило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Ґава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написала понад сто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сюжетів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коміксів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що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впродовж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13 років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з’являлися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сторінках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журналу «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Соняшник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».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661532" y="4007698"/>
            <a:ext cx="4973443" cy="1143000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3600" dirty="0"/>
          </a:p>
        </p:txBody>
      </p:sp>
      <p:pic>
        <p:nvPicPr>
          <p:cNvPr id="2050" name="Picture 2" descr="Зіркові гості. Леся Воронина - Публічні Бібліотеки Солом'янського район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0" r="2141"/>
          <a:stretch/>
        </p:blipFill>
        <p:spPr bwMode="auto">
          <a:xfrm>
            <a:off x="8071914" y="1392626"/>
            <a:ext cx="3221872" cy="440600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56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8644" y="506212"/>
            <a:ext cx="10404088" cy="6758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Послухай, що розповідає про себе Леся </a:t>
            </a:r>
            <a:r>
              <a:rPr lang="uk-UA" sz="3600" b="1" dirty="0" err="1" smtClean="0">
                <a:solidFill>
                  <a:schemeClr val="bg1"/>
                </a:solidFill>
              </a:rPr>
              <a:t>Воронина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38092"/>
            <a:ext cx="1025913" cy="9199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136</a:t>
            </a:r>
          </a:p>
        </p:txBody>
      </p:sp>
      <p:pic>
        <p:nvPicPr>
          <p:cNvPr id="2" name="Picture 2" descr="D:\2 клас\2 Читання\1 Савченко\10 Скільки на землі іще цікавого\№112- Роб з дит книгою Л. Воронова Слон Ґудзик\2025-05-06_1822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569" y="1316424"/>
            <a:ext cx="6813395" cy="492007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/>
          <a:srcRect l="7277" r="4857"/>
          <a:stretch/>
        </p:blipFill>
        <p:spPr bwMode="auto">
          <a:xfrm flipH="1">
            <a:off x="635618" y="1316424"/>
            <a:ext cx="3992136" cy="3014662"/>
          </a:xfrm>
          <a:prstGeom prst="rect">
            <a:avLst/>
          </a:prstGeom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131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6"/>
          <a:stretch/>
        </p:blipFill>
        <p:spPr bwMode="auto">
          <a:xfrm rot="21170180">
            <a:off x="2440405" y="2064140"/>
            <a:ext cx="2429325" cy="244420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59006" y="501805"/>
            <a:ext cx="10158760" cy="8140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Виставка</a:t>
            </a:r>
            <a:r>
              <a:rPr lang="ru-RU" sz="4000" b="1" dirty="0" smtClean="0">
                <a:solidFill>
                  <a:schemeClr val="bg1"/>
                </a:solidFill>
              </a:rPr>
              <a:t> книг </a:t>
            </a:r>
            <a:r>
              <a:rPr lang="uk-UA" sz="4000" b="1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Лесі </a:t>
            </a:r>
            <a:r>
              <a:rPr lang="uk-UA" sz="4000" b="1" dirty="0" err="1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Ворониної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" name="AutoShape 15" descr="Зоряна Живка “Добре вдома” (Уривок з Хрестоматії 1-2 класів) - Зоряна Живка  (Зоя Жук) » 1-ша Бібліотека Аудіокниг Українською Мовою Безкоштов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Наталка Малетич – купити книги автора, біографія та рецензії, купити книжку  автора «Наталка Малетич» на YAKABO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На болоті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3" descr="Акція! Люди на каві, Мар'яна Савка Христина Валько - купити. Книга дешево |  Книгарня «Є»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5" descr="Акція! Люди на каві, Мар'яна Савка Христина Валько - купити. Книга дешево |  Книгарня «Є»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8" descr="Лапи і хвости, Савка Мар'яна - замовити книгу | Bookop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" descr="Книга «Дві бабуськи в незвичайній школі або скарб у візку ...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Лариса Ніцой – купити книги автора, біографія та рецензії, купити книжку  автора «Лариса Ніцой» на YAKABOO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55434" y="1358513"/>
            <a:ext cx="6133171" cy="764888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обкладинки декількох книжок авторки. Як ти думаєш, про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що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вони?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93948" y="5076304"/>
            <a:ext cx="4460202" cy="120032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Надзвичайно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добрі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і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захопливі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історії</a:t>
            </a:r>
            <a:r>
              <a:rPr lang="ru-RU" sz="2400" b="1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smtClean="0">
                <a:solidFill>
                  <a:schemeClr val="accent2">
                    <a:lumMod val="75000"/>
                  </a:schemeClr>
                </a:solidFill>
              </a:rPr>
              <a:t>які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сподобаються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як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хлопцям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так і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дівчатам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 </a:t>
            </a:r>
          </a:p>
        </p:txBody>
      </p:sp>
      <p:pic>
        <p:nvPicPr>
          <p:cNvPr id="1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599">
            <a:off x="9589350" y="1617690"/>
            <a:ext cx="1920697" cy="2963127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948" y="2426884"/>
            <a:ext cx="1994329" cy="222339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4681">
            <a:off x="619973" y="1597288"/>
            <a:ext cx="1942962" cy="292345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Таємниця Пурпурової планети | Леся Воронин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605" y="2132677"/>
            <a:ext cx="2381562" cy="338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Леся Воронина - відомі книги в онлайн магазині книжок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791" y="4284566"/>
            <a:ext cx="2175663" cy="236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900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5196" y="566434"/>
            <a:ext cx="9869905" cy="6378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Відгадай загадку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xmlns="" id="{9EAD03F0-6FEE-4FE3-9A1D-FB3D9B10EFD2}"/>
              </a:ext>
            </a:extLst>
          </p:cNvPr>
          <p:cNvSpPr/>
          <p:nvPr/>
        </p:nvSpPr>
        <p:spPr>
          <a:xfrm>
            <a:off x="1148677" y="1287007"/>
            <a:ext cx="4911471" cy="36195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Він </a:t>
            </a:r>
            <a:r>
              <a:rPr lang="ru-RU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неймовірно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великий –</a:t>
            </a:r>
          </a:p>
          <a:p>
            <a:pPr>
              <a:defRPr/>
            </a:pPr>
            <a:r>
              <a:rPr lang="ru-RU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Більший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усіх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звірів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, напевно.</a:t>
            </a:r>
          </a:p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Як </a:t>
            </a:r>
            <a:r>
              <a:rPr lang="ru-RU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повітряна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куля – голова, </a:t>
            </a:r>
          </a:p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А </a:t>
            </a:r>
            <a:r>
              <a:rPr lang="ru-RU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зростом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– поверху на два.</a:t>
            </a:r>
          </a:p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Його я в </a:t>
            </a:r>
            <a:r>
              <a:rPr lang="ru-RU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гості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запрошу.</a:t>
            </a:r>
          </a:p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І – </a:t>
            </a:r>
            <a:r>
              <a:rPr lang="ru-RU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нагодую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, і – почешу.</a:t>
            </a:r>
          </a:p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Але не </a:t>
            </a:r>
            <a:r>
              <a:rPr lang="ru-RU" sz="2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увійде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в квартиру він</a:t>
            </a:r>
          </a:p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Все тому: що це </a:t>
            </a:r>
            <a:r>
              <a:rPr lang="ru-RU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…</a:t>
            </a:r>
            <a:endParaRPr lang="ru-RU" sz="2800" b="1" i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6181" y="5136700"/>
            <a:ext cx="5494912" cy="86448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0"/>
              </a:spcBef>
              <a:defRPr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Що допомогло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тобі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відгадати загадку?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Що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тобі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ще відомо про слонів?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29787" y="4315522"/>
            <a:ext cx="1132146" cy="568713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слон</a:t>
            </a:r>
            <a:endParaRPr lang="uk-UA" sz="2800" b="1" dirty="0">
              <a:solidFill>
                <a:srgbClr val="FFFF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96976" y="1287007"/>
            <a:ext cx="3878167" cy="384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719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3391</TotalTime>
  <Words>669</Words>
  <Application>Microsoft Office PowerPoint</Application>
  <PresentationFormat>Произвольный</PresentationFormat>
  <Paragraphs>105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1247</cp:revision>
  <dcterms:created xsi:type="dcterms:W3CDTF">2018-01-05T16:38:53Z</dcterms:created>
  <dcterms:modified xsi:type="dcterms:W3CDTF">2025-05-09T09:38:19Z</dcterms:modified>
</cp:coreProperties>
</file>