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727" r:id="rId3"/>
    <p:sldId id="728" r:id="rId4"/>
    <p:sldId id="733" r:id="rId5"/>
    <p:sldId id="722" r:id="rId6"/>
    <p:sldId id="734" r:id="rId7"/>
    <p:sldId id="711" r:id="rId8"/>
    <p:sldId id="715" r:id="rId9"/>
    <p:sldId id="704" r:id="rId10"/>
    <p:sldId id="683" r:id="rId11"/>
    <p:sldId id="735" r:id="rId12"/>
    <p:sldId id="730" r:id="rId13"/>
    <p:sldId id="731" r:id="rId14"/>
    <p:sldId id="73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00B050"/>
    <a:srgbClr val="E6E6E6"/>
    <a:srgbClr val="1694E9"/>
    <a:srgbClr val="FF66FF"/>
    <a:srgbClr val="FFFF00"/>
    <a:srgbClr val="FF7C80"/>
    <a:srgbClr val="709E32"/>
    <a:srgbClr val="E3F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4512" y="4498026"/>
            <a:ext cx="8789218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Удосконалюю текст</a:t>
            </a:r>
          </a:p>
        </p:txBody>
      </p:sp>
      <p:pic>
        <p:nvPicPr>
          <p:cNvPr id="3078" name="Picture 6" descr="Preschool Playground/ Veseli vrtić on Beh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12" y="1691865"/>
            <a:ext cx="3666253" cy="22361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14330" y="1654322"/>
            <a:ext cx="2819400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Досліджую </a:t>
            </a:r>
            <a:r>
              <a:rPr lang="uk-UA" sz="2400" b="1" dirty="0" smtClean="0">
                <a:solidFill>
                  <a:srgbClr val="0070C0"/>
                </a:solidFill>
              </a:rPr>
              <a:t>текст </a:t>
            </a:r>
            <a:r>
              <a:rPr lang="uk-UA" sz="2400" b="1" dirty="0">
                <a:solidFill>
                  <a:srgbClr val="0070C0"/>
                </a:solidFill>
              </a:rPr>
              <a:t>Урок </a:t>
            </a:r>
            <a:r>
              <a:rPr lang="uk-UA" sz="2400" b="1" dirty="0" smtClean="0">
                <a:solidFill>
                  <a:srgbClr val="0070C0"/>
                </a:solidFill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</a:rPr>
              <a:t>12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" y="1505293"/>
            <a:ext cx="4770307" cy="211965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70859" y="407443"/>
            <a:ext cx="10363198" cy="10107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</a:t>
            </a:r>
            <a:r>
              <a:rPr lang="uk-UA" sz="3200" b="1" dirty="0">
                <a:solidFill>
                  <a:schemeClr val="bg1"/>
                </a:solidFill>
              </a:rPr>
              <a:t>малюнок. Розкажи, хто як турбується про своє здоров'я. Уникай повторів тих самих слів.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8571" y="3892939"/>
            <a:ext cx="4334879" cy="97634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Кому </a:t>
            </a:r>
            <a:r>
              <a:rPr lang="uk-UA" sz="2400" b="1" dirty="0">
                <a:solidFill>
                  <a:srgbClr val="0070C0"/>
                </a:solidFill>
              </a:rPr>
              <a:t>із дітей ти хочеш дати пораду? </a:t>
            </a:r>
            <a:r>
              <a:rPr lang="uk-UA" sz="2400" b="1" dirty="0" smtClean="0">
                <a:solidFill>
                  <a:srgbClr val="0070C0"/>
                </a:solidFill>
              </a:rPr>
              <a:t>Склади </a:t>
            </a:r>
            <a:r>
              <a:rPr lang="uk-UA" sz="2400" b="1" dirty="0">
                <a:solidFill>
                  <a:srgbClr val="0070C0"/>
                </a:solidFill>
              </a:rPr>
              <a:t>її.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32306" y="1461747"/>
            <a:ext cx="6006550" cy="34368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/>
              <a:t>На льодовому катку хлопці грають у хокей. Інші діти стрімко спускаються з гірки на лижах. Вони активно відпочивають. Тільки одна дівчинка непорушно сидить на широкій лавочці. На ній дуже теплий одяг. </a:t>
            </a:r>
            <a:r>
              <a:rPr lang="uk-UA" sz="2800" b="1" dirty="0" smtClean="0"/>
              <a:t>Вона </a:t>
            </a:r>
            <a:r>
              <a:rPr lang="uk-UA" sz="2800" b="1" dirty="0"/>
              <a:t>залюбки спостерігає за зимовими розвагами.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32114" y="4953000"/>
            <a:ext cx="10439398" cy="13505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 smtClean="0"/>
              <a:t>Хочу </a:t>
            </a:r>
            <a:r>
              <a:rPr lang="uk-UA" sz="2800" b="1" dirty="0"/>
              <a:t>дати пораду самотній </a:t>
            </a:r>
            <a:r>
              <a:rPr lang="uk-UA" sz="2800" b="1" dirty="0" smtClean="0"/>
              <a:t>дівчинці </a:t>
            </a:r>
            <a:r>
              <a:rPr lang="uk-UA" sz="2800" b="1" dirty="0"/>
              <a:t>на </a:t>
            </a:r>
            <a:r>
              <a:rPr lang="uk-UA" sz="2800" b="1" dirty="0" smtClean="0"/>
              <a:t>лавці</a:t>
            </a:r>
            <a:r>
              <a:rPr lang="uk-UA" sz="2800" b="1" dirty="0"/>
              <a:t>. Вибирай </a:t>
            </a:r>
            <a:r>
              <a:rPr lang="uk-UA" sz="2800" b="1" dirty="0" smtClean="0"/>
              <a:t>активний зимовий відпочинок</a:t>
            </a:r>
            <a:r>
              <a:rPr lang="uk-UA" sz="2800" b="1" dirty="0"/>
              <a:t>! </a:t>
            </a:r>
            <a:r>
              <a:rPr lang="uk-UA" sz="2800" b="1" dirty="0" smtClean="0"/>
              <a:t>Рухливий спосіб </a:t>
            </a:r>
            <a:r>
              <a:rPr lang="uk-UA" sz="2800" b="1" dirty="0"/>
              <a:t>життя додає неабиякого </a:t>
            </a:r>
            <a:r>
              <a:rPr lang="uk-UA" sz="2800" b="1" dirty="0" smtClean="0"/>
              <a:t>здоров’я</a:t>
            </a:r>
            <a:r>
              <a:rPr lang="uk-UA" sz="2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64758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825"/>
          <a:stretch/>
        </p:blipFill>
        <p:spPr>
          <a:xfrm flipH="1">
            <a:off x="378468" y="1878269"/>
            <a:ext cx="2155783" cy="202052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612571" y="3791268"/>
            <a:ext cx="8665030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Тренажер     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      Я давно мріяв про тренажер. І ось, нарешті, мені його </a:t>
            </a:r>
            <a:r>
              <a:rPr lang="uk-UA" sz="2800" b="1" dirty="0" smtClean="0">
                <a:solidFill>
                  <a:schemeClr val="bg1"/>
                </a:solidFill>
              </a:rPr>
              <a:t>подарували</a:t>
            </a:r>
            <a:r>
              <a:rPr lang="uk-UA" sz="2800" b="1" dirty="0">
                <a:solidFill>
                  <a:schemeClr val="bg1"/>
                </a:solidFill>
              </a:rPr>
              <a:t>. Тренажером зацікавилась моя менша сестричка. Ми по черзі займаємось на ньому.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9087" y="1211997"/>
            <a:ext cx="10428514" cy="52475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Який </a:t>
            </a:r>
            <a:r>
              <a:rPr lang="uk-UA" sz="2400" b="1" dirty="0">
                <a:solidFill>
                  <a:srgbClr val="0070C0"/>
                </a:solidFill>
              </a:rPr>
              <a:t>недолік має цей текст? Виправ його. Придумай заголовок до тексту.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2571" y="1878270"/>
            <a:ext cx="8665030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      </a:t>
            </a:r>
            <a:r>
              <a:rPr lang="uk-UA" sz="2800" b="1" dirty="0">
                <a:solidFill>
                  <a:schemeClr val="bg1"/>
                </a:solidFill>
              </a:rPr>
              <a:t>Я давно мріяв про тренажер. І ось, нарешті, мені тренажер </a:t>
            </a:r>
            <a:r>
              <a:rPr lang="uk-UA" sz="2800" b="1" dirty="0" smtClean="0">
                <a:solidFill>
                  <a:schemeClr val="bg1"/>
                </a:solidFill>
              </a:rPr>
              <a:t>подарували</a:t>
            </a:r>
            <a:r>
              <a:rPr lang="uk-UA" sz="2800" b="1" dirty="0">
                <a:solidFill>
                  <a:schemeClr val="bg1"/>
                </a:solidFill>
              </a:rPr>
              <a:t>. Тренажером </a:t>
            </a:r>
            <a:r>
              <a:rPr lang="uk-UA" sz="2800" b="1" dirty="0" smtClean="0">
                <a:solidFill>
                  <a:schemeClr val="bg1"/>
                </a:solidFill>
              </a:rPr>
              <a:t>зацікавилась </a:t>
            </a:r>
            <a:r>
              <a:rPr lang="uk-UA" sz="2800" b="1" dirty="0">
                <a:solidFill>
                  <a:schemeClr val="bg1"/>
                </a:solidFill>
              </a:rPr>
              <a:t>моя менша сестричка. Ми по черзі займаємось на </a:t>
            </a:r>
            <a:r>
              <a:rPr lang="uk-UA" sz="2800" b="1" dirty="0" smtClean="0">
                <a:solidFill>
                  <a:schemeClr val="bg1"/>
                </a:solidFill>
              </a:rPr>
              <a:t>тренажері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63344" y="2334638"/>
            <a:ext cx="161108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672327" y="2738452"/>
            <a:ext cx="1518673" cy="8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390409" y="2738452"/>
            <a:ext cx="1915391" cy="130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672327" y="3593206"/>
            <a:ext cx="169284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49087" y="477377"/>
            <a:ext cx="10428514" cy="654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</a:t>
            </a:r>
            <a:r>
              <a:rPr lang="uk-UA" sz="3200" b="1" dirty="0">
                <a:solidFill>
                  <a:schemeClr val="bg1"/>
                </a:solidFill>
              </a:rPr>
              <a:t>, як турбується про своє здоров'я Щебетунчик.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063344" y="4682765"/>
            <a:ext cx="161108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672327" y="5077604"/>
            <a:ext cx="672251" cy="4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519798" y="5091068"/>
            <a:ext cx="1915391" cy="130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905998" y="5520064"/>
            <a:ext cx="105616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138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9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www.crushpixel.com/big-static15/preview4/happy-kids-aquarium-2130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33" y="3452876"/>
            <a:ext cx="2922520" cy="292252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1 Українська мова\1 Пономарьова\8 Текст\№112 - Удосконалюю текст\2025-05-04_225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482" r="731" b="196"/>
          <a:stretch/>
        </p:blipFill>
        <p:spPr bwMode="auto">
          <a:xfrm>
            <a:off x="4140000" y="360000"/>
            <a:ext cx="7344000" cy="612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7</a:t>
            </a:r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358644"/>
            <a:ext cx="3329453" cy="7154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Робота в зошиті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6284" y="4768447"/>
            <a:ext cx="114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Вони</a:t>
            </a:r>
            <a:endParaRPr lang="uk-UA" sz="2800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00828" y="1752369"/>
            <a:ext cx="6887230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Щука – хижа риба. </a:t>
            </a:r>
            <a:r>
              <a:rPr lang="uk-UA" sz="3200" b="1" dirty="0" smtClean="0">
                <a:solidFill>
                  <a:srgbClr val="002060"/>
                </a:solidFill>
              </a:rPr>
              <a:t>Вона </a:t>
            </a:r>
            <a:r>
              <a:rPr lang="uk-UA" sz="3200" b="1" dirty="0">
                <a:solidFill>
                  <a:srgbClr val="002060"/>
                </a:solidFill>
              </a:rPr>
              <a:t>живе в річці. У </a:t>
            </a:r>
            <a:r>
              <a:rPr lang="uk-UA" sz="3200" b="1" dirty="0" smtClean="0">
                <a:solidFill>
                  <a:srgbClr val="002060"/>
                </a:solidFill>
              </a:rPr>
              <a:t>риби </a:t>
            </a:r>
            <a:r>
              <a:rPr lang="uk-UA" sz="3200" b="1" dirty="0">
                <a:solidFill>
                  <a:srgbClr val="002060"/>
                </a:solidFill>
              </a:rPr>
              <a:t>гострі зуби. </a:t>
            </a:r>
            <a:r>
              <a:rPr lang="uk-UA" sz="3200" b="1" dirty="0" smtClean="0">
                <a:solidFill>
                  <a:srgbClr val="002060"/>
                </a:solidFill>
              </a:rPr>
              <a:t>Цей хижак </a:t>
            </a:r>
            <a:r>
              <a:rPr lang="uk-UA" sz="3200" b="1" dirty="0">
                <a:solidFill>
                  <a:srgbClr val="002060"/>
                </a:solidFill>
              </a:rPr>
              <a:t>полює за малими карасями. </a:t>
            </a:r>
          </a:p>
        </p:txBody>
      </p:sp>
      <p:pic>
        <p:nvPicPr>
          <p:cNvPr id="14" name="Picture 2" descr="https://st2.depositphotos.com/7760196/10555/i/600/depositphotos_105556970-stock-photo-pike-fish-cart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15" y="1164770"/>
            <a:ext cx="2176499" cy="217649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825211" y="1158822"/>
            <a:ext cx="748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684147" y="1156354"/>
            <a:ext cx="719624" cy="24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0505114" y="1160703"/>
            <a:ext cx="909548" cy="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138513" y="1469654"/>
            <a:ext cx="937599" cy="4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02668" y="5514896"/>
            <a:ext cx="114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ними</a:t>
            </a:r>
            <a:endParaRPr lang="uk-UA" sz="2800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29397" y="5514896"/>
            <a:ext cx="114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Рибки</a:t>
            </a:r>
            <a:endParaRPr lang="uk-UA" sz="2800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95827" y="5895720"/>
            <a:ext cx="114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його</a:t>
            </a:r>
            <a:endParaRPr lang="uk-UA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1 Українська мова\1 Пономарьова\8 Текст\№112 - Удосконалюю текст\2025-05-04_224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28" y="1345778"/>
            <a:ext cx="8965144" cy="483730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7</a:t>
            </a:r>
            <a:r>
              <a:rPr lang="en-US" sz="2400" b="1" smtClean="0">
                <a:solidFill>
                  <a:schemeClr val="bg1"/>
                </a:solidFill>
              </a:rPr>
              <a:t>5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5914" y="543704"/>
            <a:ext cx="10156372" cy="7081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1371" y="4273917"/>
            <a:ext cx="215797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Це бузок.</a:t>
            </a:r>
            <a:r>
              <a:rPr lang="uk-UA" sz="3600" b="1" dirty="0">
                <a:solidFill>
                  <a:srgbClr val="002060"/>
                </a:solidFill>
              </a:rPr>
              <a:t> </a:t>
            </a:r>
            <a:endParaRPr lang="uk-UA" sz="3600" b="1" dirty="0" smtClean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8112" y="4276334"/>
            <a:ext cx="415005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Він цвіте в травні.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94286" y="5231259"/>
            <a:ext cx="664288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Його квіти фіолетового кольору.</a:t>
            </a:r>
          </a:p>
        </p:txBody>
      </p:sp>
    </p:spTree>
    <p:extLst>
      <p:ext uri="{BB962C8B-B14F-4D97-AF65-F5344CB8AC3E}">
        <p14:creationId xmlns:p14="http://schemas.microsoft.com/office/powerpoint/2010/main" val="386634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85608" y="1335919"/>
            <a:ext cx="5821452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Що нового про текст дізналися на уроці?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1200" y="2963699"/>
            <a:ext cx="5609271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Що </a:t>
            </a:r>
            <a:r>
              <a:rPr lang="uk-UA" sz="2400" b="1" dirty="0">
                <a:solidFill>
                  <a:srgbClr val="0070C0"/>
                </a:solidFill>
              </a:rPr>
              <a:t>слід робити, щоб не повторювати одне і те саме слово в сусідніх реченнях тексту?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98764" y="1333391"/>
            <a:ext cx="7236594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Під </a:t>
            </a:r>
            <a:r>
              <a:rPr lang="ru-RU" sz="3200" b="1" dirty="0">
                <a:solidFill>
                  <a:schemeClr val="bg1"/>
                </a:solidFill>
              </a:rPr>
              <a:t>час уроку </a:t>
            </a:r>
            <a:r>
              <a:rPr lang="ru-RU" sz="3200" b="1" dirty="0" smtClean="0">
                <a:solidFill>
                  <a:schemeClr val="bg1"/>
                </a:solidFill>
              </a:rPr>
              <a:t>усе </a:t>
            </a:r>
            <a:r>
              <a:rPr lang="ru-RU" sz="3200" b="1" dirty="0">
                <a:solidFill>
                  <a:schemeClr val="bg1"/>
                </a:solidFill>
              </a:rPr>
              <a:t>було </a:t>
            </a:r>
            <a:r>
              <a:rPr lang="ru-RU" sz="3200" b="1" dirty="0" err="1">
                <a:solidFill>
                  <a:schemeClr val="bg1"/>
                </a:solidFill>
              </a:rPr>
              <a:t>зрозумілим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усі</a:t>
            </a:r>
            <a:r>
              <a:rPr lang="ru-RU" sz="3200" b="1" dirty="0">
                <a:solidFill>
                  <a:schemeClr val="bg1"/>
                </a:solidFill>
              </a:rPr>
              <a:t> завдання </a:t>
            </a:r>
            <a:r>
              <a:rPr lang="ru-RU" sz="3200" b="1" dirty="0" err="1" smtClean="0">
                <a:solidFill>
                  <a:schemeClr val="bg1"/>
                </a:solidFill>
              </a:rPr>
              <a:t>виконувались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з </a:t>
            </a:r>
            <a:r>
              <a:rPr lang="ru-RU" sz="3200" b="1" dirty="0" err="1">
                <a:solidFill>
                  <a:schemeClr val="bg1"/>
                </a:solidFill>
              </a:rPr>
              <a:t>легкістю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31200" y="2963699"/>
            <a:ext cx="5609271" cy="1328023"/>
          </a:xfrm>
          <a:prstGeom prst="round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Під </a:t>
            </a:r>
            <a:r>
              <a:rPr lang="ru-RU" sz="3600" b="1" dirty="0">
                <a:solidFill>
                  <a:srgbClr val="002060"/>
                </a:solidFill>
              </a:rPr>
              <a:t>час уроку </a:t>
            </a:r>
            <a:r>
              <a:rPr lang="ru-RU" sz="3600" b="1" dirty="0" err="1" smtClean="0">
                <a:solidFill>
                  <a:srgbClr val="002060"/>
                </a:solidFill>
              </a:rPr>
              <a:t>інколи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з'являлися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труднощі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98764" y="4785066"/>
            <a:ext cx="6474984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</a:rPr>
              <a:t>ід </a:t>
            </a:r>
            <a:r>
              <a:rPr lang="ru-RU" sz="3200" b="1" dirty="0">
                <a:solidFill>
                  <a:schemeClr val="bg1"/>
                </a:solidFill>
              </a:rPr>
              <a:t>час уроку </a:t>
            </a:r>
            <a:r>
              <a:rPr lang="ru-RU" sz="3200" b="1" dirty="0" err="1" smtClean="0">
                <a:solidFill>
                  <a:schemeClr val="bg1"/>
                </a:solidFill>
              </a:rPr>
              <a:t>припускався</a:t>
            </a:r>
            <a:r>
              <a:rPr lang="ru-RU" sz="3200" b="1" dirty="0" smtClean="0">
                <a:solidFill>
                  <a:schemeClr val="bg1"/>
                </a:solidFill>
              </a:rPr>
              <a:t> (</a:t>
            </a:r>
            <a:r>
              <a:rPr lang="ru-RU" sz="3200" b="1" dirty="0" err="1" smtClean="0">
                <a:solidFill>
                  <a:schemeClr val="bg1"/>
                </a:solidFill>
              </a:rPr>
              <a:t>припускалася</a:t>
            </a:r>
            <a:r>
              <a:rPr lang="ru-RU" sz="3200" b="1" dirty="0" smtClean="0">
                <a:solidFill>
                  <a:schemeClr val="bg1"/>
                </a:solidFill>
              </a:rPr>
              <a:t>) </a:t>
            </a:r>
            <a:r>
              <a:rPr lang="ru-RU" sz="3200" b="1" dirty="0" err="1">
                <a:solidFill>
                  <a:schemeClr val="bg1"/>
                </a:solidFill>
              </a:rPr>
              <a:t>багатьох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помилок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7057" y="465699"/>
            <a:ext cx="10312112" cy="6546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47057" y="465699"/>
            <a:ext cx="10312112" cy="6546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Рефлексія. Оціни свою роботу </a:t>
            </a:r>
            <a:r>
              <a:rPr lang="uk-UA" sz="3200" b="1" smtClean="0">
                <a:solidFill>
                  <a:schemeClr val="bg1"/>
                </a:solidFill>
              </a:rPr>
              <a:t>на уроці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  <p:pic>
        <p:nvPicPr>
          <p:cNvPr id="18" name="Рисунок 17" descr="Картинки по запросу смайлики настро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14" y="4582481"/>
            <a:ext cx="1981200" cy="15969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14" y="1333391"/>
            <a:ext cx="2200230" cy="166018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18562" r="19163" b="22078"/>
          <a:stretch/>
        </p:blipFill>
        <p:spPr bwMode="auto">
          <a:xfrm>
            <a:off x="3170072" y="2661230"/>
            <a:ext cx="1974155" cy="18348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9456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9" grpId="0" animBg="1"/>
      <p:bldP spid="21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0" y="1456402"/>
            <a:ext cx="5159060" cy="502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9386" y="646844"/>
            <a:ext cx="10111127" cy="809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8047" y="2816253"/>
            <a:ext cx="5572297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І знову дзвоник кличе в клас,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Знання нові чекають нас.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Ми дуже любим рідну мову,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Її мелодію </a:t>
            </a:r>
            <a:r>
              <a:rPr lang="uk-UA" sz="3200" b="1" dirty="0" smtClean="0">
                <a:solidFill>
                  <a:schemeClr val="bg1"/>
                </a:solidFill>
              </a:rPr>
              <a:t>чудову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3" y="3142180"/>
            <a:ext cx="2473342" cy="31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697" y1="5917" x2="26697" y2="5917"/>
                        <a14:foregroundMark x1="58371" y1="62722" x2="58371" y2="62722"/>
                        <a14:foregroundMark x1="76018" y1="60059" x2="76018" y2="60059"/>
                        <a14:foregroundMark x1="67873" y1="63314" x2="67873" y2="63314"/>
                        <a14:foregroundMark x1="52941" y1="63905" x2="52941" y2="63905"/>
                        <a14:foregroundMark x1="46606" y1="78107" x2="46606" y2="78107"/>
                        <a14:foregroundMark x1="69231" y1="75740" x2="69231" y2="75740"/>
                        <a14:foregroundMark x1="68778" y1="81065" x2="68778" y2="81065"/>
                        <a14:foregroundMark x1="43891" y1="84615" x2="43891" y2="84615"/>
                        <a14:foregroundMark x1="42081" y1="94379" x2="42081" y2="94379"/>
                        <a14:foregroundMark x1="76471" y1="93491" x2="76471" y2="93491"/>
                        <a14:foregroundMark x1="36199" y1="95562" x2="36199" y2="95562"/>
                        <a14:foregroundMark x1="70588" y1="95266" x2="70588" y2="95266"/>
                        <a14:foregroundMark x1="72851" y1="97929" x2="72851" y2="97929"/>
                        <a14:foregroundMark x1="41629" y1="97633" x2="41629" y2="97633"/>
                        <a14:foregroundMark x1="17647" y1="81657" x2="17647" y2="81657"/>
                        <a14:foregroundMark x1="8597" y1="81361" x2="8597" y2="81361"/>
                        <a14:foregroundMark x1="80090" y1="78698" x2="80090" y2="78698"/>
                        <a14:foregroundMark x1="91855" y1="79586" x2="91855" y2="79586"/>
                        <a14:foregroundMark x1="68778" y1="60651" x2="68778" y2="60651"/>
                        <a14:foregroundMark x1="45249" y1="4438" x2="45249" y2="4438"/>
                        <a14:foregroundMark x1="19005" y1="75148" x2="19005" y2="75148"/>
                        <a14:foregroundMark x1="8145" y1="76627" x2="8145" y2="76627"/>
                        <a14:foregroundMark x1="7240" y1="89349" x2="7240" y2="89349"/>
                        <a14:foregroundMark x1="7240" y1="93491" x2="7240" y2="93491"/>
                        <a14:foregroundMark x1="8597" y1="98521" x2="8597" y2="98521"/>
                        <a14:foregroundMark x1="19005" y1="86391" x2="19005" y2="86391"/>
                        <a14:foregroundMark x1="18100" y1="90533" x2="18100" y2="90533"/>
                        <a14:foregroundMark x1="31222" y1="71893" x2="31222" y2="71893"/>
                        <a14:foregroundMark x1="62443" y1="72485" x2="62443" y2="72485"/>
                        <a14:foregroundMark x1="54299" y1="71893" x2="54299" y2="71893"/>
                        <a14:foregroundMark x1="79186" y1="72485" x2="79186" y2="72485"/>
                        <a14:foregroundMark x1="85520" y1="71893" x2="85520" y2="71893"/>
                        <a14:foregroundMark x1="91855" y1="72189" x2="91855" y2="72189"/>
                        <a14:foregroundMark x1="82353" y1="71893" x2="82353" y2="71893"/>
                        <a14:foregroundMark x1="80543" y1="84615" x2="80543" y2="84615"/>
                        <a14:foregroundMark x1="92308" y1="84320" x2="92308" y2="84320"/>
                        <a14:foregroundMark x1="91855" y1="90237" x2="91855" y2="90237"/>
                        <a14:foregroundMark x1="91403" y1="94379" x2="91403" y2="94379"/>
                        <a14:foregroundMark x1="91855" y1="98521" x2="91855" y2="98521"/>
                        <a14:foregroundMark x1="92308" y1="76331" x2="92308" y2="76331"/>
                        <a14:foregroundMark x1="18552" y1="78107" x2="18552" y2="78107"/>
                        <a14:foregroundMark x1="18552" y1="72781" x2="18552" y2="72781"/>
                        <a14:foregroundMark x1="23529" y1="71598" x2="23529" y2="71598"/>
                        <a14:foregroundMark x1="38914" y1="79586" x2="38914" y2="79586"/>
                        <a14:foregroundMark x1="38914" y1="75444" x2="38914" y2="75444"/>
                        <a14:foregroundMark x1="35747" y1="87278" x2="35747" y2="87278"/>
                        <a14:foregroundMark x1="32127" y1="94083" x2="32127" y2="94083"/>
                        <a14:foregroundMark x1="33484" y1="98521" x2="33484" y2="98521"/>
                        <a14:foregroundMark x1="47964" y1="91716" x2="47964" y2="91716"/>
                        <a14:foregroundMark x1="47964" y1="84911" x2="47964" y2="84911"/>
                        <a14:foregroundMark x1="46154" y1="97337" x2="46154" y2="97337"/>
                        <a14:foregroundMark x1="67421" y1="94970" x2="67421" y2="94970"/>
                        <a14:foregroundMark x1="78281" y1="97929" x2="78281" y2="97929"/>
                        <a14:foregroundMark x1="65158" y1="97337" x2="65158" y2="97337"/>
                        <a14:foregroundMark x1="66063" y1="84024" x2="66063" y2="84024"/>
                        <a14:foregroundMark x1="63801" y1="78994" x2="63801" y2="78994"/>
                        <a14:foregroundMark x1="81448" y1="88757" x2="81448" y2="88757"/>
                        <a14:foregroundMark x1="80090" y1="74556" x2="80090" y2="74556"/>
                        <a14:foregroundMark x1="81900" y1="76036" x2="81900" y2="76036"/>
                        <a14:foregroundMark x1="8145" y1="85207" x2="8145" y2="85207"/>
                        <a14:foregroundMark x1="8145" y1="95266" x2="8145" y2="95266"/>
                        <a14:foregroundMark x1="6787" y1="78698" x2="6787" y2="78698"/>
                        <a14:foregroundMark x1="8145" y1="73373" x2="8145" y2="73373"/>
                        <a14:foregroundMark x1="11765" y1="72189" x2="11765" y2="72189"/>
                        <a14:foregroundMark x1="2715" y1="71893" x2="2715" y2="71893"/>
                        <a14:foregroundMark x1="97738" y1="71598" x2="97738" y2="71598"/>
                        <a14:foregroundMark x1="70588" y1="83728" x2="70588" y2="83728"/>
                        <a14:foregroundMark x1="62443" y1="89645" x2="62443" y2="89645"/>
                        <a14:foregroundMark x1="81900" y1="80473" x2="81900" y2="80473"/>
                        <a14:foregroundMark x1="37104" y1="6509" x2="37104" y2="6509"/>
                        <a14:foregroundMark x1="52941" y1="8284" x2="52941" y2="8580"/>
                        <a14:foregroundMark x1="18552" y1="15089" x2="18552" y2="15089"/>
                        <a14:foregroundMark x1="11312" y1="21598" x2="11312" y2="21598"/>
                        <a14:foregroundMark x1="10860" y1="15089" x2="11312" y2="15089"/>
                        <a14:foregroundMark x1="20814" y1="9467" x2="20814" y2="9467"/>
                        <a14:foregroundMark x1="30317" y1="10355" x2="30317" y2="10355"/>
                        <a14:foregroundMark x1="45249" y1="74260" x2="45249" y2="74260"/>
                        <a14:foregroundMark x1="63348" y1="75740" x2="63348" y2="75740"/>
                        <a14:foregroundMark x1="61991" y1="94675" x2="61991" y2="94675"/>
                        <a14:foregroundMark x1="49321" y1="94379" x2="49321" y2="94379"/>
                        <a14:foregroundMark x1="33032" y1="78698" x2="33032" y2="78698"/>
                        <a14:foregroundMark x1="32127" y1="80473" x2="32127" y2="80473"/>
                        <a14:foregroundMark x1="30769" y1="2367" x2="30769" y2="2367"/>
                        <a14:foregroundMark x1="81448" y1="91420" x2="81448" y2="91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55" y="3138526"/>
            <a:ext cx="2101839" cy="3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250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544214" y="1646355"/>
            <a:ext cx="7108371" cy="656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70C0"/>
                </a:solidFill>
              </a:rPr>
              <a:t>Обер</a:t>
            </a:r>
            <a:r>
              <a:rPr lang="uk-UA" sz="2400" b="1" dirty="0">
                <a:solidFill>
                  <a:srgbClr val="0070C0"/>
                </a:solidFill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</a:rPr>
              <a:t> смайл, </a:t>
            </a:r>
            <a:r>
              <a:rPr lang="ru-RU" sz="2400" b="1" dirty="0">
                <a:solidFill>
                  <a:srgbClr val="0070C0"/>
                </a:solidFill>
              </a:rPr>
              <a:t>що відповідає </a:t>
            </a:r>
            <a:r>
              <a:rPr lang="ru-RU" sz="2400" b="1" dirty="0" smtClean="0">
                <a:solidFill>
                  <a:srgbClr val="0070C0"/>
                </a:solidFill>
              </a:rPr>
              <a:t> твоєму очікуванню.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66501" y="575822"/>
            <a:ext cx="986379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97034" y="4713319"/>
            <a:ext cx="3093387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Усе буде добре!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45" y="2582243"/>
            <a:ext cx="3001935" cy="17706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39" y="2589486"/>
            <a:ext cx="2642729" cy="17579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5094373" y="4708207"/>
            <a:ext cx="256916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зможу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172418" y="4708846"/>
            <a:ext cx="256916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впораюсь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63" y="2590800"/>
            <a:ext cx="2828679" cy="171081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49107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092" y="429135"/>
            <a:ext cx="10373082" cy="7791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«Портрет  тексту»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3091" y="1391682"/>
            <a:ext cx="3054481" cy="142969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Текст-розповідь розповідає про щось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19754" y="4812889"/>
            <a:ext cx="2961154" cy="141196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Текст-опис описує щось або когось</a:t>
            </a:r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34402" y="4714517"/>
            <a:ext cx="2820630" cy="13488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Частини тексту не можна міняти місцями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85020" y="1330036"/>
            <a:ext cx="2961154" cy="12676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Речення стоять </a:t>
            </a:r>
          </a:p>
          <a:p>
            <a:pPr algn="ctr"/>
            <a:r>
              <a:rPr lang="uk-UA" sz="2800" b="1" dirty="0" smtClean="0"/>
              <a:t>в певній послідовності</a:t>
            </a:r>
            <a:endParaRPr lang="ru-RU" sz="2800" b="1" dirty="0"/>
          </a:p>
        </p:txBody>
      </p:sp>
      <p:sp>
        <p:nvSpPr>
          <p:cNvPr id="4" name="Овал 3"/>
          <p:cNvSpPr/>
          <p:nvPr/>
        </p:nvSpPr>
        <p:spPr>
          <a:xfrm>
            <a:off x="5039351" y="3037113"/>
            <a:ext cx="2253344" cy="14369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Текст</a:t>
            </a:r>
            <a:endParaRPr lang="ru-RU" sz="4800" b="1" dirty="0"/>
          </a:p>
        </p:txBody>
      </p:sp>
      <p:sp>
        <p:nvSpPr>
          <p:cNvPr id="11" name="Овал 10"/>
          <p:cNvSpPr/>
          <p:nvPr/>
        </p:nvSpPr>
        <p:spPr>
          <a:xfrm>
            <a:off x="4724400" y="1308263"/>
            <a:ext cx="2797629" cy="15131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/>
              <a:t>Це зв’язані </a:t>
            </a:r>
          </a:p>
          <a:p>
            <a:pPr lvl="0" algn="ctr"/>
            <a:r>
              <a:rPr lang="uk-UA" sz="2800" b="1" dirty="0" smtClean="0"/>
              <a:t>за змістом </a:t>
            </a:r>
            <a:r>
              <a:rPr lang="uk-UA" sz="2800" b="1" dirty="0"/>
              <a:t>речення</a:t>
            </a:r>
            <a:endParaRPr lang="ru-RU" sz="2800" b="1" dirty="0"/>
          </a:p>
        </p:txBody>
      </p:sp>
      <p:sp>
        <p:nvSpPr>
          <p:cNvPr id="12" name="Овал 11"/>
          <p:cNvSpPr/>
          <p:nvPr/>
        </p:nvSpPr>
        <p:spPr>
          <a:xfrm>
            <a:off x="4158344" y="4534401"/>
            <a:ext cx="4015358" cy="1690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має три частини:</a:t>
            </a:r>
          </a:p>
          <a:p>
            <a:pPr lvl="0"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403770" y="2821376"/>
            <a:ext cx="2842403" cy="15131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/>
              <a:t>Можна дібрати заголовок</a:t>
            </a:r>
            <a:endParaRPr lang="ru-RU" sz="2800" b="1" dirty="0"/>
          </a:p>
        </p:txBody>
      </p:sp>
      <p:sp>
        <p:nvSpPr>
          <p:cNvPr id="14" name="Овал 13"/>
          <p:cNvSpPr/>
          <p:nvPr/>
        </p:nvSpPr>
        <p:spPr>
          <a:xfrm>
            <a:off x="873092" y="3021287"/>
            <a:ext cx="2965737" cy="1513113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/>
              <a:t>Буває текст-розповідь і текст-опис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37459" y="5135224"/>
            <a:ext cx="28571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2800" b="1" dirty="0">
                <a:solidFill>
                  <a:srgbClr val="FFFF00"/>
                </a:solidFill>
              </a:rPr>
              <a:t>зачин, основна 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pPr lvl="0" algn="ctr"/>
            <a:r>
              <a:rPr lang="uk-UA" sz="2800" b="1" dirty="0" smtClean="0">
                <a:solidFill>
                  <a:srgbClr val="FFFF00"/>
                </a:solidFill>
              </a:rPr>
              <a:t>частина</a:t>
            </a:r>
            <a:r>
              <a:rPr lang="uk-UA" sz="2800" b="1" dirty="0">
                <a:solidFill>
                  <a:srgbClr val="FFFF00"/>
                </a:solidFill>
              </a:rPr>
              <a:t>, кінцівка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06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0857" y="429584"/>
            <a:ext cx="10118772" cy="651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212" y="1103231"/>
            <a:ext cx="485950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bg1"/>
                </a:solidFill>
              </a:rPr>
              <a:t>Бокс, хокей, бобслей, футбол,</a:t>
            </a:r>
          </a:p>
          <a:p>
            <a:pPr algn="just"/>
            <a:r>
              <a:rPr lang="uk-UA" sz="2800" b="1" dirty="0" err="1">
                <a:solidFill>
                  <a:schemeClr val="bg1"/>
                </a:solidFill>
              </a:rPr>
              <a:t>Сноуборд</a:t>
            </a:r>
            <a:r>
              <a:rPr lang="uk-UA" sz="2800" b="1" dirty="0">
                <a:solidFill>
                  <a:schemeClr val="bg1"/>
                </a:solidFill>
              </a:rPr>
              <a:t> і волейбол…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Стадіон, басейни, корт –</a:t>
            </a: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Об’єднало </a:t>
            </a:r>
            <a:r>
              <a:rPr lang="uk-UA" sz="2800" b="1" dirty="0">
                <a:solidFill>
                  <a:schemeClr val="bg1"/>
                </a:solidFill>
              </a:rPr>
              <a:t>слово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212767" y="2438291"/>
            <a:ext cx="139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спорт.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0" name="Picture 2" descr="Конкурсы и игры на день рождения ребенка - веселые конкурсы для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r="7189"/>
          <a:stretch/>
        </p:blipFill>
        <p:spPr bwMode="auto">
          <a:xfrm>
            <a:off x="6924291" y="1130859"/>
            <a:ext cx="3036138" cy="26148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6039" y="3820885"/>
            <a:ext cx="1018359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 Я дбаю </a:t>
            </a:r>
            <a:r>
              <a:rPr lang="uk-UA" sz="2800" b="1" dirty="0">
                <a:solidFill>
                  <a:schemeClr val="bg1"/>
                </a:solidFill>
              </a:rPr>
              <a:t>про своє здоров'я.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    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Кожного </a:t>
            </a:r>
            <a:r>
              <a:rPr lang="uk-UA" sz="2800" b="1" dirty="0" smtClean="0">
                <a:solidFill>
                  <a:schemeClr val="bg1"/>
                </a:solidFill>
              </a:rPr>
              <a:t>дня чищу </a:t>
            </a:r>
            <a:r>
              <a:rPr lang="uk-UA" sz="2800" b="1" dirty="0">
                <a:solidFill>
                  <a:schemeClr val="bg1"/>
                </a:solidFill>
              </a:rPr>
              <a:t>зуби. Мій одяг чистий та охайний. </a:t>
            </a:r>
            <a:r>
              <a:rPr lang="uk-UA" sz="2800" b="1" dirty="0" smtClean="0">
                <a:solidFill>
                  <a:schemeClr val="bg1"/>
                </a:solidFill>
              </a:rPr>
              <a:t>Одягаюсь </a:t>
            </a:r>
            <a:r>
              <a:rPr lang="uk-UA" sz="2800" b="1" dirty="0">
                <a:solidFill>
                  <a:schemeClr val="bg1"/>
                </a:solidFill>
              </a:rPr>
              <a:t>за погодою. Загартовуюсь. Влітку </a:t>
            </a:r>
            <a:r>
              <a:rPr lang="uk-UA" sz="2800" b="1" dirty="0" smtClean="0">
                <a:solidFill>
                  <a:schemeClr val="bg1"/>
                </a:solidFill>
              </a:rPr>
              <a:t>купаюсь </a:t>
            </a:r>
            <a:r>
              <a:rPr lang="uk-UA" sz="2800" b="1" dirty="0">
                <a:solidFill>
                  <a:schemeClr val="bg1"/>
                </a:solidFill>
              </a:rPr>
              <a:t>і загораю. Займаюсь </a:t>
            </a:r>
            <a:r>
              <a:rPr lang="uk-UA" sz="2800" b="1" dirty="0" smtClean="0">
                <a:solidFill>
                  <a:schemeClr val="bg1"/>
                </a:solidFill>
              </a:rPr>
              <a:t>спортом. 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      Здоров'я для людини </a:t>
            </a:r>
            <a:r>
              <a:rPr lang="uk-UA" sz="2800" b="1" dirty="0" smtClean="0">
                <a:solidFill>
                  <a:schemeClr val="bg1"/>
                </a:solidFill>
              </a:rPr>
              <a:t>дуже важливе</a:t>
            </a:r>
            <a:r>
              <a:rPr lang="uk-UA" sz="2800" b="1" dirty="0">
                <a:solidFill>
                  <a:schemeClr val="bg1"/>
                </a:solidFill>
              </a:rPr>
              <a:t>, тому </a:t>
            </a:r>
            <a:r>
              <a:rPr lang="uk-UA" sz="2800" b="1" dirty="0" smtClean="0">
                <a:solidFill>
                  <a:schemeClr val="bg1"/>
                </a:solidFill>
              </a:rPr>
              <a:t>про </a:t>
            </a:r>
            <a:r>
              <a:rPr lang="uk-UA" sz="2800" b="1" dirty="0" smtClean="0">
                <a:solidFill>
                  <a:schemeClr val="bg1"/>
                </a:solidFill>
              </a:rPr>
              <a:t>нього треба </a:t>
            </a:r>
            <a:r>
              <a:rPr lang="uk-UA" sz="2800" b="1" dirty="0" smtClean="0">
                <a:solidFill>
                  <a:schemeClr val="bg1"/>
                </a:solidFill>
              </a:rPr>
              <a:t>дбати.</a:t>
            </a:r>
            <a:r>
              <a:rPr lang="uk-UA" sz="28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4213" y="2951895"/>
            <a:ext cx="4859502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дбаєш ти про своє здоров’я? Розкажи, як?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13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82067"/>
          <a:stretch/>
        </p:blipFill>
        <p:spPr>
          <a:xfrm>
            <a:off x="4248558" y="3310485"/>
            <a:ext cx="6854871" cy="158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971430" y="512633"/>
            <a:ext cx="10229970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48558" y="1301681"/>
            <a:ext cx="6952842" cy="13849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uk-UA" sz="2800" b="1" dirty="0">
                <a:solidFill>
                  <a:srgbClr val="0070C0"/>
                </a:solidFill>
              </a:rPr>
              <a:t>Сьогодні на уроці  будемо вчитися вдосконалювати текст шляхом усунення лексичних повторів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971429" y="1295162"/>
            <a:ext cx="3082165" cy="293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08" t="937" r="47896" b="89267"/>
          <a:stretch/>
        </p:blipFill>
        <p:spPr>
          <a:xfrm>
            <a:off x="7019575" y="-330046"/>
            <a:ext cx="559580" cy="371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09" t="873" r="48395" b="89331"/>
          <a:stretch/>
        </p:blipFill>
        <p:spPr>
          <a:xfrm>
            <a:off x="6370480" y="-366097"/>
            <a:ext cx="551939" cy="3660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4" t="1172" r="73800" b="89032"/>
          <a:stretch/>
        </p:blipFill>
        <p:spPr>
          <a:xfrm>
            <a:off x="5681472" y="-366097"/>
            <a:ext cx="548681" cy="3639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53" t="1186" r="21351" b="89018"/>
          <a:stretch/>
        </p:blipFill>
        <p:spPr>
          <a:xfrm>
            <a:off x="7387687" y="-375360"/>
            <a:ext cx="576611" cy="38246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1" t="1377" r="12713" b="88827"/>
          <a:stretch/>
        </p:blipFill>
        <p:spPr>
          <a:xfrm>
            <a:off x="7722963" y="-366097"/>
            <a:ext cx="618444" cy="41020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248558" y="2705179"/>
            <a:ext cx="6952842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Прочитай слово. </a:t>
            </a:r>
            <a:r>
              <a:rPr lang="uk-UA" sz="2400" b="1" dirty="0">
                <a:solidFill>
                  <a:srgbClr val="0070C0"/>
                </a:solidFill>
              </a:rPr>
              <a:t>Поміркуй, як утворилося слово </a:t>
            </a:r>
            <a:r>
              <a:rPr lang="uk-UA" sz="2400" b="1" dirty="0">
                <a:solidFill>
                  <a:srgbClr val="FF0000"/>
                </a:solidFill>
              </a:rPr>
              <a:t>зарядка</a:t>
            </a:r>
            <a:r>
              <a:rPr lang="uk-UA" sz="2400" b="1" dirty="0">
                <a:solidFill>
                  <a:srgbClr val="0070C0"/>
                </a:solidFill>
              </a:rPr>
              <a:t> і що воно означає. </a:t>
            </a:r>
            <a:r>
              <a:rPr lang="uk-UA" sz="2400" b="1" dirty="0" smtClean="0">
                <a:solidFill>
                  <a:srgbClr val="0070C0"/>
                </a:solidFill>
              </a:rPr>
              <a:t>Запиши це слово.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69C80A6D-925E-42DF-84BC-A4CA54E913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6875076" y="3524690"/>
            <a:ext cx="633998" cy="3825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810C691-8EDF-4C61-8E9E-912F98DDB1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5" t="73026" r="61448" b="1795"/>
          <a:stretch/>
        </p:blipFill>
        <p:spPr>
          <a:xfrm>
            <a:off x="7156178" y="3288086"/>
            <a:ext cx="845954" cy="9379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6587" r="75055" b="49321"/>
          <a:stretch/>
        </p:blipFill>
        <p:spPr>
          <a:xfrm>
            <a:off x="8357525" y="3537593"/>
            <a:ext cx="383704" cy="295157"/>
          </a:xfrm>
          <a:prstGeom prst="rect">
            <a:avLst/>
          </a:prstGeom>
        </p:spPr>
      </p:pic>
      <p:sp>
        <p:nvSpPr>
          <p:cNvPr id="29" name="Полилиния 28"/>
          <p:cNvSpPr/>
          <p:nvPr/>
        </p:nvSpPr>
        <p:spPr>
          <a:xfrm>
            <a:off x="7967524" y="3299335"/>
            <a:ext cx="286254" cy="516540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8134830" y="3598166"/>
            <a:ext cx="267118" cy="208412"/>
            <a:chOff x="4864894" y="3710866"/>
            <a:chExt cx="1393840" cy="994484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4864894" y="3714750"/>
              <a:ext cx="461709" cy="990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122415" y="4151549"/>
              <a:ext cx="5947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олилиния 38"/>
            <p:cNvSpPr/>
            <p:nvPr/>
          </p:nvSpPr>
          <p:spPr>
            <a:xfrm>
              <a:off x="5593679" y="3710866"/>
              <a:ext cx="665055" cy="981930"/>
            </a:xfrm>
            <a:custGeom>
              <a:avLst/>
              <a:gdLst>
                <a:gd name="connsiteX0" fmla="*/ 351849 w 689200"/>
                <a:gd name="connsiteY0" fmla="*/ 0 h 914450"/>
                <a:gd name="connsiteX1" fmla="*/ 14497 w 689200"/>
                <a:gd name="connsiteY1" fmla="*/ 719091 h 914450"/>
                <a:gd name="connsiteX2" fmla="*/ 112152 w 689200"/>
                <a:gd name="connsiteY2" fmla="*/ 914400 h 914450"/>
                <a:gd name="connsiteX3" fmla="*/ 564913 w 689200"/>
                <a:gd name="connsiteY3" fmla="*/ 736847 h 914450"/>
                <a:gd name="connsiteX4" fmla="*/ 689200 w 689200"/>
                <a:gd name="connsiteY4" fmla="*/ 603682 h 914450"/>
                <a:gd name="connsiteX0" fmla="*/ 351849 w 564913"/>
                <a:gd name="connsiteY0" fmla="*/ 0 h 914450"/>
                <a:gd name="connsiteX1" fmla="*/ 14497 w 564913"/>
                <a:gd name="connsiteY1" fmla="*/ 719091 h 914450"/>
                <a:gd name="connsiteX2" fmla="*/ 112152 w 564913"/>
                <a:gd name="connsiteY2" fmla="*/ 914400 h 914450"/>
                <a:gd name="connsiteX3" fmla="*/ 564913 w 564913"/>
                <a:gd name="connsiteY3" fmla="*/ 736847 h 914450"/>
                <a:gd name="connsiteX0" fmla="*/ 354358 w 665054"/>
                <a:gd name="connsiteY0" fmla="*/ 0 h 915303"/>
                <a:gd name="connsiteX1" fmla="*/ 17006 w 665054"/>
                <a:gd name="connsiteY1" fmla="*/ 719091 h 915303"/>
                <a:gd name="connsiteX2" fmla="*/ 114661 w 665054"/>
                <a:gd name="connsiteY2" fmla="*/ 914400 h 915303"/>
                <a:gd name="connsiteX3" fmla="*/ 665054 w 665054"/>
                <a:gd name="connsiteY3" fmla="*/ 667643 h 915303"/>
                <a:gd name="connsiteX0" fmla="*/ 355525 w 705362"/>
                <a:gd name="connsiteY0" fmla="*/ 0 h 922538"/>
                <a:gd name="connsiteX1" fmla="*/ 18173 w 705362"/>
                <a:gd name="connsiteY1" fmla="*/ 719091 h 922538"/>
                <a:gd name="connsiteX2" fmla="*/ 115828 w 705362"/>
                <a:gd name="connsiteY2" fmla="*/ 914400 h 922538"/>
                <a:gd name="connsiteX3" fmla="*/ 705362 w 705362"/>
                <a:gd name="connsiteY3" fmla="*/ 511694 h 922538"/>
                <a:gd name="connsiteX0" fmla="*/ 354358 w 665054"/>
                <a:gd name="connsiteY0" fmla="*/ 0 h 920539"/>
                <a:gd name="connsiteX1" fmla="*/ 17006 w 665054"/>
                <a:gd name="connsiteY1" fmla="*/ 719091 h 920539"/>
                <a:gd name="connsiteX2" fmla="*/ 114661 w 665054"/>
                <a:gd name="connsiteY2" fmla="*/ 914400 h 920539"/>
                <a:gd name="connsiteX3" fmla="*/ 665054 w 665054"/>
                <a:gd name="connsiteY3" fmla="*/ 548388 h 9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054" h="920539">
                  <a:moveTo>
                    <a:pt x="354358" y="0"/>
                  </a:moveTo>
                  <a:cubicBezTo>
                    <a:pt x="205657" y="283345"/>
                    <a:pt x="56956" y="566691"/>
                    <a:pt x="17006" y="719091"/>
                  </a:cubicBezTo>
                  <a:cubicBezTo>
                    <a:pt x="-22944" y="871491"/>
                    <a:pt x="6653" y="942851"/>
                    <a:pt x="114661" y="914400"/>
                  </a:cubicBezTo>
                  <a:cubicBezTo>
                    <a:pt x="222669" y="885950"/>
                    <a:pt x="568879" y="600174"/>
                    <a:pt x="665054" y="5483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7" t="63510" r="50484" b="24629"/>
          <a:stretch/>
        </p:blipFill>
        <p:spPr>
          <a:xfrm>
            <a:off x="7355524" y="4021611"/>
            <a:ext cx="612000" cy="684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9" t="48536" r="26053" b="35717"/>
          <a:stretch/>
        </p:blipFill>
        <p:spPr>
          <a:xfrm>
            <a:off x="8367715" y="4042122"/>
            <a:ext cx="1008000" cy="936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8" t="36389" r="41544" b="55278"/>
          <a:stretch/>
        </p:blipFill>
        <p:spPr>
          <a:xfrm>
            <a:off x="9864077" y="4314445"/>
            <a:ext cx="1054295" cy="4720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50" t="1468" r="38854" b="88736"/>
          <a:stretch/>
        </p:blipFill>
        <p:spPr>
          <a:xfrm>
            <a:off x="6114992" y="-371821"/>
            <a:ext cx="531457" cy="35251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72" t="1377" r="39232" b="88827"/>
          <a:stretch/>
        </p:blipFill>
        <p:spPr>
          <a:xfrm>
            <a:off x="6674384" y="-366097"/>
            <a:ext cx="524200" cy="34769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3" t="1594" r="74101" b="88610"/>
          <a:stretch/>
        </p:blipFill>
        <p:spPr>
          <a:xfrm>
            <a:off x="5285880" y="-396651"/>
            <a:ext cx="521103" cy="34564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84338" r="36758" b="7838"/>
          <a:stretch/>
        </p:blipFill>
        <p:spPr>
          <a:xfrm>
            <a:off x="6266650" y="4304323"/>
            <a:ext cx="556902" cy="65250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4339615" y="5051901"/>
            <a:ext cx="6763813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70C0"/>
                </a:solidFill>
              </a:rPr>
              <a:t>Поділи на склади, побудуй </a:t>
            </a:r>
            <a:r>
              <a:rPr lang="uk-UA" sz="2400" b="1" dirty="0">
                <a:solidFill>
                  <a:srgbClr val="0070C0"/>
                </a:solidFill>
              </a:rPr>
              <a:t>звукову схему, постав наголос. </a:t>
            </a:r>
            <a:r>
              <a:rPr lang="uk-UA" sz="2400" b="1" dirty="0" smtClean="0">
                <a:solidFill>
                  <a:srgbClr val="0070C0"/>
                </a:solidFill>
              </a:rPr>
              <a:t>Визнач кількість букв, звуків, складів.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14116" r="43985" b="67374"/>
          <a:stretch/>
        </p:blipFill>
        <p:spPr>
          <a:xfrm>
            <a:off x="4297488" y="3915267"/>
            <a:ext cx="2175440" cy="114089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76" t="1468" r="30328" b="88736"/>
          <a:stretch/>
        </p:blipFill>
        <p:spPr>
          <a:xfrm>
            <a:off x="7992245" y="4224488"/>
            <a:ext cx="714503" cy="4739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2" t="1602" r="29802" b="88602"/>
          <a:stretch/>
        </p:blipFill>
        <p:spPr>
          <a:xfrm>
            <a:off x="6823552" y="4249524"/>
            <a:ext cx="704746" cy="4674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594" r="65880" b="88610"/>
          <a:stretch/>
        </p:blipFill>
        <p:spPr>
          <a:xfrm>
            <a:off x="9375715" y="4240919"/>
            <a:ext cx="700583" cy="46469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532060" y="3645612"/>
            <a:ext cx="2028741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–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= </a:t>
            </a:r>
            <a:r>
              <a:rPr lang="ru-RU" sz="2800" b="1" dirty="0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0070C0"/>
                </a:solidFill>
              </a:rPr>
              <a:t> – –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 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72296" y="3511559"/>
            <a:ext cx="29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Cambria"/>
                <a:ea typeface="Cambria"/>
              </a:rPr>
              <a:t>ˊ</a:t>
            </a:r>
            <a:endParaRPr lang="ru-RU" sz="32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4966116" y="4292597"/>
            <a:ext cx="166748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5766427" y="4314445"/>
            <a:ext cx="166748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14676" y="4337857"/>
            <a:ext cx="323891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Зарядка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/>
              <a:t>– фізичні вправи, які виконують для оздоровлення організму.</a:t>
            </a:r>
          </a:p>
        </p:txBody>
      </p:sp>
    </p:spTree>
    <p:extLst>
      <p:ext uri="{BB962C8B-B14F-4D97-AF65-F5344CB8AC3E}">
        <p14:creationId xmlns:p14="http://schemas.microsoft.com/office/powerpoint/2010/main" val="46749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34" grpId="0" animBg="1"/>
      <p:bldP spid="33" grpId="0"/>
      <p:bldP spid="32" grpId="0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4" y="494529"/>
            <a:ext cx="10395856" cy="6382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>
                <a:solidFill>
                  <a:schemeClr val="bg1"/>
                </a:solidFill>
              </a:rPr>
              <a:t>тексти. Поясни, чим вони відрізняються.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3596" y="1198080"/>
            <a:ext cx="842400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      Раніше Читалочка не хотіла робити </a:t>
            </a:r>
            <a:r>
              <a:rPr lang="uk-UA" sz="2800" b="1" dirty="0">
                <a:solidFill>
                  <a:srgbClr val="FFFF00"/>
                </a:solidFill>
              </a:rPr>
              <a:t>зарядку</a:t>
            </a:r>
            <a:r>
              <a:rPr lang="uk-UA" sz="2800" b="1" dirty="0"/>
              <a:t>. Не  розуміла, яка важлива </a:t>
            </a:r>
            <a:r>
              <a:rPr lang="uk-UA" sz="2800" b="1" dirty="0">
                <a:solidFill>
                  <a:srgbClr val="FFFF00"/>
                </a:solidFill>
              </a:rPr>
              <a:t>зарядка</a:t>
            </a:r>
            <a:r>
              <a:rPr lang="uk-UA" sz="2800" b="1" dirty="0"/>
              <a:t> для здоров'я.</a:t>
            </a:r>
          </a:p>
          <a:p>
            <a:r>
              <a:rPr lang="uk-UA" sz="2800" b="1" dirty="0"/>
              <a:t>      Тепер не обходиться без </a:t>
            </a:r>
            <a:r>
              <a:rPr lang="uk-UA" sz="2800" b="1" dirty="0">
                <a:solidFill>
                  <a:srgbClr val="FFFF00"/>
                </a:solidFill>
              </a:rPr>
              <a:t>зарядки</a:t>
            </a:r>
            <a:r>
              <a:rPr lang="uk-UA" sz="2800" b="1" dirty="0"/>
              <a:t> жодного дня. Адже </a:t>
            </a:r>
            <a:r>
              <a:rPr lang="uk-UA" sz="2800" b="1" dirty="0">
                <a:solidFill>
                  <a:srgbClr val="FFFF00"/>
                </a:solidFill>
              </a:rPr>
              <a:t>зарядка</a:t>
            </a:r>
            <a:r>
              <a:rPr lang="uk-UA" sz="2800" b="1" dirty="0">
                <a:solidFill>
                  <a:srgbClr val="295FFF"/>
                </a:solidFill>
              </a:rPr>
              <a:t> </a:t>
            </a:r>
            <a:r>
              <a:rPr lang="uk-UA" sz="2800" b="1" dirty="0"/>
              <a:t>заряджає людину на весь день.</a:t>
            </a:r>
            <a:endParaRPr lang="uk-UA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41177" y="3044024"/>
            <a:ext cx="842400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      Раніше Читалочка не хотіла робити </a:t>
            </a:r>
            <a:r>
              <a:rPr lang="uk-UA" sz="2800" b="1" dirty="0">
                <a:solidFill>
                  <a:srgbClr val="FFFF00"/>
                </a:solidFill>
              </a:rPr>
              <a:t>зарядку.</a:t>
            </a:r>
            <a:r>
              <a:rPr lang="uk-UA" sz="2800" b="1" dirty="0"/>
              <a:t> Не  розуміла, яка важлива </a:t>
            </a:r>
            <a:r>
              <a:rPr lang="uk-UA" sz="2800" b="1" dirty="0">
                <a:solidFill>
                  <a:srgbClr val="FFFF00"/>
                </a:solidFill>
              </a:rPr>
              <a:t>вона</a:t>
            </a:r>
            <a:r>
              <a:rPr lang="uk-UA" sz="2800" b="1" dirty="0"/>
              <a:t> для здоров'я.</a:t>
            </a:r>
          </a:p>
          <a:p>
            <a:r>
              <a:rPr lang="uk-UA" sz="2800" b="1" dirty="0"/>
              <a:t>      Тепер не обходиться без </a:t>
            </a:r>
            <a:r>
              <a:rPr lang="uk-UA" sz="2800" b="1" dirty="0">
                <a:solidFill>
                  <a:srgbClr val="FFFF00"/>
                </a:solidFill>
              </a:rPr>
              <a:t>неї</a:t>
            </a:r>
            <a:r>
              <a:rPr lang="uk-UA" sz="2800" b="1" dirty="0">
                <a:solidFill>
                  <a:srgbClr val="295FFF"/>
                </a:solidFill>
              </a:rPr>
              <a:t> </a:t>
            </a:r>
            <a:r>
              <a:rPr lang="uk-UA" sz="2800" b="1" dirty="0"/>
              <a:t>жодного дня. Адже </a:t>
            </a:r>
            <a:r>
              <a:rPr lang="uk-UA" sz="2800" b="1" dirty="0">
                <a:solidFill>
                  <a:srgbClr val="FFFF00"/>
                </a:solidFill>
              </a:rPr>
              <a:t>ранкова гімнастика</a:t>
            </a:r>
            <a:r>
              <a:rPr lang="uk-UA" sz="2800" b="1" dirty="0"/>
              <a:t> заряджає людину на весь день.</a:t>
            </a:r>
            <a:endParaRPr lang="uk-UA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22715" y="4954774"/>
            <a:ext cx="9154885" cy="12003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1463" indent="-271463">
              <a:buAutoNum type="arabicPeriod"/>
            </a:pPr>
            <a:r>
              <a:rPr lang="uk-UA" sz="2400" b="1" dirty="0" smtClean="0">
                <a:solidFill>
                  <a:srgbClr val="0070C0"/>
                </a:solidFill>
              </a:rPr>
              <a:t>Випиши </a:t>
            </a:r>
            <a:r>
              <a:rPr lang="uk-UA" sz="2400" b="1" dirty="0">
                <a:solidFill>
                  <a:srgbClr val="0070C0"/>
                </a:solidFill>
              </a:rPr>
              <a:t>з другого тексту слова, якими замінили слово зарядка.</a:t>
            </a:r>
          </a:p>
          <a:p>
            <a:pPr marL="271463" indent="-271463">
              <a:buAutoNum type="arabicPeriod"/>
            </a:pPr>
            <a:r>
              <a:rPr lang="uk-UA" sz="2400" b="1" dirty="0">
                <a:solidFill>
                  <a:srgbClr val="0070C0"/>
                </a:solidFill>
              </a:rPr>
              <a:t>Поміркуй, для чого використали ці слова. </a:t>
            </a:r>
            <a:r>
              <a:rPr lang="uk-UA" sz="2400" b="1" dirty="0" err="1">
                <a:solidFill>
                  <a:srgbClr val="0070C0"/>
                </a:solidFill>
              </a:rPr>
              <a:t>Перевір</a:t>
            </a:r>
            <a:r>
              <a:rPr lang="uk-UA" sz="2400" b="1" dirty="0">
                <a:solidFill>
                  <a:srgbClr val="0070C0"/>
                </a:solidFill>
              </a:rPr>
              <a:t> свою думку за правилом.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137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Утренняя зарядка в детском саду » Baby-bes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r="2501"/>
          <a:stretch/>
        </p:blipFill>
        <p:spPr bwMode="auto">
          <a:xfrm>
            <a:off x="544286" y="1198080"/>
            <a:ext cx="2237196" cy="19311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92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370" y="646929"/>
            <a:ext cx="10084035" cy="748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правило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3057" y="1549385"/>
            <a:ext cx="786334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Щоб </a:t>
            </a:r>
            <a:r>
              <a:rPr lang="uk-UA" sz="3200" b="1" dirty="0">
                <a:solidFill>
                  <a:srgbClr val="FFFF00"/>
                </a:solidFill>
              </a:rPr>
              <a:t>не повторювати </a:t>
            </a:r>
            <a:r>
              <a:rPr lang="uk-UA" sz="3200" b="1" dirty="0">
                <a:solidFill>
                  <a:schemeClr val="bg1"/>
                </a:solidFill>
              </a:rPr>
              <a:t>те саме </a:t>
            </a:r>
            <a:r>
              <a:rPr lang="uk-UA" sz="3200" b="1" dirty="0">
                <a:solidFill>
                  <a:srgbClr val="FFFF00"/>
                </a:solidFill>
              </a:rPr>
              <a:t>слово</a:t>
            </a:r>
            <a:r>
              <a:rPr lang="uk-UA" sz="3200" b="1" dirty="0">
                <a:solidFill>
                  <a:schemeClr val="bg1"/>
                </a:solidFill>
              </a:rPr>
              <a:t> в сусідніх реченнях тексту, його </a:t>
            </a:r>
            <a:r>
              <a:rPr lang="uk-UA" sz="3200" b="1" dirty="0">
                <a:solidFill>
                  <a:srgbClr val="FFFF00"/>
                </a:solidFill>
              </a:rPr>
              <a:t>замінюють близьким за значенням.</a:t>
            </a:r>
          </a:p>
        </p:txBody>
      </p:sp>
      <p:pic>
        <p:nvPicPr>
          <p:cNvPr id="2052" name="Picture 4" descr="ÐÐ°ÑÑÐ¸Ð½ÐºÐ¸ Ð¿Ð¾ Ð·Ð°Ð¿ÑÐ¾ÑÑ Ð²Ð¾ÑÐºÐ»Ð¸ÑÐ°ÑÐµÐ»ÑÐ½ÑÐ¹ Ð·Ð½Ð°Ðº ÐºÐ»Ð¸Ð¿Ð°Ñ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3629" y="1395699"/>
            <a:ext cx="1484306" cy="22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94863" y="3248851"/>
            <a:ext cx="6901542" cy="63643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Дай відповіді на запитання </a:t>
            </a:r>
            <a:r>
              <a:rPr lang="uk-UA" sz="2400" b="1" dirty="0">
                <a:solidFill>
                  <a:srgbClr val="0070C0"/>
                </a:solidFill>
              </a:rPr>
              <a:t>Читалочки. 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4863" y="4080357"/>
            <a:ext cx="690154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2800" b="1" dirty="0"/>
              <a:t>Чи робиш ти зарядку?</a:t>
            </a:r>
          </a:p>
          <a:p>
            <a:pPr marL="514350" indent="-514350">
              <a:buAutoNum type="arabicPeriod"/>
            </a:pPr>
            <a:r>
              <a:rPr lang="uk-UA" sz="2800" b="1" dirty="0"/>
              <a:t>Як часто ти її робиш?</a:t>
            </a:r>
          </a:p>
          <a:p>
            <a:pPr marL="514350" indent="-514350">
              <a:buAutoNum type="arabicPeriod"/>
            </a:pPr>
            <a:r>
              <a:rPr lang="uk-UA" sz="2800" b="1" dirty="0"/>
              <a:t>Що відчуваєш після зарядки – втому чи бадьорість?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78949" y="3847939"/>
            <a:ext cx="3382640" cy="2048300"/>
            <a:chOff x="256452" y="1862044"/>
            <a:chExt cx="6001232" cy="3640748"/>
          </a:xfrm>
        </p:grpSpPr>
        <p:pic>
          <p:nvPicPr>
            <p:cNvPr id="15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1" t="18772" r="5037" b="18301"/>
            <a:stretch/>
          </p:blipFill>
          <p:spPr bwMode="auto">
            <a:xfrm>
              <a:off x="256452" y="1862044"/>
              <a:ext cx="6001232" cy="364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2431" l="4610" r="95745">
                          <a14:foregroundMark x1="66312" y1="18349" x2="66312" y2="18349"/>
                          <a14:foregroundMark x1="70567" y1="16284" x2="70567" y2="16284"/>
                          <a14:foregroundMark x1="43617" y1="18349" x2="43617" y2="18349"/>
                          <a14:foregroundMark x1="56028" y1="27752" x2="56028" y2="27752"/>
                          <a14:foregroundMark x1="57092" y1="33028" x2="57092" y2="33028"/>
                          <a14:foregroundMark x1="18440" y1="27294" x2="18440" y2="27294"/>
                          <a14:foregroundMark x1="20567" y1="23165" x2="20567" y2="23165"/>
                          <a14:foregroundMark x1="24468" y1="20183" x2="24468" y2="20183"/>
                          <a14:foregroundMark x1="15957" y1="16743" x2="15957" y2="16743"/>
                          <a14:foregroundMark x1="12057" y1="15367" x2="12057" y2="15367"/>
                          <a14:foregroundMark x1="15603" y1="20183" x2="15603" y2="20183"/>
                          <a14:foregroundMark x1="18085" y1="18807" x2="18085" y2="18807"/>
                          <a14:foregroundMark x1="11348" y1="16972" x2="11348" y2="16972"/>
                          <a14:foregroundMark x1="76241" y1="52752" x2="76241" y2="52752"/>
                          <a14:foregroundMark x1="72340" y1="60092" x2="72340" y2="60092"/>
                          <a14:foregroundMark x1="79078" y1="57110" x2="79078" y2="57110"/>
                          <a14:foregroundMark x1="81560" y1="53670" x2="81560" y2="53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92"/>
            <a:stretch/>
          </p:blipFill>
          <p:spPr bwMode="auto">
            <a:xfrm rot="2027185" flipH="1">
              <a:off x="1714256" y="2936819"/>
              <a:ext cx="572976" cy="817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137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41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34142" y="1972774"/>
            <a:ext cx="747848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      Я </a:t>
            </a:r>
            <a:r>
              <a:rPr lang="uk-UA" sz="3200" b="1" dirty="0"/>
              <a:t>бігаю щодня. Біг піднімає </a:t>
            </a:r>
            <a:r>
              <a:rPr lang="uk-UA" sz="3200" b="1" dirty="0" smtClean="0"/>
              <a:t>мені настрій</a:t>
            </a:r>
            <a:r>
              <a:rPr lang="uk-UA" sz="3200" b="1" dirty="0"/>
              <a:t>. Але від бігу я не тільки отримую задоволення. Біг дуже корисний для здоров'я.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3605" y="494528"/>
            <a:ext cx="10245979" cy="716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текст </a:t>
            </a:r>
            <a:r>
              <a:rPr lang="uk-UA" sz="4000" b="1" dirty="0" smtClean="0">
                <a:solidFill>
                  <a:schemeClr val="bg1"/>
                </a:solidFill>
              </a:rPr>
              <a:t>Родзинки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0487" t="5793" r="9510" b="8788"/>
          <a:stretch/>
        </p:blipFill>
        <p:spPr>
          <a:xfrm flipH="1">
            <a:off x="8882742" y="1932672"/>
            <a:ext cx="2356840" cy="269965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58189" y="2440875"/>
            <a:ext cx="10966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001268" y="2440875"/>
            <a:ext cx="455766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73043" y="2984446"/>
            <a:ext cx="642741" cy="441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844075" y="3454886"/>
            <a:ext cx="450338" cy="29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993604" y="1317171"/>
            <a:ext cx="10245979" cy="52251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</a:t>
            </a:r>
            <a:r>
              <a:rPr lang="uk-UA" sz="2400" b="1" dirty="0">
                <a:solidFill>
                  <a:srgbClr val="0070C0"/>
                </a:solidFill>
              </a:rPr>
              <a:t>, який недолік він має. Виправ недолік у тексті й запиши його.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9699" y="4183554"/>
            <a:ext cx="747848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      Я </a:t>
            </a:r>
            <a:r>
              <a:rPr lang="uk-UA" sz="3200" b="1" dirty="0"/>
              <a:t>бігаю щодня. Біг піднімає </a:t>
            </a:r>
            <a:r>
              <a:rPr lang="uk-UA" sz="3200" b="1" dirty="0" smtClean="0"/>
              <a:t>мені настрій</a:t>
            </a:r>
            <a:r>
              <a:rPr lang="uk-UA" sz="3200" b="1" dirty="0"/>
              <a:t>. Але від </a:t>
            </a:r>
            <a:r>
              <a:rPr lang="uk-UA" sz="3200" b="1" dirty="0" smtClean="0"/>
              <a:t>нього </a:t>
            </a:r>
            <a:r>
              <a:rPr lang="uk-UA" sz="3200" b="1" dirty="0"/>
              <a:t>я не тільки отримую задоволення. </a:t>
            </a:r>
            <a:r>
              <a:rPr lang="uk-UA" sz="3200" b="1" dirty="0" smtClean="0"/>
              <a:t>Він </a:t>
            </a:r>
            <a:r>
              <a:rPr lang="uk-UA" sz="3200" b="1" dirty="0"/>
              <a:t>дуже корисний для здоров'я.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188833" y="4713317"/>
            <a:ext cx="10966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031912" y="4713317"/>
            <a:ext cx="455766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710541" y="5209275"/>
            <a:ext cx="106977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302234" y="5672599"/>
            <a:ext cx="75170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815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23637</TotalTime>
  <Words>783</Words>
  <Application>Microsoft Office PowerPoint</Application>
  <PresentationFormat>Произвольный</PresentationFormat>
  <Paragraphs>107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1567</cp:revision>
  <dcterms:created xsi:type="dcterms:W3CDTF">2018-01-05T16:38:53Z</dcterms:created>
  <dcterms:modified xsi:type="dcterms:W3CDTF">2025-05-05T11:43:11Z</dcterms:modified>
</cp:coreProperties>
</file>