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499" r:id="rId3"/>
    <p:sldId id="500" r:id="rId4"/>
    <p:sldId id="464" r:id="rId5"/>
    <p:sldId id="491" r:id="rId6"/>
    <p:sldId id="505" r:id="rId7"/>
    <p:sldId id="479" r:id="rId8"/>
    <p:sldId id="492" r:id="rId9"/>
    <p:sldId id="506" r:id="rId10"/>
    <p:sldId id="507" r:id="rId11"/>
    <p:sldId id="508" r:id="rId12"/>
    <p:sldId id="509" r:id="rId13"/>
    <p:sldId id="483" r:id="rId14"/>
    <p:sldId id="496" r:id="rId15"/>
    <p:sldId id="498" r:id="rId16"/>
    <p:sldId id="503" r:id="rId17"/>
    <p:sldId id="50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00B050"/>
    <a:srgbClr val="295FFF"/>
    <a:srgbClr val="FFFF00"/>
    <a:srgbClr val="CC0066"/>
    <a:srgbClr val="CC0099"/>
    <a:srgbClr val="1694E9"/>
    <a:srgbClr val="709E32"/>
    <a:srgbClr val="FFB4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B902B826-B9B5-4B8F-992A-CDBE6A6BEB03}" type="presOf" srcId="{2252AE63-8550-48D5-B76D-33F4776E21D7}" destId="{BB208B9D-B692-4ADE-BCA6-F15EAB400D8C}" srcOrd="0" destOrd="0" presId="urn:microsoft.com/office/officeart/2005/8/layout/radial4"/>
    <dgm:cxn modelId="{BC38F791-A66B-43EA-8B0F-DB6172A91D00}" type="presOf" srcId="{FB51DD19-8365-4539-BC19-2E62842AA665}" destId="{57DF4519-05E7-4E60-B563-B73106BC51CA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6A0B4EFA-2B87-489B-8423-749A7B1944EF}" type="presOf" srcId="{F016CD53-4314-44C8-8851-271A8386442A}" destId="{F21D2CB4-61F7-4C96-88D6-482ADA1F7E14}" srcOrd="0" destOrd="0" presId="urn:microsoft.com/office/officeart/2005/8/layout/radial4"/>
    <dgm:cxn modelId="{44DD4070-F733-4ED6-ADA5-1E385153B92F}" type="presOf" srcId="{46F52824-6C77-4C95-9D70-53F13A911034}" destId="{322D643B-98E7-48FB-B365-19A4E35E80BE}" srcOrd="0" destOrd="0" presId="urn:microsoft.com/office/officeart/2005/8/layout/radial4"/>
    <dgm:cxn modelId="{B2015847-A051-4B5A-9B51-8D572E66B55C}" type="presOf" srcId="{0751368C-5490-4419-8EE3-56792E0EC74B}" destId="{CDA86CE5-EC7C-46F2-A933-03A0CFACB5F2}" srcOrd="0" destOrd="0" presId="urn:microsoft.com/office/officeart/2005/8/layout/radial4"/>
    <dgm:cxn modelId="{5256B9BE-A97B-4E5A-B482-DDF1976E7D84}" type="presOf" srcId="{43D7AFE5-A151-4A39-BE65-75D4FCB60E50}" destId="{ADD48452-783F-4794-8177-6F90FAAEFC3F}" srcOrd="0" destOrd="0" presId="urn:microsoft.com/office/officeart/2005/8/layout/radial4"/>
    <dgm:cxn modelId="{B264B727-868E-4D83-9128-87EB9D69CA53}" type="presOf" srcId="{E85B6E4D-70A7-4DB1-A1A0-A1519B498753}" destId="{97AF4133-705B-422C-A43F-E1CBC8EB6FB8}" srcOrd="0" destOrd="0" presId="urn:microsoft.com/office/officeart/2005/8/layout/radial4"/>
    <dgm:cxn modelId="{B26F8370-7B95-4261-B50B-926DA9CDAE42}" type="presOf" srcId="{E14F5D1D-2235-4A78-B962-6AB89CDB34AD}" destId="{93688CAB-E69F-4828-B1A4-C8BA928A3C5C}" srcOrd="0" destOrd="0" presId="urn:microsoft.com/office/officeart/2005/8/layout/radial4"/>
    <dgm:cxn modelId="{3CCED59F-A121-4B30-89A3-851B76F007BB}" type="presOf" srcId="{D11BE1E0-2FCF-4F5D-B40C-C9F46BE22818}" destId="{A1DA17EA-73B1-430F-B0C0-A6399710F092}" srcOrd="0" destOrd="0" presId="urn:microsoft.com/office/officeart/2005/8/layout/radial4"/>
    <dgm:cxn modelId="{0DD2286E-6E53-4CD7-A060-A9B35FC50507}" type="presOf" srcId="{C7962517-4C5C-42CA-BFBB-E232FC2B266D}" destId="{2BCCC9C3-A556-4EBF-A2F7-AA7AE81151C5}" srcOrd="0" destOrd="0" presId="urn:microsoft.com/office/officeart/2005/8/layout/radial4"/>
    <dgm:cxn modelId="{53166B89-4440-437B-8CE8-0CFCD5C45C29}" type="presOf" srcId="{3F736675-4146-4E95-9E88-00E945979D80}" destId="{886191E9-BEED-4D49-9BC0-55CF97BBD098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4DF75C6B-DF3F-45F8-9A5F-17722E4B5B2E}" type="presOf" srcId="{D4781B1E-F8C4-4597-843A-0EAE9000DD23}" destId="{E3DA2B5F-5B05-4A0B-A7DD-509193D4E17C}" srcOrd="0" destOrd="0" presId="urn:microsoft.com/office/officeart/2005/8/layout/radial4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5F10F863-D303-441B-8472-E4A9D4C0EF23}" type="presParOf" srcId="{E3DA2B5F-5B05-4A0B-A7DD-509193D4E17C}" destId="{A1DA17EA-73B1-430F-B0C0-A6399710F092}" srcOrd="0" destOrd="0" presId="urn:microsoft.com/office/officeart/2005/8/layout/radial4"/>
    <dgm:cxn modelId="{26EC9C1E-2890-4FF6-B396-3B8DB99A9B77}" type="presParOf" srcId="{E3DA2B5F-5B05-4A0B-A7DD-509193D4E17C}" destId="{322D643B-98E7-48FB-B365-19A4E35E80BE}" srcOrd="1" destOrd="0" presId="urn:microsoft.com/office/officeart/2005/8/layout/radial4"/>
    <dgm:cxn modelId="{23B8B6DE-D32F-4123-885A-78050B547576}" type="presParOf" srcId="{E3DA2B5F-5B05-4A0B-A7DD-509193D4E17C}" destId="{93688CAB-E69F-4828-B1A4-C8BA928A3C5C}" srcOrd="2" destOrd="0" presId="urn:microsoft.com/office/officeart/2005/8/layout/radial4"/>
    <dgm:cxn modelId="{F90F0C53-C3F7-43A0-B41E-BC0DB9F17F32}" type="presParOf" srcId="{E3DA2B5F-5B05-4A0B-A7DD-509193D4E17C}" destId="{97AF4133-705B-422C-A43F-E1CBC8EB6FB8}" srcOrd="3" destOrd="0" presId="urn:microsoft.com/office/officeart/2005/8/layout/radial4"/>
    <dgm:cxn modelId="{B8A73D83-CA26-41E4-B3B1-B1C8111CD2BA}" type="presParOf" srcId="{E3DA2B5F-5B05-4A0B-A7DD-509193D4E17C}" destId="{F21D2CB4-61F7-4C96-88D6-482ADA1F7E14}" srcOrd="4" destOrd="0" presId="urn:microsoft.com/office/officeart/2005/8/layout/radial4"/>
    <dgm:cxn modelId="{308C300F-6988-435C-B7D4-0782E861A5E0}" type="presParOf" srcId="{E3DA2B5F-5B05-4A0B-A7DD-509193D4E17C}" destId="{57DF4519-05E7-4E60-B563-B73106BC51CA}" srcOrd="5" destOrd="0" presId="urn:microsoft.com/office/officeart/2005/8/layout/radial4"/>
    <dgm:cxn modelId="{FCFA971B-3FAC-4057-912A-A4C411BCB937}" type="presParOf" srcId="{E3DA2B5F-5B05-4A0B-A7DD-509193D4E17C}" destId="{2BCCC9C3-A556-4EBF-A2F7-AA7AE81151C5}" srcOrd="6" destOrd="0" presId="urn:microsoft.com/office/officeart/2005/8/layout/radial4"/>
    <dgm:cxn modelId="{D2EBB629-3C1A-469D-B690-78EAB0941E03}" type="presParOf" srcId="{E3DA2B5F-5B05-4A0B-A7DD-509193D4E17C}" destId="{CDA86CE5-EC7C-46F2-A933-03A0CFACB5F2}" srcOrd="7" destOrd="0" presId="urn:microsoft.com/office/officeart/2005/8/layout/radial4"/>
    <dgm:cxn modelId="{FFDF722F-C4AE-4CFC-B09C-A684DD6D6681}" type="presParOf" srcId="{E3DA2B5F-5B05-4A0B-A7DD-509193D4E17C}" destId="{886191E9-BEED-4D49-9BC0-55CF97BBD098}" srcOrd="8" destOrd="0" presId="urn:microsoft.com/office/officeart/2005/8/layout/radial4"/>
    <dgm:cxn modelId="{2FCF3C98-3075-4521-BB90-023FFE30650D}" type="presParOf" srcId="{E3DA2B5F-5B05-4A0B-A7DD-509193D4E17C}" destId="{ADD48452-783F-4794-8177-6F90FAAEFC3F}" srcOrd="9" destOrd="0" presId="urn:microsoft.com/office/officeart/2005/8/layout/radial4"/>
    <dgm:cxn modelId="{EABD21BE-AC37-4632-B51B-766A028A65B0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75616" y="2953872"/>
          <a:ext cx="2188617" cy="218861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b="1" kern="1200" dirty="0" smtClean="0"/>
            <a:t>урок</a:t>
          </a:r>
          <a:endParaRPr lang="ru-RU" sz="5600" b="1" kern="1200" dirty="0"/>
        </a:p>
      </dsp:txBody>
      <dsp:txXfrm>
        <a:off x="4096132" y="3274388"/>
        <a:ext cx="1547585" cy="1547585"/>
      </dsp:txXfrm>
    </dsp:sp>
    <dsp:sp modelId="{322D643B-98E7-48FB-B365-19A4E35E80BE}">
      <dsp:nvSpPr>
        <dsp:cNvPr id="0" name=""/>
        <dsp:cNvSpPr/>
      </dsp:nvSpPr>
      <dsp:spPr>
        <a:xfrm rot="10800000">
          <a:off x="1654428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614834" y="3216506"/>
          <a:ext cx="2079186" cy="16633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663552" y="3265224"/>
        <a:ext cx="1981750" cy="1565913"/>
      </dsp:txXfrm>
    </dsp:sp>
    <dsp:sp modelId="{97AF4133-705B-422C-A43F-E1CBC8EB6FB8}">
      <dsp:nvSpPr>
        <dsp:cNvPr id="0" name=""/>
        <dsp:cNvSpPr/>
      </dsp:nvSpPr>
      <dsp:spPr>
        <a:xfrm rot="13111308">
          <a:off x="1966847" y="2295059"/>
          <a:ext cx="2185200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165035" y="1094777"/>
          <a:ext cx="2079186" cy="166334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13753" y="1143495"/>
        <a:ext cx="1981750" cy="1565913"/>
      </dsp:txXfrm>
    </dsp:sp>
    <dsp:sp modelId="{57DF4519-05E7-4E60-B563-B73106BC51CA}">
      <dsp:nvSpPr>
        <dsp:cNvPr id="0" name=""/>
        <dsp:cNvSpPr/>
      </dsp:nvSpPr>
      <dsp:spPr>
        <a:xfrm rot="16200000">
          <a:off x="3867664" y="1523067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06883" y="1009"/>
          <a:ext cx="2726084" cy="1663349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55601" y="49727"/>
        <a:ext cx="2628648" cy="1565913"/>
      </dsp:txXfrm>
    </dsp:sp>
    <dsp:sp modelId="{CDA86CE5-EC7C-46F2-A933-03A0CFACB5F2}">
      <dsp:nvSpPr>
        <dsp:cNvPr id="0" name=""/>
        <dsp:cNvSpPr/>
      </dsp:nvSpPr>
      <dsp:spPr>
        <a:xfrm rot="19350511">
          <a:off x="5618948" y="2360707"/>
          <a:ext cx="2088480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52141" y="1205341"/>
          <a:ext cx="2079186" cy="166334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500859" y="1254059"/>
        <a:ext cx="1981750" cy="1565913"/>
      </dsp:txXfrm>
    </dsp:sp>
    <dsp:sp modelId="{ADD48452-783F-4794-8177-6F90FAAEFC3F}">
      <dsp:nvSpPr>
        <dsp:cNvPr id="0" name=""/>
        <dsp:cNvSpPr/>
      </dsp:nvSpPr>
      <dsp:spPr>
        <a:xfrm>
          <a:off x="6080899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68671" y="3216506"/>
          <a:ext cx="2433501" cy="1663349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917389" y="3265224"/>
        <a:ext cx="2336065" cy="156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2" y="4079257"/>
            <a:ext cx="9318171" cy="146423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Павло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Глазовий «Як Сергійко вчив клоуна Бобу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складати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вірші»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читати віршовану казочку Про Сергійка-нежалійка та клоуна Бобу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5142" y="886449"/>
            <a:ext cx="2878198" cy="289253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42085" y="1260082"/>
            <a:ext cx="319122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Скільки на землі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іще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цікавого!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799" y="494529"/>
            <a:ext cx="3385457" cy="2172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Павло Глазовий «Як Сергійко вчив клоуна Бобу складати вірші»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89172"/>
            <a:ext cx="1643743" cy="979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</a:t>
            </a:r>
            <a:r>
              <a:rPr lang="en-US" sz="2800" b="1" dirty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1-132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2 Читання\1 Савченко\10 Скільки на землі іще цікавого\№114 - П.Глазовий. Як Сергійко вчив клоуна Бобу\2025-05-12_150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1" y="312513"/>
            <a:ext cx="7572119" cy="294535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2 Читання\1 Савченко\10 Скільки на землі іще цікавого\№114 - П.Глазовий. Як Сергійко вчив клоуна Бобу\2025-05-12_150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0" y="3257869"/>
            <a:ext cx="7572119" cy="328470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5914" y="2780815"/>
            <a:ext cx="28929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Прикл</a:t>
            </a:r>
            <a:r>
              <a:rPr lang="uk-UA" sz="2800" b="1" dirty="0">
                <a:solidFill>
                  <a:schemeClr val="bg1"/>
                </a:solidFill>
              </a:rPr>
              <a:t>а</a:t>
            </a:r>
            <a:r>
              <a:rPr lang="uk-UA" sz="2800" b="1" dirty="0">
                <a:solidFill>
                  <a:srgbClr val="FFFF00"/>
                </a:solidFill>
              </a:rPr>
              <a:t>дно –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800" b="1" dirty="0" smtClean="0"/>
              <a:t>до </a:t>
            </a:r>
            <a:r>
              <a:rPr lang="uk-UA" sz="2800" b="1" dirty="0"/>
              <a:t>ладу.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798" y="4076645"/>
            <a:ext cx="338545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Хист – </a:t>
            </a:r>
            <a:r>
              <a:rPr lang="uk-UA" sz="2800" b="1" dirty="0"/>
              <a:t>уміння що-небудь робити; здібності.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65362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799" y="494529"/>
            <a:ext cx="3385457" cy="2172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Павло Глазовий «Як Сергійко вчив клоуна Бобу складати вірші»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2"/>
            <a:ext cx="1077686" cy="979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2 Читання\1 Савченко\10 Скільки на землі іще цікавого\№114 - П.Глазовий. Як Сергійко вчив клоуна Бобу\2025-05-12_151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3" y="176367"/>
            <a:ext cx="6852558" cy="64965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ро Сергійка та клоуна Бобу » Українські ка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2791725"/>
            <a:ext cx="2886107" cy="37070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2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799" y="269061"/>
            <a:ext cx="4417117" cy="1562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Павло Глазовий «Як Сергійко вчив клоуна Бобу складати вірші»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2"/>
            <a:ext cx="1077686" cy="979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2 Читання\1 Савченко\10 Скільки на землі іще цікавого\№114 - П.Глазовий. Як Сергійко вчив клоуна Бобу\2025-05-12_151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58" y="269061"/>
            <a:ext cx="6519182" cy="633093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Магия растений: чертополох. Обсуждение на LiveInterne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4" y="4248639"/>
            <a:ext cx="2093699" cy="20807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75115" y="5129045"/>
            <a:ext cx="28278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Буд</a:t>
            </a:r>
            <a:r>
              <a:rPr lang="uk-UA" sz="2400" b="1" dirty="0">
                <a:solidFill>
                  <a:schemeClr val="bg1"/>
                </a:solidFill>
              </a:rPr>
              <a:t>я</a:t>
            </a:r>
            <a:r>
              <a:rPr lang="uk-UA" sz="2400" b="1" dirty="0">
                <a:solidFill>
                  <a:srgbClr val="FFFF00"/>
                </a:solidFill>
              </a:rPr>
              <a:t>к – </a:t>
            </a:r>
            <a:r>
              <a:rPr lang="uk-UA" sz="2400" b="1" dirty="0"/>
              <a:t>колюча трав'яниста рослина –  бур</a:t>
            </a:r>
            <a:r>
              <a:rPr lang="en-US" sz="2400" b="1" dirty="0"/>
              <a:t>’</a:t>
            </a:r>
            <a:r>
              <a:rPr lang="uk-UA" sz="2400" b="1" dirty="0" err="1"/>
              <a:t>ян</a:t>
            </a:r>
            <a:r>
              <a:rPr lang="uk-UA" sz="2400" b="1" dirty="0"/>
              <a:t>.</a:t>
            </a:r>
            <a:endParaRPr lang="ru-RU" sz="2400" b="1" dirty="0"/>
          </a:p>
        </p:txBody>
      </p:sp>
      <p:pic>
        <p:nvPicPr>
          <p:cNvPr id="12" name="Picture 6" descr="Мультфильм клоун выпрыгивает из коробки | Премиум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5" y="1858012"/>
            <a:ext cx="2761238" cy="31530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26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7196" y="494529"/>
            <a:ext cx="10142690" cy="106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Бесіда </a:t>
            </a:r>
            <a:r>
              <a:rPr lang="uk-UA" sz="3200" b="1" dirty="0">
                <a:solidFill>
                  <a:schemeClr val="bg1"/>
                </a:solidFill>
              </a:rPr>
              <a:t>за змістом тексту з елементами вибіркового </a:t>
            </a:r>
            <a:r>
              <a:rPr lang="uk-UA" sz="3200" b="1" dirty="0" smtClean="0">
                <a:solidFill>
                  <a:schemeClr val="bg1"/>
                </a:solidFill>
              </a:rPr>
              <a:t>читання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196" y="1695455"/>
            <a:ext cx="8292118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Як </a:t>
            </a:r>
            <a:r>
              <a:rPr lang="uk-UA" sz="3200" b="1" dirty="0">
                <a:solidFill>
                  <a:schemeClr val="bg1"/>
                </a:solidFill>
              </a:rPr>
              <a:t>побудовано текст?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частину, що є віршем.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Який ще жанр нагадує твір?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Між ким відбувається </a:t>
            </a:r>
            <a:r>
              <a:rPr lang="uk-UA" sz="3200" b="1" dirty="0" smtClean="0">
                <a:solidFill>
                  <a:schemeClr val="bg1"/>
                </a:solidFill>
              </a:rPr>
              <a:t>діалог?</a:t>
            </a:r>
            <a:endParaRPr lang="uk-UA" sz="32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Звідки у Сергійка з'явився клоун Боба?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Знайди </a:t>
            </a:r>
            <a:r>
              <a:rPr lang="uk-UA" sz="3200" b="1" dirty="0">
                <a:solidFill>
                  <a:schemeClr val="bg1"/>
                </a:solidFill>
              </a:rPr>
              <a:t>і </a:t>
            </a:r>
            <a:r>
              <a:rPr lang="uk-UA" sz="3200" b="1" dirty="0" smtClean="0">
                <a:solidFill>
                  <a:schemeClr val="bg1"/>
                </a:solidFill>
              </a:rPr>
              <a:t>прочитай, </a:t>
            </a:r>
            <a:r>
              <a:rPr lang="uk-UA" sz="3200" b="1" dirty="0">
                <a:solidFill>
                  <a:schemeClr val="bg1"/>
                </a:solidFill>
              </a:rPr>
              <a:t>як хлопчик пояснював, що таке рима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Чи зрозумів його </a:t>
            </a:r>
            <a:r>
              <a:rPr lang="uk-UA" sz="3200" b="1" dirty="0" smtClean="0">
                <a:solidFill>
                  <a:schemeClr val="bg1"/>
                </a:solidFill>
              </a:rPr>
              <a:t>Боба? Як </a:t>
            </a:r>
            <a:r>
              <a:rPr lang="uk-UA" sz="3200" b="1" dirty="0" smtClean="0">
                <a:solidFill>
                  <a:schemeClr val="bg1"/>
                </a:solidFill>
              </a:rPr>
              <a:t>ти поясниш </a:t>
            </a:r>
            <a:r>
              <a:rPr lang="uk-UA" sz="3200" b="1" dirty="0">
                <a:solidFill>
                  <a:schemeClr val="bg1"/>
                </a:solidFill>
              </a:rPr>
              <a:t>це</a:t>
            </a:r>
            <a:r>
              <a:rPr lang="uk-UA" sz="3200" b="1" dirty="0" smtClean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холодный Emoticon смешной имеет вопрос о метки Иллюстрация шток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375">
                        <a14:foregroundMark x1="29375" y1="45750" x2="29375" y2="45750"/>
                        <a14:foregroundMark x1="37375" y1="43125" x2="37375" y2="43125"/>
                        <a14:foregroundMark x1="31000" y1="75250" x2="31000" y2="75250"/>
                        <a14:foregroundMark x1="65875" y1="70250" x2="65875" y2="70250"/>
                        <a14:foregroundMark x1="76500" y1="70000" x2="76500" y2="70000"/>
                        <a14:foregroundMark x1="67000" y1="79625" x2="67000" y2="79625"/>
                        <a14:foregroundMark x1="62375" y1="80375" x2="62375" y2="80375"/>
                        <a14:foregroundMark x1="72125" y1="77500" x2="72125" y2="77500"/>
                        <a14:foregroundMark x1="35625" y1="78000" x2="35625" y2="78000"/>
                        <a14:foregroundMark x1="36250" y1="72375" x2="36250" y2="72375"/>
                        <a14:foregroundMark x1="31750" y1="53250" x2="31750" y2="53250"/>
                        <a14:foregroundMark x1="19375" y1="15875" x2="19375" y2="15875"/>
                        <a14:foregroundMark x1="29250" y1="19250" x2="29250" y2="19250"/>
                        <a14:foregroundMark x1="42875" y1="29500" x2="42875" y2="29500"/>
                        <a14:backgroundMark x1="17875" y1="80375" x2="17875" y2="8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542" y="1477746"/>
            <a:ext cx="3399053" cy="339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2"/>
            <a:ext cx="1077686" cy="979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37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623" y="1599969"/>
            <a:ext cx="690543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 гадаєш, </a:t>
            </a:r>
            <a:r>
              <a:rPr lang="uk-UA" sz="2800" b="1" dirty="0">
                <a:solidFill>
                  <a:schemeClr val="bg1"/>
                </a:solidFill>
              </a:rPr>
              <a:t>чому Боба не зміг навчитися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складати вірші, розгадувати загадки?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було головним для Боби?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Які слова клоуна </a:t>
            </a:r>
            <a:r>
              <a:rPr lang="uk-UA" sz="2800" b="1" dirty="0" smtClean="0">
                <a:solidFill>
                  <a:schemeClr val="bg1"/>
                </a:solidFill>
              </a:rPr>
              <a:t>тебе найбільше </a:t>
            </a:r>
            <a:r>
              <a:rPr lang="uk-UA" sz="2800" b="1" dirty="0">
                <a:solidFill>
                  <a:schemeClr val="bg1"/>
                </a:solidFill>
              </a:rPr>
              <a:t>розсмішили? </a:t>
            </a:r>
            <a:r>
              <a:rPr lang="uk-UA" sz="2800" b="1" dirty="0" smtClean="0">
                <a:solidFill>
                  <a:schemeClr val="bg1"/>
                </a:solidFill>
              </a:rPr>
              <a:t>Прочитай. 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Мультфильм клоун выпрыгивает из коробки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59" y="1766985"/>
            <a:ext cx="3007827" cy="343461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7196" y="494529"/>
            <a:ext cx="10142690" cy="106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Бесіда </a:t>
            </a:r>
            <a:r>
              <a:rPr lang="uk-UA" sz="3200" b="1" dirty="0">
                <a:solidFill>
                  <a:schemeClr val="bg1"/>
                </a:solidFill>
              </a:rPr>
              <a:t>за змістом тексту з елементами вибіркового </a:t>
            </a:r>
            <a:r>
              <a:rPr lang="uk-UA" sz="3200" b="1" dirty="0" smtClean="0">
                <a:solidFill>
                  <a:schemeClr val="bg1"/>
                </a:solidFill>
              </a:rPr>
              <a:t>читання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2"/>
            <a:ext cx="1077686" cy="979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571" y="3846738"/>
            <a:ext cx="334458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 кліпає очима;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 суп-компот;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 дядько-льотчик;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 мені байдуже;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всі сміятися.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23" y="4053565"/>
            <a:ext cx="3175834" cy="114803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Знайди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речення, у яких є такі слова:</a:t>
            </a:r>
          </a:p>
        </p:txBody>
      </p:sp>
    </p:spTree>
    <p:extLst>
      <p:ext uri="{BB962C8B-B14F-4D97-AF65-F5344CB8AC3E}">
        <p14:creationId xmlns:p14="http://schemas.microsoft.com/office/powerpoint/2010/main" val="3944573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Мультфильм клоун выпрыгивает из коробки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7" y="1487411"/>
            <a:ext cx="2601487" cy="29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7196" y="494529"/>
            <a:ext cx="10371290" cy="768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Розігрування сценок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195" y="1487411"/>
            <a:ext cx="5900699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     </a:t>
            </a:r>
            <a:r>
              <a:rPr lang="uk-UA" sz="3200" b="1" dirty="0" smtClean="0">
                <a:solidFill>
                  <a:schemeClr val="bg1"/>
                </a:solidFill>
              </a:rPr>
              <a:t>Оберіть </a:t>
            </a:r>
            <a:r>
              <a:rPr lang="uk-UA" sz="3200" b="1" dirty="0">
                <a:solidFill>
                  <a:schemeClr val="bg1"/>
                </a:solidFill>
              </a:rPr>
              <a:t>уривок твору про те, як Сергійко вчив Бобу складати вірші або як Боба відгадував загадки. Підготуйте сценку за </a:t>
            </a:r>
            <a:r>
              <a:rPr lang="uk-UA" sz="3200" b="1" dirty="0" smtClean="0">
                <a:solidFill>
                  <a:schemeClr val="bg1"/>
                </a:solidFill>
              </a:rPr>
              <a:t>обраним </a:t>
            </a:r>
            <a:r>
              <a:rPr lang="uk-UA" sz="3200" b="1" dirty="0">
                <a:solidFill>
                  <a:schemeClr val="bg1"/>
                </a:solidFill>
              </a:rPr>
              <a:t>уривком. Обов'язково звертайте увагу на інтонацію, міміку, жести персонажів, передаючи їхній характер.  </a:t>
            </a:r>
          </a:p>
        </p:txBody>
      </p:sp>
      <p:pic>
        <p:nvPicPr>
          <p:cNvPr id="10244" name="Picture 4" descr="Шатер цирка при клоун держа воздушный шар в зеленом парке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" b="100000" l="0" r="100000">
                        <a14:foregroundMark x1="3000" y1="54949" x2="3000" y2="54949"/>
                        <a14:foregroundMark x1="6750" y1="57172" x2="6750" y2="57172"/>
                        <a14:foregroundMark x1="16375" y1="60606" x2="16375" y2="60606"/>
                        <a14:foregroundMark x1="14000" y1="93737" x2="14000" y2="93737"/>
                        <a14:foregroundMark x1="44375" y1="18384" x2="44375" y2="18384"/>
                        <a14:foregroundMark x1="54750" y1="29091" x2="54750" y2="29091"/>
                        <a14:foregroundMark x1="52625" y1="24848" x2="52625" y2="24848"/>
                        <a14:foregroundMark x1="57625" y1="37778" x2="57625" y2="37778"/>
                        <a14:foregroundMark x1="88625" y1="28687" x2="88625" y2="28687"/>
                        <a14:foregroundMark x1="96625" y1="27071" x2="96625" y2="27071"/>
                        <a14:foregroundMark x1="90500" y1="56768" x2="90500" y2="56768"/>
                        <a14:foregroundMark x1="90250" y1="53333" x2="90250" y2="53333"/>
                        <a14:foregroundMark x1="90500" y1="59394" x2="90500" y2="59394"/>
                        <a14:foregroundMark x1="36125" y1="33131" x2="36125" y2="33131"/>
                        <a14:foregroundMark x1="30750" y1="45455" x2="30750" y2="45455"/>
                        <a14:foregroundMark x1="93125" y1="40000" x2="93125" y2="40000"/>
                        <a14:foregroundMark x1="90500" y1="43838" x2="90500" y2="43838"/>
                        <a14:foregroundMark x1="87000" y1="43838" x2="87000" y2="43838"/>
                        <a14:foregroundMark x1="87375" y1="45051" x2="87375" y2="45051"/>
                        <a14:foregroundMark x1="86375" y1="41212" x2="86375" y2="41212"/>
                        <a14:foregroundMark x1="5750" y1="55152" x2="5750" y2="55152"/>
                        <a14:foregroundMark x1="4625" y1="54343" x2="4625" y2="54343"/>
                        <a14:foregroundMark x1="3625" y1="50909" x2="3625" y2="50909"/>
                        <a14:foregroundMark x1="6000" y1="52323" x2="6000" y2="52323"/>
                        <a14:foregroundMark x1="11250" y1="57980" x2="11250" y2="57980"/>
                        <a14:foregroundMark x1="13500" y1="73535" x2="13500" y2="73535"/>
                        <a14:foregroundMark x1="14625" y1="83232" x2="14625" y2="83232"/>
                        <a14:foregroundMark x1="13375" y1="74545" x2="13500" y2="74545"/>
                        <a14:foregroundMark x1="20125" y1="34747" x2="20125" y2="34747"/>
                        <a14:foregroundMark x1="23625" y1="37576" x2="23625" y2="3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94" y="2751057"/>
            <a:ext cx="5269767" cy="3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70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045029" y="471733"/>
            <a:ext cx="993865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045028" y="1297042"/>
            <a:ext cx="6177717" cy="3439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smtClean="0">
                <a:solidFill>
                  <a:schemeClr val="bg1"/>
                </a:solidFill>
              </a:rPr>
              <a:t>Яку </a:t>
            </a:r>
            <a:r>
              <a:rPr lang="uk-UA" sz="2800" b="1" dirty="0" smtClean="0">
                <a:solidFill>
                  <a:schemeClr val="bg1"/>
                </a:solidFill>
              </a:rPr>
              <a:t>гумореску </a:t>
            </a:r>
            <a:r>
              <a:rPr lang="uk-UA" sz="2800" b="1" dirty="0">
                <a:solidFill>
                  <a:schemeClr val="bg1"/>
                </a:solidFill>
              </a:rPr>
              <a:t>сьогодні читали?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Хто </a:t>
            </a:r>
            <a:r>
              <a:rPr lang="uk-UA" sz="2800" b="1" dirty="0" smtClean="0">
                <a:solidFill>
                  <a:schemeClr val="bg1"/>
                </a:solidFill>
              </a:rPr>
              <a:t>її </a:t>
            </a:r>
            <a:r>
              <a:rPr lang="uk-UA" sz="2800" b="1" dirty="0">
                <a:solidFill>
                  <a:schemeClr val="bg1"/>
                </a:solidFill>
              </a:rPr>
              <a:t>автор?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Коли </a:t>
            </a:r>
            <a:r>
              <a:rPr lang="uk-UA" sz="2800" b="1" dirty="0" smtClean="0">
                <a:solidFill>
                  <a:schemeClr val="bg1"/>
                </a:solidFill>
              </a:rPr>
              <a:t>тобі </a:t>
            </a:r>
            <a:r>
              <a:rPr lang="uk-UA" sz="2800" b="1" dirty="0">
                <a:solidFill>
                  <a:schemeClr val="bg1"/>
                </a:solidFill>
              </a:rPr>
              <a:t>було найвеселіше?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Чи легко писати вірші?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ти порадиш </a:t>
            </a:r>
            <a:r>
              <a:rPr lang="uk-UA" sz="2800" b="1" dirty="0">
                <a:solidFill>
                  <a:schemeClr val="bg1"/>
                </a:solidFill>
              </a:rPr>
              <a:t>Сергійкові </a:t>
            </a:r>
            <a:r>
              <a:rPr lang="uk-UA" sz="2800" b="1" dirty="0" smtClean="0">
                <a:solidFill>
                  <a:schemeClr val="bg1"/>
                </a:solidFill>
              </a:rPr>
              <a:t>та </a:t>
            </a:r>
            <a:r>
              <a:rPr lang="uk-UA" sz="2800" b="1" dirty="0">
                <a:solidFill>
                  <a:schemeClr val="bg1"/>
                </a:solidFill>
              </a:rPr>
              <a:t>Бобі, щоб вони знайшли спільну мову?</a:t>
            </a:r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7222746" y="1283414"/>
            <a:ext cx="3858910" cy="301644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045029" y="4834252"/>
            <a:ext cx="8414657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Навчися читати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твір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П. Глазового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«Як Сергійко вчив клоуна Бобу складати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вірші» за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ролями </a:t>
            </a:r>
          </a:p>
        </p:txBody>
      </p:sp>
    </p:spTree>
    <p:extLst>
      <p:ext uri="{BB962C8B-B14F-4D97-AF65-F5344CB8AC3E}">
        <p14:creationId xmlns:p14="http://schemas.microsoft.com/office/powerpoint/2010/main" val="2012668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6" y="574541"/>
            <a:ext cx="10025743" cy="7527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632718484"/>
              </p:ext>
            </p:extLst>
          </p:nvPr>
        </p:nvGraphicFramePr>
        <p:xfrm>
          <a:off x="1543050" y="1337310"/>
          <a:ext cx="9917008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832468" y="1534091"/>
            <a:ext cx="321919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12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0789" y="491853"/>
            <a:ext cx="8732067" cy="785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2" y="1722347"/>
            <a:ext cx="5017769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Лиш</a:t>
            </a:r>
            <a:r>
              <a:rPr lang="ru-RU" sz="3200" dirty="0"/>
              <a:t> </a:t>
            </a:r>
            <a:r>
              <a:rPr lang="ru-RU" sz="3200" dirty="0" err="1"/>
              <a:t>дзвінок</a:t>
            </a:r>
            <a:r>
              <a:rPr lang="ru-RU" sz="3200" dirty="0"/>
              <a:t> на урок 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продзвенить</a:t>
            </a:r>
            <a:r>
              <a:rPr lang="ru-RU" sz="3200" dirty="0"/>
              <a:t>, </a:t>
            </a:r>
            <a:endParaRPr lang="ru-RU" sz="3200" dirty="0" smtClean="0"/>
          </a:p>
          <a:p>
            <a:pPr algn="ctr"/>
            <a:r>
              <a:rPr lang="ru-RU" sz="3200" dirty="0" smtClean="0"/>
              <a:t>Стане </a:t>
            </a:r>
            <a:r>
              <a:rPr lang="ru-RU" sz="3200" dirty="0" err="1"/>
              <a:t>кожний</a:t>
            </a:r>
            <a:r>
              <a:rPr lang="ru-RU" sz="3200" dirty="0"/>
              <a:t> </a:t>
            </a:r>
            <a:r>
              <a:rPr lang="ru-RU" sz="3200" dirty="0" err="1"/>
              <a:t>серйозним</a:t>
            </a:r>
            <a:r>
              <a:rPr lang="ru-RU" sz="3200" dirty="0"/>
              <a:t> </a:t>
            </a:r>
            <a:endParaRPr lang="ru-RU" sz="3200" dirty="0" smtClean="0"/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ту </a:t>
            </a:r>
            <a:r>
              <a:rPr lang="ru-RU" sz="3200" dirty="0" err="1"/>
              <a:t>мить</a:t>
            </a:r>
            <a:r>
              <a:rPr lang="ru-RU" sz="3200" dirty="0"/>
              <a:t>. 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Бо</a:t>
            </a:r>
            <a:r>
              <a:rPr lang="ru-RU" sz="3200" dirty="0" smtClean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 </a:t>
            </a:r>
            <a:r>
              <a:rPr lang="ru-RU" sz="3200" dirty="0" err="1"/>
              <a:t>багато</a:t>
            </a:r>
            <a:r>
              <a:rPr lang="ru-RU" sz="3200" dirty="0"/>
              <a:t> у нас, </a:t>
            </a:r>
            <a:endParaRPr lang="ru-RU" sz="3200" dirty="0" smtClean="0"/>
          </a:p>
          <a:p>
            <a:pPr algn="ctr"/>
            <a:r>
              <a:rPr lang="ru-RU" sz="3200" dirty="0" smtClean="0"/>
              <a:t>І </a:t>
            </a:r>
            <a:r>
              <a:rPr lang="ru-RU" sz="3200" dirty="0"/>
              <a:t>дружно </a:t>
            </a:r>
            <a:r>
              <a:rPr lang="ru-RU" sz="3200" dirty="0" err="1"/>
              <a:t>працює</a:t>
            </a:r>
            <a:r>
              <a:rPr lang="ru-RU" sz="3200" dirty="0"/>
              <a:t> наш </a:t>
            </a:r>
            <a:r>
              <a:rPr lang="ru-RU" sz="3200" dirty="0" err="1"/>
              <a:t>клас</a:t>
            </a:r>
            <a:r>
              <a:rPr lang="ru-RU" sz="3200" dirty="0"/>
              <a:t>. 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Картинки до тестів\Людина\Клас за парт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22" y="1662099"/>
            <a:ext cx="5239423" cy="377925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007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11629" y="1232762"/>
            <a:ext cx="5723436" cy="219456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Уяви себе батарейкою. Поміркуй, наскільки ти «заряджена» батарейка. Що може тебе зараз швидко зарядити до повного заряду. На слайді лише деякі підказки. У тебе може бути свій варіант «зарядки»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88720" y="404664"/>
            <a:ext cx="10092691" cy="761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«Батарейка»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962718" y="5896430"/>
            <a:ext cx="2206615" cy="5523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Прогулянка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125042" y="4953833"/>
            <a:ext cx="2156369" cy="954215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Улюблені іграшки</a:t>
            </a:r>
            <a:endParaRPr lang="ru-RU" sz="28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6654366" y="3306999"/>
            <a:ext cx="2175289" cy="579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Перекус 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942105" y="5815282"/>
            <a:ext cx="2292960" cy="5423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Сім’я поруч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9126799" y="3363106"/>
            <a:ext cx="2251711" cy="9589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Домашня тваринка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Тварини\Кошеня бі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901" y="1320580"/>
            <a:ext cx="2057511" cy="195333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Рослини\Фрук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11" y="1344746"/>
            <a:ext cx="2286000" cy="1905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сміра Україна Читання в родині\OIG (3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b="3384"/>
          <a:stretch/>
        </p:blipFill>
        <p:spPr bwMode="auto">
          <a:xfrm>
            <a:off x="3942105" y="3551736"/>
            <a:ext cx="2292960" cy="21746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5-21-41-04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219"/>
          <a:stretch/>
        </p:blipFill>
        <p:spPr bwMode="auto">
          <a:xfrm>
            <a:off x="914402" y="3559602"/>
            <a:ext cx="2432135" cy="21668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Картинки до тестів\!!!!_Эсмира_2\_free_2023-10-04-23-51-46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44" y="3934143"/>
            <a:ext cx="2299335" cy="229933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6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6" y="535259"/>
            <a:ext cx="10134600" cy="705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скоромовку усвідомлено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6543" y="2039205"/>
            <a:ext cx="591037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Вдіну джемпер, джинси вдіну –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Джентльмен наполовину.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Ще вести себе навчуся,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Буде щаслива бабуся.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3887" y="1391828"/>
            <a:ext cx="6542314" cy="485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Правильно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вимовляй звуки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[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дж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, букву «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ща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». </a:t>
            </a:r>
          </a:p>
        </p:txBody>
      </p:sp>
      <p:pic>
        <p:nvPicPr>
          <p:cNvPr id="1026" name="Picture 2" descr="D:\Картинки до тестів\Людина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22" y="1391828"/>
            <a:ext cx="2095500" cy="44291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23258" y="4222113"/>
            <a:ext cx="6672943" cy="15988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Чого хоче навчитися хлопчик? Для чого?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скоромовку з діями, наче одягаєш джемпер через голову, джинси.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Прочитай скоромовку швидко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16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492" y="494528"/>
            <a:ext cx="10081987" cy="6158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«Впіймай риму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6425" y="2373999"/>
            <a:ext cx="386011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Вода – біда;  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вода – сироп; 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робота – болото; 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лисичка – сестричка;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зірка – місяць;  </a:t>
            </a:r>
          </a:p>
        </p:txBody>
      </p:sp>
      <p:pic>
        <p:nvPicPr>
          <p:cNvPr id="8194" name="Picture 2" descr="ÐÐ°ÑÑÐ¸Ð½ÐºÐ¸ Ð¿Ð¾ Ð·Ð°Ð¿ÑÐ¾ÑÑ ÐºÐ»Ð¸Ð¿Ð°ÑÑ Ð´ÐµÑÐ¸ ÑÐ°Ð·Ð³Ð¾Ð²Ð°ÑÐ¸Ð²Ð°Ñ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5" y="3126915"/>
            <a:ext cx="3064352" cy="33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07637" y="2373998"/>
            <a:ext cx="269984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коса – роса; 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рама – мама; 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мама – тато; 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кінь – лінь; 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кінь – лоша.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29750" y="1253553"/>
            <a:ext cx="6705394" cy="8459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Плесни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долоні, якщо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пари слів римуються. Якщо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рими немає – не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плескай.  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58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4431" y="582906"/>
            <a:ext cx="10411398" cy="668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31" y="1354948"/>
            <a:ext cx="3582975" cy="35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50230" y="1354949"/>
            <a:ext cx="670560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  </a:t>
            </a:r>
            <a:r>
              <a:rPr lang="uk-UA" sz="2800" b="1" dirty="0">
                <a:solidFill>
                  <a:schemeClr val="bg1"/>
                </a:solidFill>
              </a:rPr>
              <a:t>Ми вміємо пізнавати рими. А от чи легко складати вірші, як </a:t>
            </a:r>
            <a:r>
              <a:rPr lang="uk-UA" sz="2800" b="1" dirty="0" smtClean="0">
                <a:solidFill>
                  <a:schemeClr val="bg1"/>
                </a:solidFill>
              </a:rPr>
              <a:t>ти гадаєш?</a:t>
            </a:r>
            <a:endParaRPr lang="uk-UA" sz="2800" b="1" dirty="0">
              <a:solidFill>
                <a:schemeClr val="bg1"/>
              </a:solidFill>
            </a:endParaRP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Сьогодні </a:t>
            </a:r>
            <a:r>
              <a:rPr lang="uk-UA" sz="2800" b="1" dirty="0" smtClean="0">
                <a:solidFill>
                  <a:schemeClr val="bg1"/>
                </a:solidFill>
              </a:rPr>
              <a:t>на уроці ми ознайомимось </a:t>
            </a:r>
            <a:r>
              <a:rPr lang="uk-UA" sz="2800" b="1" dirty="0">
                <a:solidFill>
                  <a:schemeClr val="bg1"/>
                </a:solidFill>
              </a:rPr>
              <a:t>із твором відомого українського </a:t>
            </a:r>
            <a:r>
              <a:rPr lang="uk-UA" sz="2800" b="1" dirty="0" smtClean="0">
                <a:solidFill>
                  <a:schemeClr val="bg1"/>
                </a:solidFill>
              </a:rPr>
              <a:t>поета-гумориста Павла Глазового </a:t>
            </a:r>
            <a:r>
              <a:rPr lang="uk-UA" sz="2800" b="1" dirty="0">
                <a:solidFill>
                  <a:schemeClr val="bg1"/>
                </a:solidFill>
              </a:rPr>
              <a:t>«Як Сергійко вчив клоуна Бобу складати вірші</a:t>
            </a:r>
            <a:r>
              <a:rPr lang="uk-UA" sz="2800" b="1" dirty="0" smtClean="0">
                <a:solidFill>
                  <a:schemeClr val="bg1"/>
                </a:solidFill>
              </a:rPr>
              <a:t>». Поспілкуємось про вміння складати вірші.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9087" y="5015115"/>
            <a:ext cx="6596744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Гуморист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автор жартівливих творів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08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8950" y="494529"/>
            <a:ext cx="10259773" cy="619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поетом-гумористом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5713" y="1153545"/>
            <a:ext cx="558291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Павло Прокопович Глазовий - </a:t>
            </a:r>
            <a:r>
              <a:rPr lang="uk-UA" sz="3200" b="1" dirty="0">
                <a:solidFill>
                  <a:schemeClr val="bg1"/>
                </a:solidFill>
              </a:rPr>
              <a:t>український поет-гуморист</a:t>
            </a:r>
          </a:p>
        </p:txBody>
      </p:sp>
      <p:pic>
        <p:nvPicPr>
          <p:cNvPr id="5122" name="Picture 2" descr="Литературный Николаев - Павло Глазов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7322"/>
          <a:stretch/>
        </p:blipFill>
        <p:spPr bwMode="auto">
          <a:xfrm>
            <a:off x="7700673" y="1326606"/>
            <a:ext cx="3448050" cy="403204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нига &quot;Веселі казки&quot; автора Глазовий Павло - Скачать бесплатно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64" y="2239659"/>
            <a:ext cx="1605815" cy="220593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авло Глазовий. Купити книги у Інтернет магазині, Києві, Львові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70" y="3548894"/>
            <a:ext cx="1714206" cy="236547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ро Сергійка - нежалійка та клоуна Бобу. Павло Глазовий.: продажа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"/>
          <a:stretch/>
        </p:blipFill>
        <p:spPr bwMode="auto">
          <a:xfrm rot="602023">
            <a:off x="5884319" y="2290869"/>
            <a:ext cx="1805347" cy="251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упити книгу Сміхологія (Павло Глазовий) - 978-966-1635-05-9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b="1532"/>
          <a:stretch/>
        </p:blipFill>
        <p:spPr bwMode="auto">
          <a:xfrm>
            <a:off x="2147563" y="3513815"/>
            <a:ext cx="1602544" cy="221125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нига Школярикам. Гуморески, баєчки, Павло Глазовий в інтернет ..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2699">
            <a:off x="551407" y="2280117"/>
            <a:ext cx="1586648" cy="221204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8950" y="5635601"/>
            <a:ext cx="10229043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Гумореска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невеликий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прозовий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або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віршований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твір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жартівливого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змісту, що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змальовує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смішну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пригоду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чи рису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характері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людини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66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0786" y="494529"/>
            <a:ext cx="10106975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із заголовком та </a:t>
            </a:r>
            <a:r>
              <a:rPr lang="uk-UA" sz="4000" b="1" dirty="0" smtClean="0">
                <a:solidFill>
                  <a:schemeClr val="bg1"/>
                </a:solidFill>
              </a:rPr>
              <a:t>ілюстрацією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602" y="1252189"/>
            <a:ext cx="5628569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Розглянь </a:t>
            </a:r>
            <a:r>
              <a:rPr lang="uk-UA" sz="2800" b="1" dirty="0">
                <a:solidFill>
                  <a:schemeClr val="bg1"/>
                </a:solidFill>
              </a:rPr>
              <a:t>малюнок. Кого на ньому зображено?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Хто такий клоун? Де  його можна зустріти?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гадаєш, </a:t>
            </a:r>
            <a:r>
              <a:rPr lang="uk-UA" sz="2800" b="1" dirty="0">
                <a:solidFill>
                  <a:schemeClr val="bg1"/>
                </a:solidFill>
              </a:rPr>
              <a:t>це справжній клоун поряд із хлопчиком? Чому так </a:t>
            </a:r>
            <a:r>
              <a:rPr lang="uk-UA" sz="2800" b="1" dirty="0" smtClean="0">
                <a:solidFill>
                  <a:schemeClr val="bg1"/>
                </a:solidFill>
              </a:rPr>
              <a:t>уважаєш?</a:t>
            </a:r>
            <a:endParaRPr lang="uk-UA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назву твору. На </a:t>
            </a:r>
            <a:r>
              <a:rPr lang="uk-UA" sz="2800" b="1" dirty="0" smtClean="0">
                <a:solidFill>
                  <a:schemeClr val="bg1"/>
                </a:solidFill>
              </a:rPr>
              <a:t>твою </a:t>
            </a:r>
            <a:r>
              <a:rPr lang="uk-UA" sz="2800" b="1" dirty="0">
                <a:solidFill>
                  <a:schemeClr val="bg1"/>
                </a:solidFill>
              </a:rPr>
              <a:t>думку, про що йтиметься?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712" r="1643"/>
          <a:stretch/>
        </p:blipFill>
        <p:spPr>
          <a:xfrm>
            <a:off x="6744313" y="1350160"/>
            <a:ext cx="4373448" cy="359195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83243" y="5248861"/>
            <a:ext cx="10229043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Павло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Глазовий «Як Сергійко вчив клоуна Бобу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складати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вірші»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6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6053" y="494529"/>
            <a:ext cx="3385457" cy="2172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Павло Глазовий «Як Сергійко вчив клоуна Бобу складати вірші»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10 Скільки на землі іще цікавого\№114 - П.Глазовий. Як Сергійко вчив клоуна Бобу\2025-05-12_145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18" y="494528"/>
            <a:ext cx="7812285" cy="568855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2"/>
            <a:ext cx="1077686" cy="979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</a:t>
            </a:r>
            <a:r>
              <a:rPr lang="en-US" sz="2800" b="1" dirty="0">
                <a:solidFill>
                  <a:schemeClr val="bg1"/>
                </a:solidFill>
              </a:rPr>
              <a:t>3</a:t>
            </a:r>
            <a:r>
              <a:rPr lang="uk-UA" sz="2800" b="1" dirty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843" y="3107973"/>
            <a:ext cx="333666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Дзиґа –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800" b="1" dirty="0" smtClean="0"/>
              <a:t>дитяча </a:t>
            </a:r>
            <a:r>
              <a:rPr lang="uk-UA" sz="2800" b="1" dirty="0"/>
              <a:t>іграшка.</a:t>
            </a:r>
            <a:endParaRPr lang="ru-RU" sz="2800" b="1" dirty="0"/>
          </a:p>
        </p:txBody>
      </p:sp>
      <p:pic>
        <p:nvPicPr>
          <p:cNvPr id="10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41" y="4308600"/>
            <a:ext cx="1828765" cy="18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2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7079</TotalTime>
  <Words>708</Words>
  <Application>Microsoft Office PowerPoint</Application>
  <PresentationFormat>Произвольный</PresentationFormat>
  <Paragraphs>118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587</cp:revision>
  <dcterms:created xsi:type="dcterms:W3CDTF">2018-01-05T16:38:53Z</dcterms:created>
  <dcterms:modified xsi:type="dcterms:W3CDTF">2025-05-12T15:52:11Z</dcterms:modified>
</cp:coreProperties>
</file>