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712" r:id="rId2"/>
    <p:sldId id="716" r:id="rId3"/>
    <p:sldId id="717" r:id="rId4"/>
    <p:sldId id="695" r:id="rId5"/>
    <p:sldId id="713" r:id="rId6"/>
    <p:sldId id="690" r:id="rId7"/>
    <p:sldId id="691" r:id="rId8"/>
    <p:sldId id="689" r:id="rId9"/>
    <p:sldId id="714" r:id="rId10"/>
    <p:sldId id="715" r:id="rId11"/>
    <p:sldId id="676" r:id="rId12"/>
    <p:sldId id="698" r:id="rId13"/>
    <p:sldId id="718" r:id="rId14"/>
    <p:sldId id="692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F3242"/>
    <a:srgbClr val="FFFF00"/>
    <a:srgbClr val="00B050"/>
    <a:srgbClr val="FFCCFF"/>
    <a:srgbClr val="F5FC9A"/>
    <a:srgbClr val="ECF949"/>
    <a:srgbClr val="FF66FF"/>
    <a:srgbClr val="F68EE2"/>
    <a:srgbClr val="295FFF"/>
    <a:srgbClr val="1694E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332" autoAdjust="0"/>
    <p:restoredTop sz="94660"/>
  </p:normalViewPr>
  <p:slideViewPr>
    <p:cSldViewPr snapToGrid="0">
      <p:cViewPr varScale="1">
        <p:scale>
          <a:sx n="88" d="100"/>
          <a:sy n="88" d="100"/>
        </p:scale>
        <p:origin x="-318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2BE04B-0FEE-474E-98E3-E5C059B0E3D6}" type="datetimeFigureOut">
              <a:rPr lang="ru-RU" smtClean="0"/>
              <a:t>13.05.2025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08AAFC-F45B-4763-9C1F-8029DFCE03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9451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08AAFC-F45B-4763-9C1F-8029DFCE03FE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41723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26D62-0A69-489C-AD8A-DBBB454FE69F}" type="datetime1">
              <a:rPr lang="uk-UA" smtClean="0"/>
              <a:t>13.05.2025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5242421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41F5A-B942-463D-BFFB-A6C0BF2A95D9}" type="datetime1">
              <a:rPr lang="uk-UA" smtClean="0"/>
              <a:t>13.05.2025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6421197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F5CA3-AACC-4614-BF69-00E689DA5E5C}" type="datetime1">
              <a:rPr lang="uk-UA" smtClean="0"/>
              <a:t>13.05.2025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8756189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57AFC-C01B-4F35-8E90-7CDC7BDC9F41}" type="datetime1">
              <a:rPr lang="uk-UA" smtClean="0"/>
              <a:t>13.05.2025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9445653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57DF8-A1C4-4191-9BCE-6255C9741248}" type="datetime1">
              <a:rPr lang="uk-UA" smtClean="0"/>
              <a:t>13.05.2025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0646997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B527B-8C9A-436C-98CD-9931061FA41E}" type="datetime1">
              <a:rPr lang="uk-UA" smtClean="0"/>
              <a:t>13.05.2025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3066299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2E25-D864-431C-9803-DC1DF816B3B2}" type="datetime1">
              <a:rPr lang="uk-UA" smtClean="0"/>
              <a:t>13.05.2025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9923005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1627C-B8CA-44C8-AA80-F38F7E2DC942}" type="datetime1">
              <a:rPr lang="uk-UA" smtClean="0"/>
              <a:t>13.05.2025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1058557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8820F-613B-4084-A210-F6071CA8AA12}" type="datetime1">
              <a:rPr lang="uk-UA" smtClean="0"/>
              <a:t>13.05.2025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9499683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3D5AF-C886-45A1-B5DC-5A526CB61C15}" type="datetime1">
              <a:rPr lang="uk-UA" smtClean="0"/>
              <a:t>13.05.2025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2121819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D2A21-8E22-4A57-9D96-C14531AB525D}" type="datetime1">
              <a:rPr lang="uk-UA" smtClean="0"/>
              <a:t>13.05.2025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1652846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FBF2D6-4F70-474E-8189-F1C29A9FD449}" type="datetime1">
              <a:rPr lang="uk-UA" smtClean="0"/>
              <a:t>13.05.2025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610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push dir="u"/>
  </p:transition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24.jpeg"/><Relationship Id="rId7" Type="http://schemas.openxmlformats.org/officeDocument/2006/relationships/image" Target="../media/image27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5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png"/><Relationship Id="rId9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698172" y="4362712"/>
            <a:ext cx="8762999" cy="1600438"/>
          </a:xfrm>
          <a:prstGeom prst="round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4400" b="1" dirty="0">
                <a:solidFill>
                  <a:srgbClr val="0070C0"/>
                </a:solidFill>
              </a:rPr>
              <a:t>Розвиток зв'язного мовлення. </a:t>
            </a:r>
            <a:endParaRPr lang="en-US" sz="4400" b="1" dirty="0" smtClean="0">
              <a:solidFill>
                <a:srgbClr val="0070C0"/>
              </a:solidFill>
            </a:endParaRPr>
          </a:p>
          <a:p>
            <a:pPr algn="ctr"/>
            <a:r>
              <a:rPr lang="uk-UA" sz="4400" b="1" dirty="0" smtClean="0">
                <a:solidFill>
                  <a:srgbClr val="0070C0"/>
                </a:solidFill>
              </a:rPr>
              <a:t>Мрію </a:t>
            </a:r>
            <a:r>
              <a:rPr lang="uk-UA" sz="4400" b="1" dirty="0">
                <a:solidFill>
                  <a:srgbClr val="0070C0"/>
                </a:solidFill>
              </a:rPr>
              <a:t>про канікули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717971" y="1788326"/>
            <a:ext cx="2743200" cy="1328023"/>
          </a:xfrm>
          <a:prstGeom prst="round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rgbClr val="0070C0"/>
                </a:solidFill>
              </a:rPr>
              <a:t>Українська мова</a:t>
            </a:r>
          </a:p>
          <a:p>
            <a:pPr algn="ctr"/>
            <a:r>
              <a:rPr lang="uk-UA" sz="2400" b="1" i="1" dirty="0">
                <a:solidFill>
                  <a:srgbClr val="0070C0"/>
                </a:solidFill>
              </a:rPr>
              <a:t>2 </a:t>
            </a:r>
            <a:r>
              <a:rPr lang="uk-UA" sz="2400" b="1" i="1" dirty="0" smtClean="0">
                <a:solidFill>
                  <a:srgbClr val="0070C0"/>
                </a:solidFill>
              </a:rPr>
              <a:t>клас </a:t>
            </a:r>
          </a:p>
          <a:p>
            <a:pPr algn="ctr"/>
            <a:r>
              <a:rPr lang="uk-UA" sz="2400" b="1" dirty="0" smtClean="0">
                <a:solidFill>
                  <a:srgbClr val="0070C0"/>
                </a:solidFill>
              </a:rPr>
              <a:t>Урок </a:t>
            </a:r>
            <a:r>
              <a:rPr lang="en-US" sz="2400" b="1" dirty="0" smtClean="0">
                <a:solidFill>
                  <a:srgbClr val="0070C0"/>
                </a:solidFill>
              </a:rPr>
              <a:t>116</a:t>
            </a:r>
            <a:endParaRPr lang="ru-RU" sz="2400" b="1" dirty="0">
              <a:solidFill>
                <a:srgbClr val="0070C0"/>
              </a:solidFill>
            </a:endParaRPr>
          </a:p>
        </p:txBody>
      </p:sp>
      <p:pic>
        <p:nvPicPr>
          <p:cNvPr id="7" name="Picture 2" descr="http://tdvsesvit.com.ua/images/product_images/popup_images/4429_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8172" y="816430"/>
            <a:ext cx="2453771" cy="3271816"/>
          </a:xfrm>
          <a:prstGeom prst="roundRect">
            <a:avLst/>
          </a:prstGeom>
          <a:noFill/>
          <a:ln w="381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001766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05841" y="463076"/>
            <a:ext cx="10250740" cy="117141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Склади і запиши </a:t>
            </a:r>
            <a:r>
              <a:rPr lang="uk-UA" sz="3600" b="1" dirty="0">
                <a:solidFill>
                  <a:schemeClr val="bg1"/>
                </a:solidFill>
              </a:rPr>
              <a:t>свою </a:t>
            </a:r>
            <a:r>
              <a:rPr lang="uk-UA" sz="3600" b="1" dirty="0" smtClean="0">
                <a:solidFill>
                  <a:schemeClr val="bg1"/>
                </a:solidFill>
              </a:rPr>
              <a:t>розповідь, як мрієш відпочити на канікулах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10950" y="1757064"/>
            <a:ext cx="10245631" cy="504498"/>
          </a:xfrm>
          <a:prstGeom prst="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rgbClr val="0070C0"/>
                </a:solidFill>
              </a:rPr>
              <a:t>Використовуй </a:t>
            </a:r>
            <a:r>
              <a:rPr lang="uk-UA" sz="2400" b="1" dirty="0">
                <a:solidFill>
                  <a:srgbClr val="0070C0"/>
                </a:solidFill>
              </a:rPr>
              <a:t>слова з попереднього завдання. Розпочни запис із </a:t>
            </a:r>
            <a:r>
              <a:rPr lang="uk-UA" sz="2400" b="1" dirty="0" smtClean="0">
                <a:solidFill>
                  <a:srgbClr val="0070C0"/>
                </a:solidFill>
              </a:rPr>
              <a:t>заголовка</a:t>
            </a:r>
            <a:endParaRPr lang="uk-UA" sz="2400" b="1" dirty="0">
              <a:solidFill>
                <a:srgbClr val="0070C0"/>
              </a:solidFill>
            </a:endParaRPr>
          </a:p>
        </p:txBody>
      </p:sp>
      <p:sp>
        <p:nvSpPr>
          <p:cNvPr id="7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894417"/>
            <a:ext cx="1219200" cy="95295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b="1" dirty="0" smtClean="0">
                <a:solidFill>
                  <a:schemeClr val="bg1"/>
                </a:solidFill>
              </a:rPr>
              <a:t>Сторінка</a:t>
            </a:r>
            <a:endParaRPr lang="uk-UA" sz="16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53-54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33275" y="2866813"/>
            <a:ext cx="7456715" cy="3539430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2800" dirty="0">
                <a:solidFill>
                  <a:srgbClr val="002060"/>
                </a:solidFill>
              </a:rPr>
              <a:t>   </a:t>
            </a:r>
            <a:r>
              <a:rPr lang="ru-RU" sz="2800" dirty="0" smtClean="0">
                <a:solidFill>
                  <a:srgbClr val="002060"/>
                </a:solidFill>
              </a:rPr>
              <a:t>  </a:t>
            </a:r>
            <a:r>
              <a:rPr lang="uk-UA" sz="2800" b="1" dirty="0" smtClean="0">
                <a:solidFill>
                  <a:srgbClr val="002060"/>
                </a:solidFill>
              </a:rPr>
              <a:t>Я </a:t>
            </a:r>
            <a:r>
              <a:rPr lang="uk-UA" sz="2800" b="1" dirty="0">
                <a:solidFill>
                  <a:srgbClr val="002060"/>
                </a:solidFill>
              </a:rPr>
              <a:t>дуже люблю </a:t>
            </a:r>
            <a:r>
              <a:rPr lang="uk-UA" sz="2800" b="1" dirty="0" smtClean="0">
                <a:solidFill>
                  <a:srgbClr val="002060"/>
                </a:solidFill>
              </a:rPr>
              <a:t>літні канікули. </a:t>
            </a:r>
            <a:endParaRPr lang="uk-UA" sz="2800" b="1" dirty="0">
              <a:solidFill>
                <a:srgbClr val="002060"/>
              </a:solidFill>
            </a:endParaRPr>
          </a:p>
          <a:p>
            <a:pPr algn="just"/>
            <a:r>
              <a:rPr lang="uk-UA" sz="2800" b="1" dirty="0">
                <a:solidFill>
                  <a:srgbClr val="002060"/>
                </a:solidFill>
              </a:rPr>
              <a:t>    </a:t>
            </a:r>
            <a:r>
              <a:rPr lang="uk-UA" sz="2800" b="1" dirty="0" smtClean="0">
                <a:solidFill>
                  <a:srgbClr val="002060"/>
                </a:solidFill>
              </a:rPr>
              <a:t> </a:t>
            </a:r>
            <a:r>
              <a:rPr lang="uk-UA" sz="2800" b="1" dirty="0">
                <a:solidFill>
                  <a:srgbClr val="002060"/>
                </a:solidFill>
              </a:rPr>
              <a:t>Влітку </a:t>
            </a:r>
            <a:r>
              <a:rPr lang="uk-UA" sz="2800" b="1" dirty="0" smtClean="0">
                <a:solidFill>
                  <a:srgbClr val="002060"/>
                </a:solidFill>
              </a:rPr>
              <a:t>мрію покупатися в морі, з’їздити в гори. Влаштовувати </a:t>
            </a:r>
            <a:r>
              <a:rPr lang="uk-UA" sz="2800" b="1" dirty="0" smtClean="0">
                <a:solidFill>
                  <a:srgbClr val="002060"/>
                </a:solidFill>
              </a:rPr>
              <a:t>пікніки </a:t>
            </a:r>
            <a:r>
              <a:rPr lang="uk-UA" sz="2800" b="1" dirty="0">
                <a:solidFill>
                  <a:srgbClr val="002060"/>
                </a:solidFill>
              </a:rPr>
              <a:t>на </a:t>
            </a:r>
            <a:r>
              <a:rPr lang="uk-UA" sz="2800" b="1" dirty="0" smtClean="0">
                <a:solidFill>
                  <a:srgbClr val="002060"/>
                </a:solidFill>
              </a:rPr>
              <a:t>природі. </a:t>
            </a:r>
            <a:endParaRPr lang="uk-UA" sz="2800" b="1" dirty="0" smtClean="0">
              <a:solidFill>
                <a:srgbClr val="002060"/>
              </a:solidFill>
            </a:endParaRPr>
          </a:p>
          <a:p>
            <a:pPr algn="just"/>
            <a:r>
              <a:rPr lang="uk-UA" sz="2800" b="1" dirty="0" smtClean="0">
                <a:solidFill>
                  <a:srgbClr val="002060"/>
                </a:solidFill>
              </a:rPr>
              <a:t>Влітку </a:t>
            </a:r>
            <a:r>
              <a:rPr lang="uk-UA" sz="2800" b="1" dirty="0">
                <a:solidFill>
                  <a:srgbClr val="002060"/>
                </a:solidFill>
              </a:rPr>
              <a:t>приємно на </a:t>
            </a:r>
            <a:r>
              <a:rPr lang="uk-UA" sz="2800" b="1" dirty="0" smtClean="0">
                <a:solidFill>
                  <a:srgbClr val="002060"/>
                </a:solidFill>
              </a:rPr>
              <a:t>майданчику грати </a:t>
            </a:r>
            <a:r>
              <a:rPr lang="uk-UA" sz="2800" b="1" dirty="0">
                <a:solidFill>
                  <a:srgbClr val="002060"/>
                </a:solidFill>
              </a:rPr>
              <a:t>в рухливі </a:t>
            </a:r>
            <a:r>
              <a:rPr lang="uk-UA" sz="2800" b="1" dirty="0" smtClean="0">
                <a:solidFill>
                  <a:srgbClr val="002060"/>
                </a:solidFill>
              </a:rPr>
              <a:t>ігри</a:t>
            </a:r>
            <a:r>
              <a:rPr lang="uk-UA" sz="2800" b="1" dirty="0">
                <a:solidFill>
                  <a:srgbClr val="002060"/>
                </a:solidFill>
              </a:rPr>
              <a:t> </a:t>
            </a:r>
            <a:r>
              <a:rPr lang="uk-UA" sz="2800" b="1" dirty="0" smtClean="0">
                <a:solidFill>
                  <a:srgbClr val="002060"/>
                </a:solidFill>
              </a:rPr>
              <a:t>з друзями. Ласувати ягодами, фруктами, овочами. Ще </a:t>
            </a:r>
            <a:r>
              <a:rPr lang="uk-UA" sz="2800" b="1" dirty="0">
                <a:solidFill>
                  <a:srgbClr val="002060"/>
                </a:solidFill>
              </a:rPr>
              <a:t>мені подобається проводити час у бабусі в селі. </a:t>
            </a:r>
          </a:p>
          <a:p>
            <a:pPr algn="just"/>
            <a:r>
              <a:rPr lang="uk-UA" sz="2800" b="1" dirty="0">
                <a:solidFill>
                  <a:srgbClr val="002060"/>
                </a:solidFill>
              </a:rPr>
              <a:t>     </a:t>
            </a:r>
            <a:r>
              <a:rPr lang="uk-UA" sz="2800" b="1" dirty="0" smtClean="0">
                <a:solidFill>
                  <a:srgbClr val="002060"/>
                </a:solidFill>
              </a:rPr>
              <a:t>Я </a:t>
            </a:r>
            <a:r>
              <a:rPr lang="uk-UA" sz="2800" b="1" dirty="0">
                <a:solidFill>
                  <a:srgbClr val="002060"/>
                </a:solidFill>
              </a:rPr>
              <a:t>завжди з нетерпінням чекаю літа!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5943599" y="2348763"/>
            <a:ext cx="3510309" cy="504498"/>
          </a:xfrm>
          <a:prstGeom prst="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rgbClr val="002060"/>
                </a:solidFill>
              </a:rPr>
              <a:t>Мрію про літо</a:t>
            </a:r>
            <a:endParaRPr lang="uk-UA" sz="2800" b="1" dirty="0">
              <a:solidFill>
                <a:srgbClr val="002060"/>
              </a:solidFill>
            </a:endParaRPr>
          </a:p>
        </p:txBody>
      </p:sp>
      <p:pic>
        <p:nvPicPr>
          <p:cNvPr id="2050" name="Picture 2" descr="Happy family having a picnic in the park with checkered blanket food and  drinks | Premium AI-generated vecto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698" y="2866813"/>
            <a:ext cx="2981325" cy="2981325"/>
          </a:xfrm>
          <a:prstGeom prst="rect">
            <a:avLst/>
          </a:prstGeom>
          <a:noFill/>
          <a:ln w="381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68098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34142" y="566221"/>
            <a:ext cx="10025743" cy="64858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Намалюй </a:t>
            </a:r>
            <a:r>
              <a:rPr lang="uk-UA" sz="3600" b="1" dirty="0">
                <a:solidFill>
                  <a:schemeClr val="bg1"/>
                </a:solidFill>
              </a:rPr>
              <a:t>олівцями ілюстрацію до свого </a:t>
            </a:r>
            <a:r>
              <a:rPr lang="uk-UA" sz="3600" b="1" dirty="0" smtClean="0">
                <a:solidFill>
                  <a:schemeClr val="bg1"/>
                </a:solidFill>
              </a:rPr>
              <a:t>тексту</a:t>
            </a:r>
            <a:endParaRPr lang="uk-UA" sz="3600" b="1" dirty="0">
              <a:solidFill>
                <a:schemeClr val="bg1"/>
              </a:solidFill>
            </a:endParaRPr>
          </a:p>
        </p:txBody>
      </p:sp>
      <p:pic>
        <p:nvPicPr>
          <p:cNvPr id="3074" name="Picture 2" descr="Конкурс детского рисунка &quot;КРАСКИ ЛЕТА&quot; - YouTube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40" t="3542" r="12460" b="3592"/>
          <a:stretch/>
        </p:blipFill>
        <p:spPr bwMode="auto">
          <a:xfrm>
            <a:off x="3880830" y="1262989"/>
            <a:ext cx="3374421" cy="2344701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Конкурс рисунков «Заветное желание». Детский портал «Солнышко»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4832" y="3759937"/>
            <a:ext cx="3357416" cy="2343477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Итоги конкурса &quot;Как я провел лето&quot; на призы от &quot;Антонова двора ...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70"/>
          <a:stretch/>
        </p:blipFill>
        <p:spPr bwMode="auto">
          <a:xfrm>
            <a:off x="7481934" y="1262989"/>
            <a:ext cx="3109865" cy="2257473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Детский рисунок &quot;Лето&quot;.» — карточка пользователя Valeriya K. в ...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7149" y="3759937"/>
            <a:ext cx="3374421" cy="2343476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Рисунки на тему «В мечтах о летнем отдыхе» с детьми ...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85" t="325" b="4357"/>
          <a:stretch/>
        </p:blipFill>
        <p:spPr bwMode="auto">
          <a:xfrm>
            <a:off x="8692302" y="3759936"/>
            <a:ext cx="3109865" cy="2343477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957640" y="1600445"/>
            <a:ext cx="2275417" cy="834893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rgbClr val="0070C0"/>
                </a:solidFill>
              </a:rPr>
              <a:t>Підпиши малюнок</a:t>
            </a:r>
            <a:endParaRPr lang="uk-UA" sz="2400" b="1" dirty="0">
              <a:solidFill>
                <a:srgbClr val="0070C0"/>
              </a:solidFill>
            </a:endParaRPr>
          </a:p>
        </p:txBody>
      </p:sp>
      <p:sp>
        <p:nvSpPr>
          <p:cNvPr id="13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32657" y="5894417"/>
            <a:ext cx="957943" cy="95295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b="1" dirty="0" smtClean="0">
                <a:solidFill>
                  <a:schemeClr val="bg1"/>
                </a:solidFill>
              </a:rPr>
              <a:t>Сторінка</a:t>
            </a:r>
            <a:endParaRPr lang="uk-UA" sz="16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54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49149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Скругленный прямоугольник 20"/>
          <p:cNvSpPr/>
          <p:nvPr/>
        </p:nvSpPr>
        <p:spPr>
          <a:xfrm>
            <a:off x="5667960" y="4163533"/>
            <a:ext cx="2376583" cy="790062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400" b="1" dirty="0" smtClean="0">
                <a:solidFill>
                  <a:schemeClr val="bg1"/>
                </a:solidFill>
              </a:rPr>
              <a:t>літак о</a:t>
            </a:r>
            <a:r>
              <a:rPr lang="uk-UA" sz="4400" b="1" i="1" dirty="0" smtClean="0">
                <a:solidFill>
                  <a:schemeClr val="bg1"/>
                </a:solidFill>
              </a:rPr>
              <a:t>  </a:t>
            </a:r>
            <a:endParaRPr lang="uk-UA" sz="4400" b="1" i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990600" y="410061"/>
            <a:ext cx="10273497" cy="75471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Розгадай ребуси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1902728" y="4163533"/>
            <a:ext cx="2586476" cy="790062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400" b="1" dirty="0" smtClean="0">
                <a:solidFill>
                  <a:schemeClr val="bg1"/>
                </a:solidFill>
              </a:rPr>
              <a:t>с корова</a:t>
            </a:r>
            <a:r>
              <a:rPr lang="uk-UA" sz="4400" b="1" i="1" dirty="0" smtClean="0">
                <a:solidFill>
                  <a:schemeClr val="bg1"/>
                </a:solidFill>
              </a:rPr>
              <a:t>   </a:t>
            </a:r>
            <a:endParaRPr lang="uk-UA" sz="4400" b="1" i="1" dirty="0">
              <a:solidFill>
                <a:schemeClr val="bg1"/>
              </a:solidFill>
            </a:endParaRPr>
          </a:p>
        </p:txBody>
      </p:sp>
      <p:cxnSp>
        <p:nvCxnSpPr>
          <p:cNvPr id="27" name="Прямая соединительная линия 26"/>
          <p:cNvCxnSpPr/>
          <p:nvPr/>
        </p:nvCxnSpPr>
        <p:spPr>
          <a:xfrm flipH="1">
            <a:off x="3659744" y="4440210"/>
            <a:ext cx="714167" cy="28818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 flipH="1">
            <a:off x="6662057" y="4466147"/>
            <a:ext cx="650996" cy="31943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32657" y="5894417"/>
            <a:ext cx="957943" cy="95295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b="1" dirty="0" smtClean="0">
                <a:solidFill>
                  <a:schemeClr val="bg1"/>
                </a:solidFill>
              </a:rPr>
              <a:t>Сторінка</a:t>
            </a:r>
            <a:endParaRPr lang="uk-UA" sz="16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54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630409" y="1281805"/>
            <a:ext cx="8993877" cy="588811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rgbClr val="0070C0"/>
                </a:solidFill>
              </a:rPr>
              <a:t>Запиши </a:t>
            </a:r>
            <a:r>
              <a:rPr lang="uk-UA" sz="2400" b="1" dirty="0">
                <a:solidFill>
                  <a:srgbClr val="0070C0"/>
                </a:solidFill>
              </a:rPr>
              <a:t>«заховане» в них </a:t>
            </a:r>
            <a:r>
              <a:rPr lang="uk-UA" sz="2400" b="1" dirty="0" smtClean="0">
                <a:solidFill>
                  <a:srgbClr val="0070C0"/>
                </a:solidFill>
              </a:rPr>
              <a:t>речення</a:t>
            </a:r>
            <a:endParaRPr lang="uk-UA" sz="2400" b="1" dirty="0">
              <a:solidFill>
                <a:srgbClr val="0070C0"/>
              </a:solidFill>
            </a:endParaRPr>
          </a:p>
        </p:txBody>
      </p:sp>
      <p:pic>
        <p:nvPicPr>
          <p:cNvPr id="1027" name="Picture 3" descr="D:\2 клас\1 Українська мова\1 Пономарьова\8 Текст\№116 - РЗМ. Мрію про канікули\2025-05-08_2246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1810" y="1870616"/>
            <a:ext cx="8993877" cy="2097734"/>
          </a:xfrm>
          <a:prstGeom prst="rect">
            <a:avLst/>
          </a:prstGeom>
          <a:noFill/>
          <a:ln w="381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Скругленный прямоугольник 21"/>
          <p:cNvSpPr/>
          <p:nvPr/>
        </p:nvSpPr>
        <p:spPr>
          <a:xfrm>
            <a:off x="3306374" y="5105142"/>
            <a:ext cx="3549877" cy="789275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</a:t>
            </a:r>
            <a:r>
              <a:rPr lang="uk-UA" sz="4000" b="1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FFFF00"/>
                </a:solidFill>
              </a:rPr>
              <a:t>СКОРО ЛІТО!</a:t>
            </a:r>
          </a:p>
        </p:txBody>
      </p:sp>
      <p:pic>
        <p:nvPicPr>
          <p:cNvPr id="24" name="Picture 2" descr="Девочка - лето | Социальная сеть работников образования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7995" y="4163533"/>
            <a:ext cx="2814387" cy="2207363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02293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3" grpId="0" animBg="1"/>
      <p:bldP spid="2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957944" y="500772"/>
            <a:ext cx="10232570" cy="60436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uk-UA" sz="4000" b="1" dirty="0" smtClean="0"/>
              <a:t>Рефлексія</a:t>
            </a:r>
            <a:endParaRPr lang="ru-RU" sz="4000" b="1" dirty="0"/>
          </a:p>
        </p:txBody>
      </p:sp>
      <p:sp>
        <p:nvSpPr>
          <p:cNvPr id="2" name="AutoShape 10" descr="data:image/jpeg;base64,/9j/4AAQSkZJRgABAQAAAQABAAD/2wCEAAoHCBYWFRgWFhUZGBgaHBweGhocGh4cHBwaIRwaHBwcIR4eIS4lHyErHxoYJjgnKy8xNTU1HCQ7QDs0Py40NTEBDAwMEA8QHxISHzQrJSs0NDQ0NDQ0NDQ0NDY2NDQ0NDQ2NDQ0NDQ0NDQ0NDQ0NDY0NDQ0NDQ0NDQ0NDQ0NDQ0NP/AABEIALQBGQMBIgACEQEDEQH/xAAbAAACAwEBAQAAAAAAAAAAAAAEBQIDBgABB//EAD0QAAIBAgUCAwYFAwQBAwUAAAECEQAhAwQSMUEFUSJhcRMygZGhwQZCsdHwFFLhFWJy8SOTorIWM1OCkv/EABkBAAMBAQEAAAAAAAAAAAAAAAECAwQABf/EACcRAAICAgIBBAEFAQAAAAAAAAABAhEDIRIxQQQiUWETMkJxgaEU/9oADAMBAAIRAxEAPwDEuhBvNCPDEyYFGYiz52oNjBNYY7L1R4gC7E1Yhlo+JqsgkcxVmVkSfLama8gsLw83BGkeGfiDRf8AWqyn+WpWuJG9ufQ1VhPJvx9aVxtHdMJx8eJ3/SasyeakRqNyJjcxQ2KwPpG9U4Z0kRftQ43EZPZptBOoAtvMwTt9qExMN9XvNtzb6Cuy2dK3Igc72+9cc0HsSRPED51GMWhpuyOVxGVgDztAn9aaO+0ifMm0+nNI0w7ySSdwZgR2tTPBzYB06pHff5VWt2RYQqdhJ4j71YHgkWI5+9/XmqFBN5m9Wapiw/f1pkBoOTFRlAKkRtB5/ajAhkETfzvHaluWckjaBxTZNRmLkDjt/OaZq0BaK8dyWiduPP8AxQ6mCYE/UegokeV+9Ks05BJ9f+qnVMYO/qVUzaP1oNs17QsBYfzaqsDLtiuq6ogeVh+9QOXUgqhZWJYECwBUbMfSlcknRphhbin/ACVZl9Bj3u/c0PlyGaQIA48qVY+YKsZOxv2pxkWJ8W2ranqkTkt9A2MLwOb/AB9ahlxPeSTbijc6unmZBHxO1V4SaCJ37z87U37RPJUcC5ngCfWJNW4SEnUbbmOQF4+tQgmTuJ03+lWYGGSSknVML2vcn5CggtBBwwGAKkkXHcze9WvjYrmApa9iBbz8qaZLo+I0u4ZRZQQN5Ejnai8XKaAXbF0qI0qYAB/zSTnWiuLDy29IzbZkp4XTfvvv51VmsZTLabzFoFhx51f1Jw7C5kWkD6STJFLdLB1Cg8AD70Yq1Yk1xk4p2goODcdrCO+/pS7FOoyd/htWkzOFhoALsxAJ/n3rPZnDuY2O1GL2K+jzLflHcfe9NQi6CRJnZRvHck0qRgxFrRf17Uw9onhUG5IsBaP4KEwx0eZbDF5Gx/nwqzxf2j6fvVOUxvHLNYzIje9Mv6RO/wD7qSQyM46aQaAxd7c0xxm+Nopc1r9qshC1zYCajrgE89zUC83+FQ9p+tFIDON5vzxUsOATE1WjX9amWpqFLXiP815l2AJMehqEk1wUixPzBihXgO+ya4524q1XJIgD7/Ojuk6JmxfUAJgqOQRyDPwp91HoJ0FgFD/7Rpk9o2+NLJpOiixuUbTMsibXMzYefnROAwKwd5Mm0/CqXJNmsV34IIqVyR4bxx2rmvBIOyONNjO/amOntS3JYfOw9aYAnkiPL9aR9h8FmA178UTgZ8uWCXc+FMNSQW5kxsLc96GwWKtIN7/oaZfggJ42KTiI5luDruAPMAU8nUbHww5ToMw/w8qpfHjMHxEKxKqD+XT2pBnnY60eCyOBK21CJ2rRdVy6rq0u2vFdVFzCgSWUEe7PNZDpWG3tMRmAEeEXJHMwSb1OEnK7LZcaguiWXzZTFWYUNAkzaSL2+U1pShDuhi8kFR4QItJ5JrM5rA1+E97U0yL4ow9BbUpOkWMx2DfSKnmikrL+my1qhP1PKbgXXUCYE27WqzLzCEbbX86c5ZUQ+NlEG41D4jzPFqy/Uc8faNpWEtCgwI/euxS5e1C5oX7hvnoKEgqWBFgRO9CuJ0RPy5P1maGdFUkqQoYSCBYztTjo2XYuG3C3B84kX53qqeicsNOrBsvknKHUDZxvwSYkxt8ad5fIojhi+rUVWZ8IAF/O8xNB5fOoxUGwckNEyGmQwI57jyqwYhdijnaRIEm/ut5iR8Kfj9km0tpaT38m3zwYqwRlRdSsWJGmAsfIVi+qHDkeLU8+JpJsfd/2j4UBnuo4oQ4FwjEaxvMbDyBqrAwCpBLW5BEybWHAG9K0o7fZzbek9BH9ONS7mOR58UsxXOtpfQVJVRvHc0/6w4VFdBKgbdja1ZjEfU4O8/P9K6Pu2LLWg1HJ3kk31GZIvaPOqHCwPLva/ai8NWZSxaD7osYt2ttFDjLuQdoB4+tuLVyF2DOviid7ni+01dpBIUQAdrGRG9ePh6cQS99IIjaPOh8zj+L0vPqRRavoaydgQDwTBP38q9kf3r8jVKHUW5uTPlRsn+5flStBUhUlr996HxaH/qTEC0Vcr2v8apTQpUGMelQjz/6qarNzsa9dYvTXs5xbVkWPHFRBE3J+5qLPf9fOvI/WnSJ2EJntPuJ6lr1PGzmI4BIVRQ+WQsdMSeOL08fJhAGZQYFxG1Sm4xfWzXiUpRe6Qmy+pnmwjeK1vResFSFclkNiDeBwRWbGDEwd+B+lWoLjiuklJUyDk4ytG+z/AOHUxyHVtLGJI2YfvHNKsx+G3RiNY0yLsNl72sfOnf4XZmwVIvEggm+9o/ai+tYgZNB5NwZ+3HepJtPi9l1BTqSMQ+A6+8sSTHw3ipofpvTvJZRXLOzBwtmUCyyZ1DyMWI3q7/RsNmBR1CksYZiNMCSY3gTT1TohKPwLcs5GxA2kETI3+VaH8K5ecHEZVglwR2JC3qfTegI5LMxZLhYGnX3PfT271osHLhFCoNKjYDap5ZKuJbDB9mN6tmdTnw6CohiOZ7R+ppc6qigWAHeL+p71p8/0NXcsrMH5M8dopNjZLDUDXqO5UgAiQ2kkiJHHzoQaSKzhKbqxMmFqePFBUmBaSDf6Uxw8LUNCuVG4I/MP1BpXnMRkcOGUaTaZjzB4vVGW6uQ/5YJlY2nkHyrpvkteAxxPG6fnyNM/hqhVE5EgG+3vH60BmcFT4WFxdTH8sajiZss6sSJ0sB2AJBqxsfWoncW9RWeUmpKSNuLHGUHFiXFa2gzC/wDxptlsbEXDGjEIG4AAiBuYoLOYYMkRq+370Z0Qhw2GWgxK+Y/Mv3rUpKUbMOWEoOmUnWcLSLtr1g7XF4H1q7DOKxQlwC27c/tV+VjQw0zpJ+UGolDpS9gB+van5U6ION7YVh5bSwJJcm529KKyDgkoRefDItPPoasyy+YE2abSP8CmmTwEklbmNrRHeealKV9jRVdC3qmFCIgvMl9yJikHTcFQ972O2/1rbZwLoaBEDf8AWsv01CXcxNufpt6UY9MElsuxVdjJOlQLDv2FBI8GTaTY89pp6iEbx9YpT1Z1C/l3FhFGPwJJUBdRxNGIrSGMFSQsA80nRpV3O5G3nxTX8QXw8NubT3NqDy+WlwjAgABiObC1UukBIu6Kq6WDXKrHx3orQvf6UHk00Y5UT3Fr+sVP2v8Au+jftU5PYyRmMNJNX6rwKrwmIBtPeoqW+ZrQ9i9MPwMJYEyBtb71Vm8IrYEkedF5V/CIiDdvI+vaiM3gqUkmSe1Q5NSNDinEzp9atwASbCarzOCUMU26XgeDVeT2itEpJRszQg3KizKIEGl1DBt/I8EH0ofNZ3EEgOSm4BuYq/MNEDcC3Y+UjiKFzD6YYbb/AANiPnUoPk9lpRpOi3XrGoG/8371FMQzB4oHLYukmPdPFM8rhB2FoG96o1xM/Zpfwr1B8N4LKqmPe3vtA5rV9Wz+GylGieQCQWBHB859K+dFThkNMgNt5eVOcPruHoLFAHU/+OZIHMt39Kmqex5XB0i/K5r+lxBa53VtinA8zB3piM7g4gIA0uIieQebet6yma6i+YIbEILifFEWrzK4gVxJ+sGKaSvZNS3s+nYXUGCqowztyYkC09h6dqvTP4zjSuBJFjBtvxO9qVdGzAdQpPiXad2W0H/NPMLHYDzNhUXGJoU318AX+mYka8bE9mrH3R7wHmaV9bwwroEhRLKo4MrEGe8i9d+LOpeIpMCL32Rbn5n9ayWD1jGceKGSNWk7i02PBj9KKx2vaNizVJOXQ/boZKK8B1M6lBIuDBIPBnjmhE6VhoHTSFIbUdQkgcLPw4on8O/iBWjCYEIWLLtKkmSGng0Q7LiYjr7yDUQwJBA5+GwoyVL7KY8ilJpvS6M3m8sjvrQaOdJ2iPoSePOh8EwSp3BrZdD6QjqXedXF9qR/iDpGJg4xxDLo598D3fJu3rWaVSj9m3FNKVeBRj4d5E1RlnCYqPJADQ3lNqZZvCi4Mr3pBmvC3lMEfzzo4W3o71cVVmpZwDigT7pv3vb6V5AbERV2UCedhUOhsHwcQ7sqie8XvRPQwGLPFwANptN/0qjfZ5tNUhjglQAGXV3NpBP70zyqqgsD6ED7c1Rl8oNZf5QfPYirM1nwlmUx8BUuWyijaso/EOL/AOMqq2MSdopJ0J2AYkXJ+UVdn+qLiSANOkG0yT2mkqZsoCAatHapom9PTGnXc2RhkKxk2MdvtSh8iCirIJ4gWPlPJozNJOGzreQN+3pvQOVzBSBHmQKW3Je3wW4qLqT7KupYg0YandSJPlXuWxtWKHYDxzEi0Cw9KozRGJiO0lVXneT2H1qCP40E2WarVxM8tOy98QDG1GxmJ4vHFF+0X+5PmaX5lbi0kGh/YH+CupVsRp+AJF4+NejKuZIWY3+FH9GwFfEAm3PoBNG51P7RvYeh5j965zp1RoWPlGxNhC2kG/PpROA4hR6/wUJiYRRiPLf7VPKMCb8bV0las5adF+PhBhBHoaj03GMaDErbaf8ANQxcUwb0L09iMQf7q6KuDsRupqg7qBO/8/ehs2fAfJhHof4aP6gJXbbzmlmbgoDzIrse0g5Htg2GL/EU9y7lF1f7Qb7HiKQ4XvUXi4jGJaR24q0029EoySTtBeZzAe4GmI53NUa5qBcRHNW5PLs7BVBJOwFckTlTLss5F/nWn6PkihWVAbdibm+yqPLn1q/p34SsPaE3/Ku/xPFaZsumD4BpBAE32tPvGpzTkqGxyUHdb8C98LFEPhKJUkEkSYIsPQG8Cn/Tn1AOSNQW42vtqHrequi5tHZtLTYTx8hVWf6cqqXVmD3N28JPFvtStKLopyckn/pifxPjM7tH5m0//qN/rQ/9GBgtpe5Bt6D7xUsdGYHWsmTB2AJIvQedzD4alblDMNEr2mapB7oScGoqXyCZXFMTzE32719L6Ui46I8hdaeKLFStipM3E3r5Rh4sCK0X4e64uGPZ4ikpcgg3ViQfQgkUJaZ0Y3G/JrMLIPhyExDF7G+3bmoH8TFG0YyBgd9PHqppJ1XrbPGjFG8+EXEefAnik/tiz6mJJJuTz61nycfHZv8AT45S3Lo3OYyGWxlLojkxdEhSO1jWN6t0rRJnwgxDeF49OfhTUYzrDoTPkOOx7il/U+ta9SaT8YN/KpQfwaskHHT2hRksRkJKkx7p/Y1rvwtiA6vDwLgbVlMuo8c7GPhvTLp2b9mSQTJEWMTVX7riYskeKUjZdQxxhoX1kEi029JFfPs/nXOo6mYk3af0FPcyRiDxGed/vSrFQAAQDvf4/QUYw4/ZOM1LvQLkDB9VJ86Y5DLh2M/AcmlGbY6pXiw4sPtTfoiM7CTHeO0fz5U8hEqdjTBwfCVdoDC3pxekOZRcPXJlgsA8Geac5/A0z+YcH4bGs3n8MjDLHcyfQTS41T/k6UuXa6J9HwSyAk+9JM7AbT/O9Pst0gMuorq8QgglT57i9VdKybDTK20d+CBVuazbiNN2WAGufCO45psqk17R8TinUkHDpWEToS2LJhGaziJBmIAEHehv6JuyfT96oy3WkJZ8TxuAVCgQt/4bmhf9ZX/8H1pVj17jpZqftQs0FNBG6m8fvTbKqHvAiZJ86X5wBhHa8+f7V7kNB8IJ1Dv9qk/dG32aVUZUugfrOTOuVEigEBTcVqGw7Xj1pL1R0aFUgwbn7VXE3KokMyUbYszDSxjap5fClge1eHCK8SKKwx7oHG/qePlVpXFURg1LYShDWPmTbgUs6jhyBG0T/PSmWBsxHpUcZANA9TUoOpFZq47EeCviFMky5cFVWTxHlVGLhANMk960n4fymnx4ga4AVRYkE3PoBWmUvKMqXyLU6QqBWxWbxEjSi3kcEnatXlsXCwUHsMOHdVKGJO/i1E32ojM4D+zDYeEFkDSTBHm3rFX5bpogu4knwiBE+dqXvsR/KA36jiaGBc3JiN4PE1TlMu+K4DMTJEkngXJ+FX5jKy4RBPAP6mna5EJhkLaFlj3HPzig9dBVtjDo+GiOqpYENHmLQTU+p4eoqJ8Np84MH9aE6bieIEGSyWjifCB8BR6qWxIJBCoD8Zk/pU33sp4M31Lpwcsq+EA/LVtSjN5Y4fgcEqSVjkECZ9OxFbnOZYLiMYsVWRzGxpb1DpQxAUfw6QwVjwvn3EfSaeNAlKTpPwfPM904aiIgjkCPmPvtSjPYLJAYRzP6Vtsr0d3QYbkKwkYeIlwB/aSdwex2pati2DjrIBIINo81PFNWzoy0IspAEzemGVYd5ruo9GbAIIOpHujfY9jS7ZjWbJC2z0vT5aiqNTi5Z3RWkkRtMf8AdIs0qq5kGSBHkdoNdhEkTqPzNQzieHzqUFxlRqyz5RuipcQGxPIJ5onVaZ90xelmQUsWHMfemqpqXE24+lXdRlowSfKDs72xIgE+dXZeGdb7zHrFAZfDvf1j7UzwiJUjft8KeXwjNFeQbETViaQLnen+BlRh+M+JoFuIoXp+EGcmPL4c02z+Iqox7A77km01KTdjWqAMTqwI1YiQrWleP2pP1rMI+HpQkiDuNzRHUMPSAJtYkfrSvMJ4Dbc/SnilaYkpaocYON7VUKNACrqE8gQY8qPGEoQbkydp0lolb7xSXo2HpRCGEsGPmADHyo7Gx2w2aL2AAncmRtRyRbXtGxSSfuEOaYjELEKpJkgbATVntfKmIyAA1P75JnsvMHzuKp/oD5/OgpIaUbZdn0REKyNVrc0uyuHMkGDxG9LsXMEsxYkmDfvRHS81oYFr770jxuMXRWOSMpbPc4jjckj6VUQRpJWxv6itn7EMBEeJZBAne/P8tSzO5dk90ykXjjzjg0kM/wC19jSw/uQFm8CD4TK2IJ7b0oxcVlJng8cj96YYmYBQgSYMSO//AFSzGQgXrRBtr3Geaj3EKy2YFuxqvO5qTK7AR63oLBMfy1e69+Kf8aTsT8japhqMWIAF7TzHf1r6RkOmL7KSsSgBE2Fxtz4q+f8A4ZziYeIGdNfbyYmAZPavqODjK0HVIK6Z78j1G4mmquiM5X2Twk0gBbJpAAG38mpYqx4bT3+wNeukKqyNhHxvXuJAFoLHtwO5oPexQbK5cBi0WFh9zV3U304GIZ8TgIv1n9aIZQqKBu36UP1VNQwk38Dt8dhS+R0qIdEQBwv+whb3kQJA7X/Wni4OnENI+jYuGuYU6yS/hCkGAdoBi958q0fUFKsT/NqD2xukFqoYBuRY+dKs1hSrhiAwm5sNP7RTHLHUs/Ajzobq2B4QQN1hh5cHzodAZkul4Ka3ZNak3ZG91r2de21R/FnRxiIuNhjxrGteSvf4GRRyOFxVcudARho0xJEX+F4mm2ZeEBABAAknlG2IHkYNOnsn0YfomIuIpwcQSjWE8H7VlOq5F8DEKODHBPbitVmMqcLEYX3kHuJmjfxRlVxMv7QQYAaeQTYilasrDI4u0YnJGx7URiYGoefH3oTKmCQTB48xR0+frWbJFxlZ6+GcckRZkMuRrm3H1q4YukQBPrt6VZmVg+XahV38ot/OKvF8lyPOzpxlx+DsTHIYhbbSYorCc2j0PegXkGTerE3Hl/BTNIipM1XT8wqJ/uPxtzVefxwy6QZ8V/tSVc0b39BO9TGMTEz9N6nxG5DLql48hvSXqeNCCN2/6opsQjUN+1L8zDlUmLgEmnihWXZeQEknYDb5CRx+9McyBrQsQSNwOLz8qHzCIEBD6WA90nxQLfWuCgprJva03iuctBSph+cxVOJYkhomdpq3+nP9xpDiY0tYXsR9qN/1dv7/AP2ik4lPyCE4RkTAnf8Aai8HLgL67/tXZhB7wN/5tVuWdQASD6TsOTXSk2rRSEUnTDMt1B0HhuBxx/N6eZfC9swYjSDBYCDA+87Vm80FMFY94XHNaDp6gIlzJAO9tRvMcRWWfGK5NGmKk3Segfq3QUBLYTaInhiNPnvesk+GPMz/ADatrnepvpMMQbA9vWBWezmSLOXUAarldo7x3B3rRhy32zPnxJPQnOD2PwqBFqKdDJEQRVeIkieRvWutGNPZ2FsCN7RX1DpzMmCCYVidQ7hTB0n49q+VZF7jyIMHb419F6VmlxMMswllgGWmD3tuK56BNcuh/gY6tY9r8rH2qeGJM7Tt/wARzS7IAk6ZsTJg8elNcACSfgPhQYqL8XDMqRsBA+tDdRs+F/xAPoZpnjJIB4FLs6up17aLeoNhU09la0V5bC0YiO/ih9OGq+HSLzfkzxWs6nhBl1elY7qynQHR9Onxg8qwBkg9+PjWh6Dm3xcuC5lmWQYie9jz51zXkX6Csi1yO9F4yAqJ/wAfSgcI3Ebjj96s6hj6IA37nuRzQq3o5ujLde6fDsuohoPs99MmJEcmNqcdHw9eAFLE/C4AMwZqefAKa8RD4VAGkkyZsRyDSH8K9SLNiYQZiA5aSATc+6SP5amp0wNqki/OZTXdT4ixInsTF6E67li2WZEBLal8I3ABk+tMM67o5EErxHHy3qOM8kBBdrkmRfiaaid0fLsbDKOJEEEzOw7A/Gp47sU1gadJgi/yk/Oi88hfGYRu8ekHf0qjM4a6iJkYZgrPvjggc80zipaZbHklD3IFdpQ2G0gx96GS49avx8uEJQEgEWg2IO1UOpUkG/b/ABU4wcbRXNmWVppFZG5g7VEvAmb17r/xVTtNMjOWpig2FEYeIJpeljardcChKIUw98fbjk+lB6xrDC5mf2rhySbRHmahhJf+WrkqQ1hOPmGf3oN7GL+k16MabjgfE8fpVLpMDtXlhQpHJk1czMRIip6fSqQ9W+1P9orqDY0w8QLYLq9bT6c1B8EkmU0ncDkj03PwrSNkkV8J1EKreL0g39aY5vKJioG5F1YT/Iry36qMWnWmes8DapswRwZ8KDeDHmN48/KneRzaqioWhuZ4J3A84FH42Wj8ssPeH93+4RcN580M2WSzKfPS3f15oyzRmqfQscbi7XZYqhpIKsO1to5pbn0ZLC6T4e48vSaKxMrYuoKMP7SL/Zh5Gl2Nmy58YHYlB8bqbijii27jteULllqn2CdWw5AxF5ADdgaX4bnk70Xm38OhWlWE+VtvrQKNavTxXxpnm5V7rQOE0vHypx0rNaTGxP5pO3aKXYwlpHrRvR8vrxEHEy3oKo1YqZ9E6USuHO7Ec9uPnTTLCdJMTuRSjEACwZIaPdO0GQPQ046Via/F67eVRbtsXi9X5GJf8vBoHEw//KPJIPxo7DILQfX1obMmHLf7vpxS+Si6A8zkw84RBuZEGPFv8ZjanHRGfQ8xKPtMwsAR5C21K+vodAZGgiIO0GN5oHp+PiB1xFsMRgoMQDqET2m3NFnUqZrccaHV48LEbdqH6iAb7id/58KNWHwoQmfFEiDO2x4pBmMQgKpMyeLwY2imirJt0MsJycJrifymO2wFfO85ngublMTS4kGLfMDvNazMdVOEiAEXcayR+Tv5VmMXIhw+OgChi74Y0htYDRfssjbtTpUraBpurHY6jmdehwG0ke5bUp90zyIimmT63lsTEKMwGIpKgHbVBi+3+ax7dc0uS6Ee6krGkemrcC9uKsx+p5Y62RA2K9ghWJMRqJFgBveu7Oca0xN1TFfBd1fDZXN1IIgoxuATShMQiWMA/wA286P6jm2dyX1OU8Ex4UBvv3J70pZziMoBhQDtvI70zpK2Mk26QbmcqwwkLkXBKiRIE2BoVwWSeRzXuKvczVmSxAfA1j+tK5WHjQuZqoMxtTHP5TQ20A7VQyDiusVoowcMnyq9cEc3PzFeoL71ZpHalcjkRdwdhP6VAIeaI0zxVyp5UOQ1WC4eCT/1Uzl7bz60RqN/KoajQthpFIXyFR0CrCtdo8qY43SYgKlRM+8s+V4+N6knUDqXVdeItHa3NLMpj6lBvtII5JtXahqif+q8H8e2me7GXJWEYmKdZvz4fTsfKvcvgmYYb9x+kVHwxJ37AcVaueZragqjtu3x7Ud1pCtfINmMUK5UCwME9+49KT9VykHwibSsbkeXmKPzIu19jx2qp8QsAOVrRjfFpr+zNkqSpmYxmiG3DfAdpjgjmqcIxRnVcPSx7G47TzQQPi7yK9WDuNnmy06LGanvRBoRsQTqvAAnbuP2pE1F5XqLpA/LEERPx9aeSbWgKvJqUxHfRiggMSSLSBh3uV21bxWoyWaCMpAkEz4YuCNyPtWcyWeTG04KYzJqhQY0mR+UyIM9qYI5xEdC41I2oeEhwoGkqZ/NI+VQmnWuxovdPo0/SXOIxJb3TyOTsKuz2GpYrG4N9rjalGVzuJh2ddYsA8gFmI5Udtp7VZmM7iezKKpdtIjVYgExrEXgzFGr6ZylXaJ5nMFUC6lXT/8Ac1DVK8R29b0rzOZQYbISF1g+zxHWTqmW1aTAWIAq/A6c5xU1kEL7wXfQV8SkH3ln70i/EGWQ4pfDeUYqqhZIkWMg7wbQL2oxi72zrVdbGXQus4iDFwW1FwrBcT8qsRIA5iNqJ6NmdKkT428MkRJJEG9yeKMwunIrEOoZzGtxaWIAUwL7Vey4WCvtG0quoluWLCw0je/3ou+X0KuNff8Ahlc107ExQ7OTpDQwBvJmV0+UXPnRnVkAyyBDoZEHs76VUyW+IAFMMpj4SYOLiYrFPbB1BiYuWEed96xXVOue1/8AGhhAIUkeI95nYztRbegxirbXZf17qZbElAIQAatIbUxALsAbCT5cVnExVElQSTeT504ywBTSZn9aWYOV96ZsSN6LaS0GPdS8EBjuEKlzDEFx/cRsTUUtcWkbeXNeM6jeTUDiHgUtN9lHPVRR7iNN4qkuauGrvXaB8fOiqRKh7kFTGwjhuTqB8LfDz7UhzOEyOUJBK2MX9DRWVxSSEBiZBM3jtFUY+CEYyfSOaEZbphcNWipFJq4WrzCeN6sbEEbVzewKJbgC16taKFXE86mMQUrQUehfWuCdq9RqbdPySMjtiFxKn2YUXJHM8D1rnKuwxi5aQpQGdq99m3cfOneX6QrKjByRGtzyqwIBA2k7c1qf/ovD7D5Gj2LJOLo+bfh3qjKSh8QIkA9x2rUYQVxKgqw4PFptNfNsHEKkEWIpvh9RYxLN/wD1H6VL1HpeUuUdGnD6rjHizYYpIPi0pI3uVY+YiV+FROIAsSvqCDaszh5wmzMdPA1Mb/C9S9pYxsYmUFvITes3/M1pst+e+hhmc+qkhIfv/aPjQQzDMTLE/wDHwr89zVDDv9YA+Qr1W8Q7kWtJ+C1eMIpaISk29lWOhIO3e0kn40AWgimTCN/qTPyFLc2sNFacb8GeR6+IOK8bEHxqgEivQtVoSxhg5+4kbcix8jWz6R1xFdXZwfCxZSPE7ER86wC1fhYxWIsanKKvRTlcWmfXuldZwyNY0kC2wYxyIpzj5rDIGpkRAB7Maoa+xEXAmvjeR6iMMals8i8TA5vTRuvYWiGVi5Zm1b/8AQexk0HFCqzc9bzTaUfAYM4k2JEr+cybW3mhct0QM6NiBXEI869OptvEduR6xWTyv4s0oVZfFsGGyjsE2uJ+dG4v4x1MBh4KgW98kk/AGBegotDOqNf1vKuWGh9IKwZUbz89qxfV+ouMVXdJUMFKmF1KlrLwL1T1P8RZmA2srM7AD9ZrOZjNu7FnZmY7sxkn40YxFaGnWesvjQsaVEQPdAteAP13pPrioNi1EPT8dBUmOegePHTUbXBntTT8RZI4ahxdG94ja3IrMYOYKEMhgjkVocLq4dGDuoYC02DCLgjuDU3af0Mku7M67gkn6D/NcMQVVmEKn3gwOxBkenlVNUUReQW2N51HWKHIqaJ50eKBbCsrmArhjtsfQ81Zns0rv4fdGxiJPJoELVgSlcVdhUnVEva16HNVhKmKJx7qq7Dk1SRTv8N9O9pijwyq3bz7CgwoO6X+H3dQ7kIkTJ7em9aTA6cFwxhlTDIVDc3uf8V2cxEQHxG1h/y7DvFVI2sh8UON/BqIBI5ngeVSlFSVMtBONNE8PCwsBThILEanJi4WJnzJHwinn+qt/t+n71mequoWAoJ0gW8yJVR9KH/ocb+w/wDqJ+9PGkuycoyu6Pl3NTQ11dWhmdBuVxDMTajCY4G/N/1rq6ss+zRD9JdhiSeL8WqJ98AWncjf511dU49seXgi58egWHlv86GzqCAea6uqsO0SfQCKkN66uq7JokKmu9eV1Ixz0717XV1E4kKswPeHqK6urjjT/iLAUIIHCn4kXrKNXV1Lj6OydkK9FdXVQU9qTOYrq6lCVipAV1dXM4noFTKCurqACSivYrq6lCe16dq6urgksFBPxFbzpOGMLCOgbkSTc11dRXYGV4mGDiaSPCoJA86Y4L6sVgbBUsBYCwrq6kXb/o1S/TH+WLcdzOI3KwV8ibfQbUNp8zXV1BAy+D//2Q=="/>
          <p:cNvSpPr>
            <a:spLocks noChangeAspect="1" noChangeArrowheads="1"/>
          </p:cNvSpPr>
          <p:nvPr/>
        </p:nvSpPr>
        <p:spPr bwMode="auto">
          <a:xfrm>
            <a:off x="207433" y="-144463"/>
            <a:ext cx="4064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803790" y="1149318"/>
            <a:ext cx="8798895" cy="510778"/>
          </a:xfrm>
          <a:prstGeom prst="round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70C0"/>
                </a:solidFill>
              </a:rPr>
              <a:t>Намалюй </a:t>
            </a:r>
            <a:r>
              <a:rPr lang="ru-RU" sz="2400" b="1" dirty="0">
                <a:solidFill>
                  <a:srgbClr val="0070C0"/>
                </a:solidFill>
              </a:rPr>
              <a:t>смайлик, що відповідає </a:t>
            </a:r>
            <a:r>
              <a:rPr lang="ru-RU" sz="2400" b="1" dirty="0" smtClean="0">
                <a:solidFill>
                  <a:srgbClr val="0070C0"/>
                </a:solidFill>
              </a:rPr>
              <a:t>твоїй роботі на уроці</a:t>
            </a:r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066106" y="3789692"/>
            <a:ext cx="2712821" cy="2009061"/>
          </a:xfrm>
          <a:prstGeom prst="round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0070C0"/>
                </a:solidFill>
              </a:rPr>
              <a:t>Все вийшло! Уроком </a:t>
            </a:r>
            <a:r>
              <a:rPr lang="ru-RU" sz="2800" b="1" dirty="0" smtClean="0">
                <a:solidFill>
                  <a:srgbClr val="0070C0"/>
                </a:solidFill>
              </a:rPr>
              <a:t>задоволений задоволена! </a:t>
            </a:r>
            <a:endParaRPr lang="ru-RU" sz="2800" b="1" dirty="0">
              <a:solidFill>
                <a:srgbClr val="0070C0"/>
              </a:solidFill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4714813" y="3785020"/>
            <a:ext cx="2517821" cy="2009061"/>
          </a:xfrm>
          <a:prstGeom prst="round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70C0"/>
                </a:solidFill>
              </a:rPr>
              <a:t>Не </a:t>
            </a:r>
            <a:r>
              <a:rPr lang="ru-RU" sz="2800" b="1" dirty="0">
                <a:solidFill>
                  <a:srgbClr val="0070C0"/>
                </a:solidFill>
              </a:rPr>
              <a:t>зовсім все виходило, але я </a:t>
            </a:r>
            <a:r>
              <a:rPr lang="ru-RU" sz="2800" b="1" dirty="0" err="1" smtClean="0">
                <a:solidFill>
                  <a:srgbClr val="0070C0"/>
                </a:solidFill>
              </a:rPr>
              <a:t>старав</a:t>
            </a:r>
            <a:r>
              <a:rPr lang="ru-RU" sz="2800" b="1" dirty="0" smtClean="0">
                <a:solidFill>
                  <a:srgbClr val="0070C0"/>
                </a:solidFill>
              </a:rPr>
              <a:t>(ла)</a:t>
            </a:r>
            <a:r>
              <a:rPr lang="ru-RU" sz="2800" b="1" dirty="0" err="1" smtClean="0">
                <a:solidFill>
                  <a:srgbClr val="0070C0"/>
                </a:solidFill>
              </a:rPr>
              <a:t>ся</a:t>
            </a:r>
            <a:r>
              <a:rPr lang="ru-RU" sz="2800" b="1" dirty="0" smtClean="0">
                <a:solidFill>
                  <a:srgbClr val="0070C0"/>
                </a:solidFill>
              </a:rPr>
              <a:t>. </a:t>
            </a:r>
            <a:endParaRPr lang="ru-RU" sz="2800" b="1" dirty="0">
              <a:solidFill>
                <a:srgbClr val="0070C0"/>
              </a:solidFill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8186057" y="3800091"/>
            <a:ext cx="2852059" cy="2009061"/>
          </a:xfrm>
          <a:prstGeom prst="round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70C0"/>
                </a:solidFill>
              </a:rPr>
              <a:t>Мало </a:t>
            </a:r>
            <a:r>
              <a:rPr lang="ru-RU" sz="2800" b="1" dirty="0">
                <a:solidFill>
                  <a:srgbClr val="0070C0"/>
                </a:solidFill>
              </a:rPr>
              <a:t>що вийшло, </a:t>
            </a:r>
            <a:r>
              <a:rPr lang="ru-RU" sz="2800" b="1" dirty="0" smtClean="0">
                <a:solidFill>
                  <a:srgbClr val="0070C0"/>
                </a:solidFill>
              </a:rPr>
              <a:t>багато завдань не </a:t>
            </a:r>
            <a:r>
              <a:rPr lang="ru-RU" sz="2800" b="1" dirty="0" err="1">
                <a:solidFill>
                  <a:srgbClr val="0070C0"/>
                </a:solidFill>
              </a:rPr>
              <a:t>розумів</a:t>
            </a:r>
            <a:r>
              <a:rPr lang="ru-RU" sz="2800" b="1" dirty="0">
                <a:solidFill>
                  <a:srgbClr val="0070C0"/>
                </a:solidFill>
              </a:rPr>
              <a:t>(ла).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7680" y="1804942"/>
            <a:ext cx="2550436" cy="1897593"/>
          </a:xfrm>
          <a:prstGeom prst="roundRect">
            <a:avLst/>
          </a:prstGeom>
          <a:noFill/>
          <a:ln w="38100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146" name="Picture 2" descr="https://klike.net/uploads/posts/2022-08/1659592293_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106" y="1804942"/>
            <a:ext cx="2712821" cy="1927732"/>
          </a:xfrm>
          <a:prstGeom prst="roundRect">
            <a:avLst/>
          </a:prstGeom>
          <a:noFill/>
          <a:ln w="381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s://free-png.ru/wp-content/uploads/2021/05/free-png.ru-21-340x340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5535" y="1820013"/>
            <a:ext cx="2356379" cy="192773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10281435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66800" y="405924"/>
            <a:ext cx="10199914" cy="150996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Послухай</a:t>
            </a:r>
            <a:r>
              <a:rPr lang="uk-UA" sz="3200" b="1" dirty="0">
                <a:solidFill>
                  <a:schemeClr val="bg1"/>
                </a:solidFill>
              </a:rPr>
              <a:t>, як літо зобразив </a:t>
            </a:r>
            <a:r>
              <a:rPr lang="uk-UA" sz="3200" b="1" dirty="0" smtClean="0">
                <a:solidFill>
                  <a:schemeClr val="bg1"/>
                </a:solidFill>
              </a:rPr>
              <a:t>композитор </a:t>
            </a:r>
            <a:r>
              <a:rPr lang="uk-UA" sz="3200" b="1" dirty="0" err="1" smtClean="0">
                <a:solidFill>
                  <a:schemeClr val="bg1"/>
                </a:solidFill>
              </a:rPr>
              <a:t>П.І.Чайковський</a:t>
            </a:r>
            <a:r>
              <a:rPr lang="uk-UA" sz="3200" b="1" dirty="0" smtClean="0">
                <a:solidFill>
                  <a:schemeClr val="bg1"/>
                </a:solidFill>
              </a:rPr>
              <a:t> в композиції </a:t>
            </a:r>
            <a:r>
              <a:rPr lang="uk-UA" sz="3200" b="1" dirty="0">
                <a:solidFill>
                  <a:schemeClr val="bg1"/>
                </a:solidFill>
              </a:rPr>
              <a:t>«Червень. Баркарола». </a:t>
            </a:r>
          </a:p>
        </p:txBody>
      </p:sp>
      <p:pic>
        <p:nvPicPr>
          <p:cNvPr id="2" name="videoplayback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47999" y="2014503"/>
            <a:ext cx="8225645" cy="4626925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sp>
        <p:nvSpPr>
          <p:cNvPr id="7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32657" y="5894417"/>
            <a:ext cx="957943" cy="95295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b="1" dirty="0" smtClean="0">
                <a:solidFill>
                  <a:schemeClr val="bg1"/>
                </a:solidFill>
              </a:rPr>
              <a:t>Сторінка</a:t>
            </a:r>
            <a:endParaRPr lang="uk-UA" sz="16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52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11628" y="2014505"/>
            <a:ext cx="2394857" cy="1815882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2800" b="1" dirty="0">
                <a:solidFill>
                  <a:srgbClr val="0070C0"/>
                </a:solidFill>
              </a:rPr>
              <a:t>Що ти уявляєш, коли слухаєш цю мелодію.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endParaRPr lang="uk-UA" sz="28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66110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957638" y="511065"/>
            <a:ext cx="10309076" cy="68512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Емоційне налаштування 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399315" y="1957178"/>
            <a:ext cx="5867400" cy="2677656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rgbClr val="0070C0"/>
                </a:solidFill>
              </a:rPr>
              <a:t>Хочу побажати </a:t>
            </a:r>
            <a:r>
              <a:rPr lang="uk-UA" sz="2800" b="1" dirty="0" smtClean="0">
                <a:solidFill>
                  <a:srgbClr val="0070C0"/>
                </a:solidFill>
              </a:rPr>
              <a:t>нам гарного </a:t>
            </a:r>
            <a:r>
              <a:rPr lang="uk-UA" sz="2800" b="1" dirty="0">
                <a:solidFill>
                  <a:srgbClr val="0070C0"/>
                </a:solidFill>
              </a:rPr>
              <a:t>уроку,</a:t>
            </a:r>
          </a:p>
          <a:p>
            <a:pPr algn="ctr"/>
            <a:r>
              <a:rPr lang="uk-UA" sz="2800" b="1" dirty="0">
                <a:solidFill>
                  <a:srgbClr val="0070C0"/>
                </a:solidFill>
              </a:rPr>
              <a:t>Щоб було цікаво всім </a:t>
            </a:r>
            <a:r>
              <a:rPr lang="uk-UA" sz="2800" b="1" dirty="0" smtClean="0">
                <a:solidFill>
                  <a:srgbClr val="0070C0"/>
                </a:solidFill>
              </a:rPr>
              <a:t>працювати</a:t>
            </a:r>
            <a:r>
              <a:rPr lang="uk-UA" sz="2800" b="1" dirty="0">
                <a:solidFill>
                  <a:srgbClr val="0070C0"/>
                </a:solidFill>
              </a:rPr>
              <a:t>, </a:t>
            </a:r>
          </a:p>
          <a:p>
            <a:pPr algn="ctr"/>
            <a:r>
              <a:rPr lang="uk-UA" sz="2800" b="1" dirty="0">
                <a:solidFill>
                  <a:srgbClr val="0070C0"/>
                </a:solidFill>
              </a:rPr>
              <a:t>Щоб хотіли дуже всі відповідати.</a:t>
            </a:r>
          </a:p>
          <a:p>
            <a:pPr algn="ctr"/>
            <a:r>
              <a:rPr lang="uk-UA" sz="2800" b="1" dirty="0">
                <a:solidFill>
                  <a:srgbClr val="0070C0"/>
                </a:solidFill>
              </a:rPr>
              <a:t>Щоб допомагало вам вміння </a:t>
            </a:r>
            <a:r>
              <a:rPr lang="uk-UA" sz="2800" b="1" dirty="0" smtClean="0">
                <a:solidFill>
                  <a:srgbClr val="0070C0"/>
                </a:solidFill>
              </a:rPr>
              <a:t>міркувати </a:t>
            </a:r>
            <a:endParaRPr lang="uk-UA" sz="2800" b="1" dirty="0">
              <a:solidFill>
                <a:srgbClr val="0070C0"/>
              </a:solidFill>
            </a:endParaRPr>
          </a:p>
          <a:p>
            <a:pPr algn="ctr"/>
            <a:r>
              <a:rPr lang="uk-UA" sz="2800" b="1" dirty="0">
                <a:solidFill>
                  <a:srgbClr val="0070C0"/>
                </a:solidFill>
              </a:rPr>
              <a:t>І </a:t>
            </a:r>
            <a:r>
              <a:rPr lang="uk-UA" sz="2800" b="1" dirty="0" smtClean="0">
                <a:solidFill>
                  <a:srgbClr val="0070C0"/>
                </a:solidFill>
              </a:rPr>
              <a:t>почуття успіху легко відчувати</a:t>
            </a:r>
            <a:r>
              <a:rPr lang="uk-UA" sz="2800" b="1" dirty="0">
                <a:solidFill>
                  <a:srgbClr val="0070C0"/>
                </a:solidFill>
              </a:rPr>
              <a:t>. </a:t>
            </a:r>
          </a:p>
        </p:txBody>
      </p:sp>
      <p:pic>
        <p:nvPicPr>
          <p:cNvPr id="16" name="Picture 2" descr="Похожее изображение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857" y="1468698"/>
            <a:ext cx="4377600" cy="4265086"/>
          </a:xfrm>
          <a:prstGeom prst="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  <a:extLst/>
        </p:spPr>
      </p:pic>
      <p:pic>
        <p:nvPicPr>
          <p:cNvPr id="17" name="Picture 2" descr="Похожее изображение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749" y="2939143"/>
            <a:ext cx="2129725" cy="2719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Похожее изображение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26697" y1="5917" x2="26697" y2="5917"/>
                        <a14:foregroundMark x1="58371" y1="62722" x2="58371" y2="62722"/>
                        <a14:foregroundMark x1="76018" y1="60059" x2="76018" y2="60059"/>
                        <a14:foregroundMark x1="67873" y1="63314" x2="67873" y2="63314"/>
                        <a14:foregroundMark x1="52941" y1="63905" x2="52941" y2="63905"/>
                        <a14:foregroundMark x1="46606" y1="78107" x2="46606" y2="78107"/>
                        <a14:foregroundMark x1="69231" y1="75740" x2="69231" y2="75740"/>
                        <a14:foregroundMark x1="68778" y1="81065" x2="68778" y2="81065"/>
                        <a14:foregroundMark x1="43891" y1="84615" x2="43891" y2="84615"/>
                        <a14:foregroundMark x1="42081" y1="94379" x2="42081" y2="94379"/>
                        <a14:foregroundMark x1="76471" y1="93491" x2="76471" y2="93491"/>
                        <a14:foregroundMark x1="36199" y1="95562" x2="36199" y2="95562"/>
                        <a14:foregroundMark x1="70588" y1="95266" x2="70588" y2="95266"/>
                        <a14:foregroundMark x1="72851" y1="97929" x2="72851" y2="97929"/>
                        <a14:foregroundMark x1="41629" y1="97633" x2="41629" y2="97633"/>
                        <a14:foregroundMark x1="17647" y1="81657" x2="17647" y2="81657"/>
                        <a14:foregroundMark x1="8597" y1="81361" x2="8597" y2="81361"/>
                        <a14:foregroundMark x1="80090" y1="78698" x2="80090" y2="78698"/>
                        <a14:foregroundMark x1="91855" y1="79586" x2="91855" y2="79586"/>
                        <a14:foregroundMark x1="68778" y1="60651" x2="68778" y2="60651"/>
                        <a14:foregroundMark x1="45249" y1="4438" x2="45249" y2="4438"/>
                        <a14:foregroundMark x1="19005" y1="75148" x2="19005" y2="75148"/>
                        <a14:foregroundMark x1="8145" y1="76627" x2="8145" y2="76627"/>
                        <a14:foregroundMark x1="7240" y1="89349" x2="7240" y2="89349"/>
                        <a14:foregroundMark x1="7240" y1="93491" x2="7240" y2="93491"/>
                        <a14:foregroundMark x1="8597" y1="98521" x2="8597" y2="98521"/>
                        <a14:foregroundMark x1="19005" y1="86391" x2="19005" y2="86391"/>
                        <a14:foregroundMark x1="18100" y1="90533" x2="18100" y2="90533"/>
                        <a14:foregroundMark x1="31222" y1="71893" x2="31222" y2="71893"/>
                        <a14:foregroundMark x1="62443" y1="72485" x2="62443" y2="72485"/>
                        <a14:foregroundMark x1="54299" y1="71893" x2="54299" y2="71893"/>
                        <a14:foregroundMark x1="79186" y1="72485" x2="79186" y2="72485"/>
                        <a14:foregroundMark x1="85520" y1="71893" x2="85520" y2="71893"/>
                        <a14:foregroundMark x1="91855" y1="72189" x2="91855" y2="72189"/>
                        <a14:foregroundMark x1="82353" y1="71893" x2="82353" y2="71893"/>
                        <a14:foregroundMark x1="80543" y1="84615" x2="80543" y2="84615"/>
                        <a14:foregroundMark x1="92308" y1="84320" x2="92308" y2="84320"/>
                        <a14:foregroundMark x1="91855" y1="90237" x2="91855" y2="90237"/>
                        <a14:foregroundMark x1="91403" y1="94379" x2="91403" y2="94379"/>
                        <a14:foregroundMark x1="91855" y1="98521" x2="91855" y2="98521"/>
                        <a14:foregroundMark x1="92308" y1="76331" x2="92308" y2="76331"/>
                        <a14:foregroundMark x1="18552" y1="78107" x2="18552" y2="78107"/>
                        <a14:foregroundMark x1="18552" y1="72781" x2="18552" y2="72781"/>
                        <a14:foregroundMark x1="23529" y1="71598" x2="23529" y2="71598"/>
                        <a14:foregroundMark x1="38914" y1="79586" x2="38914" y2="79586"/>
                        <a14:foregroundMark x1="38914" y1="75444" x2="38914" y2="75444"/>
                        <a14:foregroundMark x1="35747" y1="87278" x2="35747" y2="87278"/>
                        <a14:foregroundMark x1="32127" y1="94083" x2="32127" y2="94083"/>
                        <a14:foregroundMark x1="33484" y1="98521" x2="33484" y2="98521"/>
                        <a14:foregroundMark x1="47964" y1="91716" x2="47964" y2="91716"/>
                        <a14:foregroundMark x1="47964" y1="84911" x2="47964" y2="84911"/>
                        <a14:foregroundMark x1="46154" y1="97337" x2="46154" y2="97337"/>
                        <a14:foregroundMark x1="67421" y1="94970" x2="67421" y2="94970"/>
                        <a14:foregroundMark x1="78281" y1="97929" x2="78281" y2="97929"/>
                        <a14:foregroundMark x1="65158" y1="97337" x2="65158" y2="97337"/>
                        <a14:foregroundMark x1="66063" y1="84024" x2="66063" y2="84024"/>
                        <a14:foregroundMark x1="63801" y1="78994" x2="63801" y2="78994"/>
                        <a14:foregroundMark x1="81448" y1="88757" x2="81448" y2="88757"/>
                        <a14:foregroundMark x1="80090" y1="74556" x2="80090" y2="74556"/>
                        <a14:foregroundMark x1="81900" y1="76036" x2="81900" y2="76036"/>
                        <a14:foregroundMark x1="8145" y1="85207" x2="8145" y2="85207"/>
                        <a14:foregroundMark x1="8145" y1="95266" x2="8145" y2="95266"/>
                        <a14:foregroundMark x1="6787" y1="78698" x2="6787" y2="78698"/>
                        <a14:foregroundMark x1="8145" y1="73373" x2="8145" y2="73373"/>
                        <a14:foregroundMark x1="11765" y1="72189" x2="11765" y2="72189"/>
                        <a14:foregroundMark x1="2715" y1="71893" x2="2715" y2="71893"/>
                        <a14:foregroundMark x1="97738" y1="71598" x2="97738" y2="71598"/>
                        <a14:foregroundMark x1="70588" y1="83728" x2="70588" y2="83728"/>
                        <a14:foregroundMark x1="62443" y1="89645" x2="62443" y2="89645"/>
                        <a14:foregroundMark x1="81900" y1="80473" x2="81900" y2="80473"/>
                        <a14:foregroundMark x1="37104" y1="6509" x2="37104" y2="6509"/>
                        <a14:foregroundMark x1="52941" y1="8284" x2="52941" y2="8580"/>
                        <a14:foregroundMark x1="18552" y1="15089" x2="18552" y2="15089"/>
                        <a14:foregroundMark x1="11312" y1="21598" x2="11312" y2="21598"/>
                        <a14:foregroundMark x1="10860" y1="15089" x2="11312" y2="15089"/>
                        <a14:foregroundMark x1="20814" y1="9467" x2="20814" y2="9467"/>
                        <a14:foregroundMark x1="30317" y1="10355" x2="30317" y2="10355"/>
                        <a14:foregroundMark x1="45249" y1="74260" x2="45249" y2="74260"/>
                        <a14:foregroundMark x1="63348" y1="75740" x2="63348" y2="75740"/>
                        <a14:foregroundMark x1="61991" y1="94675" x2="61991" y2="94675"/>
                        <a14:foregroundMark x1="49321" y1="94379" x2="49321" y2="94379"/>
                        <a14:foregroundMark x1="33032" y1="78698" x2="33032" y2="78698"/>
                        <a14:foregroundMark x1="32127" y1="80473" x2="32127" y2="80473"/>
                        <a14:foregroundMark x1="30769" y1="2367" x2="30769" y2="2367"/>
                        <a14:foregroundMark x1="81448" y1="91420" x2="81448" y2="914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0484" y="3014534"/>
            <a:ext cx="1777971" cy="2719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073918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 txBox="1">
            <a:spLocks/>
          </p:cNvSpPr>
          <p:nvPr/>
        </p:nvSpPr>
        <p:spPr bwMode="auto">
          <a:xfrm>
            <a:off x="979716" y="1340123"/>
            <a:ext cx="10112831" cy="619306"/>
          </a:xfrm>
          <a:prstGeom prst="roundRect">
            <a:avLst/>
          </a:prstGeom>
          <a:ln w="38100"/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lang="uk-UA" sz="2400" b="1" dirty="0" smtClean="0">
                <a:solidFill>
                  <a:srgbClr val="0070C0"/>
                </a:solidFill>
                <a:latin typeface="+mn-lt"/>
              </a:rPr>
              <a:t>Обери той смайлик, з яким ти асоціюєш свій настрій на початку уроку. </a:t>
            </a:r>
            <a:endParaRPr lang="ru-RU" sz="2400" b="1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6" name="Заголовок 3"/>
          <p:cNvSpPr txBox="1">
            <a:spLocks/>
          </p:cNvSpPr>
          <p:nvPr/>
        </p:nvSpPr>
        <p:spPr>
          <a:xfrm>
            <a:off x="1088572" y="500299"/>
            <a:ext cx="9927772" cy="72008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3600" b="1" dirty="0" smtClean="0">
                <a:solidFill>
                  <a:schemeClr val="bg1"/>
                </a:solidFill>
              </a:rPr>
              <a:t>Емоційне налаштування «Який ти зараз?»</a:t>
            </a:r>
            <a:endParaRPr lang="ru-RU" sz="3600" b="1" dirty="0">
              <a:solidFill>
                <a:schemeClr val="bg1"/>
              </a:solidFill>
            </a:endParaRPr>
          </a:p>
        </p:txBody>
      </p:sp>
      <p:pic>
        <p:nvPicPr>
          <p:cNvPr id="9" name="Рисунок 8" descr="Картинки по запросу смайлики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462" y="2166871"/>
            <a:ext cx="2294316" cy="1487712"/>
          </a:xfrm>
          <a:prstGeom prst="roundRect">
            <a:avLst/>
          </a:prstGeom>
          <a:noFill/>
          <a:ln w="38100">
            <a:solidFill>
              <a:srgbClr val="0070C0"/>
            </a:solidFill>
          </a:ln>
        </p:spPr>
      </p:pic>
      <p:pic>
        <p:nvPicPr>
          <p:cNvPr id="11" name="Рисунок 10" descr="Картинки по запросу смайлики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5" r="6780"/>
          <a:stretch/>
        </p:blipFill>
        <p:spPr bwMode="auto">
          <a:xfrm>
            <a:off x="3816000" y="2172474"/>
            <a:ext cx="2160000" cy="1512435"/>
          </a:xfrm>
          <a:prstGeom prst="roundRect">
            <a:avLst/>
          </a:prstGeom>
          <a:noFill/>
          <a:ln w="38100">
            <a:solidFill>
              <a:srgbClr val="0070C0"/>
            </a:solidFill>
          </a:ln>
        </p:spPr>
      </p:pic>
      <p:pic>
        <p:nvPicPr>
          <p:cNvPr id="16" name="Рисунок 15" descr="Картинки по запросу смайлики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798" y="2172474"/>
            <a:ext cx="2013665" cy="1456865"/>
          </a:xfrm>
          <a:prstGeom prst="roundRect">
            <a:avLst/>
          </a:prstGeom>
          <a:noFill/>
          <a:ln w="38100">
            <a:solidFill>
              <a:srgbClr val="0070C0"/>
            </a:solidFill>
          </a:ln>
        </p:spPr>
      </p:pic>
      <p:pic>
        <p:nvPicPr>
          <p:cNvPr id="17" name="Рисунок 16" descr="Картинки по запросу смайлики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13" r="7109"/>
          <a:stretch/>
        </p:blipFill>
        <p:spPr bwMode="auto">
          <a:xfrm>
            <a:off x="1272620" y="4244013"/>
            <a:ext cx="1590323" cy="1490884"/>
          </a:xfrm>
          <a:prstGeom prst="roundRect">
            <a:avLst/>
          </a:prstGeom>
          <a:noFill/>
          <a:ln w="38100">
            <a:solidFill>
              <a:srgbClr val="0070C0"/>
            </a:solidFill>
          </a:ln>
        </p:spPr>
      </p:pic>
      <p:pic>
        <p:nvPicPr>
          <p:cNvPr id="18" name="Рисунок 17" descr="Картинки по запросу смайлики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3914" y="4199990"/>
            <a:ext cx="1777983" cy="1534908"/>
          </a:xfrm>
          <a:prstGeom prst="roundRect">
            <a:avLst/>
          </a:prstGeom>
          <a:noFill/>
          <a:ln w="38100">
            <a:solidFill>
              <a:srgbClr val="0070C0"/>
            </a:solidFill>
          </a:ln>
        </p:spPr>
      </p:pic>
      <p:pic>
        <p:nvPicPr>
          <p:cNvPr id="19" name="Рисунок 18" descr="Картинки по запросу смайлики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4225" y="4199989"/>
            <a:ext cx="1720737" cy="1539391"/>
          </a:xfrm>
          <a:prstGeom prst="roundRect">
            <a:avLst/>
          </a:prstGeom>
          <a:noFill/>
          <a:ln w="38100">
            <a:solidFill>
              <a:srgbClr val="0070C0"/>
            </a:solidFill>
          </a:ln>
        </p:spPr>
      </p:pic>
      <p:pic>
        <p:nvPicPr>
          <p:cNvPr id="20" name="Рисунок 19" descr="Картинки по запросу смайлики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0250" y="4232006"/>
            <a:ext cx="1711156" cy="1487418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Скругленный прямоугольник 20"/>
          <p:cNvSpPr/>
          <p:nvPr/>
        </p:nvSpPr>
        <p:spPr>
          <a:xfrm>
            <a:off x="1230312" y="3704669"/>
            <a:ext cx="1812616" cy="510778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 err="1" smtClean="0">
                <a:solidFill>
                  <a:schemeClr val="bg1"/>
                </a:solidFill>
              </a:rPr>
              <a:t>Чудовий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4016829" y="3633207"/>
            <a:ext cx="1803460" cy="510778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 err="1" smtClean="0">
                <a:solidFill>
                  <a:schemeClr val="bg1"/>
                </a:solidFill>
              </a:rPr>
              <a:t>святковий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9534711" y="5737598"/>
            <a:ext cx="1711156" cy="510778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веселий 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6705798" y="5792053"/>
            <a:ext cx="2362007" cy="510778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 err="1" smtClean="0">
                <a:solidFill>
                  <a:schemeClr val="bg1"/>
                </a:solidFill>
              </a:rPr>
              <a:t>сором’язливий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3992064" y="5770256"/>
            <a:ext cx="1807872" cy="510778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 err="1" smtClean="0">
                <a:solidFill>
                  <a:schemeClr val="bg1"/>
                </a:solidFill>
              </a:rPr>
              <a:t>творчий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1252027" y="5752082"/>
            <a:ext cx="1719660" cy="510778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 err="1" smtClean="0">
                <a:solidFill>
                  <a:schemeClr val="bg1"/>
                </a:solidFill>
              </a:rPr>
              <a:t>сумний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6910355" y="3608714"/>
            <a:ext cx="1656736" cy="510778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 err="1" smtClean="0">
                <a:solidFill>
                  <a:schemeClr val="bg1"/>
                </a:solidFill>
              </a:rPr>
              <a:t>злий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29" name="Рисунок 28" descr="Картинки по запросу смайлики"/>
          <p:cNvPicPr/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55" r="31931"/>
          <a:stretch/>
        </p:blipFill>
        <p:spPr bwMode="auto">
          <a:xfrm>
            <a:off x="9473062" y="2187476"/>
            <a:ext cx="1548000" cy="1499124"/>
          </a:xfrm>
          <a:prstGeom prst="roundRect">
            <a:avLst/>
          </a:prstGeom>
          <a:noFill/>
          <a:ln w="38100">
            <a:solidFill>
              <a:srgbClr val="0070C0"/>
            </a:solidFill>
          </a:ln>
        </p:spPr>
      </p:pic>
      <p:sp>
        <p:nvSpPr>
          <p:cNvPr id="28" name="Скругленный прямоугольник 27"/>
          <p:cNvSpPr/>
          <p:nvPr/>
        </p:nvSpPr>
        <p:spPr>
          <a:xfrm>
            <a:off x="9309906" y="3614110"/>
            <a:ext cx="1905739" cy="510778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 err="1" smtClean="0">
                <a:solidFill>
                  <a:schemeClr val="bg1"/>
                </a:solidFill>
              </a:rPr>
              <a:t>задумливий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endParaRPr lang="ru-RU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591940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923341" y="547441"/>
            <a:ext cx="10169201" cy="65187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Відгадай загадки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923342" y="1333824"/>
            <a:ext cx="3964344" cy="181588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fontAlgn="base"/>
            <a:r>
              <a:rPr lang="ru-RU" sz="2800" b="1" dirty="0">
                <a:solidFill>
                  <a:schemeClr val="bg1"/>
                </a:solidFill>
              </a:rPr>
              <a:t>Полунички у сметанці, </a:t>
            </a:r>
            <a:endParaRPr lang="en-US" sz="2800" b="1" dirty="0" smtClean="0">
              <a:solidFill>
                <a:schemeClr val="bg1"/>
              </a:solidFill>
            </a:endParaRPr>
          </a:p>
          <a:p>
            <a:pPr fontAlgn="base"/>
            <a:r>
              <a:rPr lang="ru-RU" sz="2800" b="1" dirty="0" smtClean="0">
                <a:solidFill>
                  <a:schemeClr val="bg1"/>
                </a:solidFill>
              </a:rPr>
              <a:t>Соловей </a:t>
            </a:r>
            <a:r>
              <a:rPr lang="ru-RU" sz="2800" b="1" dirty="0">
                <a:solidFill>
                  <a:schemeClr val="bg1"/>
                </a:solidFill>
              </a:rPr>
              <a:t>щебече вранці, </a:t>
            </a:r>
            <a:endParaRPr lang="en-US" sz="2800" b="1" dirty="0" smtClean="0">
              <a:solidFill>
                <a:schemeClr val="bg1"/>
              </a:solidFill>
            </a:endParaRPr>
          </a:p>
          <a:p>
            <a:pPr fontAlgn="base"/>
            <a:r>
              <a:rPr lang="ru-RU" sz="2800" b="1" dirty="0" smtClean="0">
                <a:solidFill>
                  <a:schemeClr val="bg1"/>
                </a:solidFill>
              </a:rPr>
              <a:t>Дощик </a:t>
            </a:r>
            <a:r>
              <a:rPr lang="ru-RU" sz="2800" b="1" dirty="0">
                <a:solidFill>
                  <a:schemeClr val="bg1"/>
                </a:solidFill>
              </a:rPr>
              <a:t>через ситечко, – </a:t>
            </a:r>
            <a:endParaRPr lang="en-US" sz="2800" b="1" dirty="0" smtClean="0">
              <a:solidFill>
                <a:schemeClr val="bg1"/>
              </a:solidFill>
            </a:endParaRPr>
          </a:p>
          <a:p>
            <a:pPr fontAlgn="base"/>
            <a:r>
              <a:rPr lang="ru-RU" sz="2800" b="1" dirty="0" smtClean="0">
                <a:solidFill>
                  <a:schemeClr val="bg1"/>
                </a:solidFill>
              </a:rPr>
              <a:t>Наступає </a:t>
            </a:r>
            <a:r>
              <a:rPr lang="ru-RU" sz="2800" b="1" dirty="0">
                <a:solidFill>
                  <a:schemeClr val="bg1"/>
                </a:solidFill>
              </a:rPr>
              <a:t>…</a:t>
            </a:r>
            <a:endParaRPr lang="uk-UA" sz="2800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894365" y="2626486"/>
            <a:ext cx="19933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rgbClr val="FFFF00"/>
                </a:solidFill>
              </a:rPr>
              <a:t>літечко!</a:t>
            </a:r>
            <a:endParaRPr lang="ru-RU" sz="2800" b="1" dirty="0">
              <a:solidFill>
                <a:srgbClr val="FFFF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040599" y="1330055"/>
            <a:ext cx="3960161" cy="181588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fontAlgn="base"/>
            <a:r>
              <a:rPr lang="ru-RU" sz="2800" b="1" dirty="0">
                <a:solidFill>
                  <a:schemeClr val="bg1"/>
                </a:solidFill>
              </a:rPr>
              <a:t>Вони бувають </a:t>
            </a:r>
            <a:r>
              <a:rPr lang="ru-RU" sz="2800" b="1" dirty="0" smtClean="0">
                <a:solidFill>
                  <a:schemeClr val="bg1"/>
                </a:solidFill>
              </a:rPr>
              <a:t>літні,</a:t>
            </a:r>
            <a:endParaRPr lang="ru-RU" sz="2800" b="1" dirty="0">
              <a:solidFill>
                <a:schemeClr val="bg1"/>
              </a:solidFill>
            </a:endParaRPr>
          </a:p>
          <a:p>
            <a:pPr fontAlgn="base"/>
            <a:r>
              <a:rPr lang="uk-UA" sz="2800" b="1" dirty="0">
                <a:solidFill>
                  <a:schemeClr val="bg1"/>
                </a:solidFill>
              </a:rPr>
              <a:t>Зимові, весняні, осінні.</a:t>
            </a:r>
          </a:p>
          <a:p>
            <a:pPr fontAlgn="base"/>
            <a:r>
              <a:rPr lang="uk-UA" sz="2800" b="1" dirty="0">
                <a:solidFill>
                  <a:schemeClr val="bg1"/>
                </a:solidFill>
              </a:rPr>
              <a:t>Там діти всі сміються.</a:t>
            </a:r>
          </a:p>
          <a:p>
            <a:pPr fontAlgn="base"/>
            <a:r>
              <a:rPr lang="uk-UA" sz="2800" b="1" dirty="0">
                <a:solidFill>
                  <a:schemeClr val="bg1"/>
                </a:solidFill>
              </a:rPr>
              <a:t>Як же вони звуться?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410156" y="2626486"/>
            <a:ext cx="1791244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solidFill>
                  <a:srgbClr val="FFFF00"/>
                </a:solidFill>
              </a:rPr>
              <a:t>Канікули</a:t>
            </a:r>
            <a:endParaRPr lang="ru-RU" sz="2800" b="1" dirty="0">
              <a:solidFill>
                <a:srgbClr val="FFFF00"/>
              </a:solidFill>
            </a:endParaRPr>
          </a:p>
        </p:txBody>
      </p:sp>
      <p:pic>
        <p:nvPicPr>
          <p:cNvPr id="2050" name="Picture 2" descr="Шкільні канікули у 2019-2020 роках. Орієнтовні дат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4328" y="3291572"/>
            <a:ext cx="3709235" cy="2573887"/>
          </a:xfrm>
          <a:prstGeom prst="rect">
            <a:avLst/>
          </a:prstGeom>
          <a:noFill/>
          <a:ln w="381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166" y="3291573"/>
            <a:ext cx="3636397" cy="2573887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776052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1197429" y="599721"/>
            <a:ext cx="9644742" cy="739928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/>
              <a:t>Повідомлення теми уроку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5817871" y="1521613"/>
            <a:ext cx="4932862" cy="2826306"/>
          </a:xfrm>
          <a:prstGeom prst="round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0070C0"/>
                </a:solidFill>
              </a:rPr>
              <a:t>Сьогодні на уроці </a:t>
            </a:r>
            <a:r>
              <a:rPr lang="ru-RU" sz="3200" b="1" dirty="0" smtClean="0">
                <a:solidFill>
                  <a:srgbClr val="0070C0"/>
                </a:solidFill>
              </a:rPr>
              <a:t>розвитку зв’язного мовлення ми будемо вчитися </a:t>
            </a:r>
            <a:r>
              <a:rPr lang="uk-UA" sz="3200" b="1" dirty="0" smtClean="0">
                <a:solidFill>
                  <a:srgbClr val="0070C0"/>
                </a:solidFill>
              </a:rPr>
              <a:t>розповідати про свої мрії на канікулах</a:t>
            </a:r>
            <a:r>
              <a:rPr lang="ru-RU" sz="3200" b="1" dirty="0" smtClean="0">
                <a:solidFill>
                  <a:srgbClr val="0070C0"/>
                </a:solidFill>
              </a:rPr>
              <a:t>.</a:t>
            </a:r>
            <a:endParaRPr lang="uk-UA" sz="3200" b="1" dirty="0" smtClean="0">
              <a:solidFill>
                <a:srgbClr val="0070C0"/>
              </a:solidFill>
            </a:endParaRPr>
          </a:p>
        </p:txBody>
      </p:sp>
      <p:pic>
        <p:nvPicPr>
          <p:cNvPr id="8" name="Picture 3" descr="D:\Картинки до тестів\!!!!Эсмира_512х512\_free_2024-01-13-17-38-02_00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13" b="2098"/>
          <a:stretch/>
        </p:blipFill>
        <p:spPr bwMode="auto">
          <a:xfrm>
            <a:off x="1317172" y="1521613"/>
            <a:ext cx="3368100" cy="3202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27083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01967" y="442720"/>
            <a:ext cx="10144183" cy="77648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Пригадай </a:t>
            </a:r>
            <a:r>
              <a:rPr lang="uk-UA" sz="4000" b="1" dirty="0">
                <a:solidFill>
                  <a:schemeClr val="bg1"/>
                </a:solidFill>
              </a:rPr>
              <a:t>зміни в </a:t>
            </a:r>
            <a:r>
              <a:rPr lang="uk-UA" sz="4000" b="1" dirty="0" smtClean="0">
                <a:solidFill>
                  <a:schemeClr val="bg1"/>
                </a:solidFill>
              </a:rPr>
              <a:t>природі влітку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642257" y="1321251"/>
            <a:ext cx="7173686" cy="2246769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71463" indent="-271463">
              <a:buFont typeface="Wingdings" panose="05000000000000000000" pitchFamily="2" charset="2"/>
              <a:buChar char="§"/>
            </a:pPr>
            <a:r>
              <a:rPr lang="uk-UA" sz="2800" b="1" dirty="0" smtClean="0">
                <a:solidFill>
                  <a:srgbClr val="002060"/>
                </a:solidFill>
              </a:rPr>
              <a:t>Де знаходиться Сонце на небосхилі влітку? </a:t>
            </a:r>
          </a:p>
          <a:p>
            <a:pPr marL="271463" indent="-271463">
              <a:buFont typeface="Wingdings" panose="05000000000000000000" pitchFamily="2" charset="2"/>
              <a:buChar char="§"/>
            </a:pPr>
            <a:r>
              <a:rPr lang="uk-UA" sz="2800" b="1" dirty="0" smtClean="0">
                <a:solidFill>
                  <a:srgbClr val="002060"/>
                </a:solidFill>
              </a:rPr>
              <a:t>Як від цього залежить довжина дня й ночі; температура повітря, ґрунту, водойм?</a:t>
            </a:r>
          </a:p>
          <a:p>
            <a:pPr marL="271463" indent="-271463">
              <a:buFont typeface="Wingdings" panose="05000000000000000000" pitchFamily="2" charset="2"/>
              <a:buChar char="§"/>
            </a:pPr>
            <a:r>
              <a:rPr lang="uk-UA" sz="2800" b="1" dirty="0" smtClean="0">
                <a:solidFill>
                  <a:srgbClr val="002060"/>
                </a:solidFill>
              </a:rPr>
              <a:t>Які літні явища в житті рослин? Тварин</a:t>
            </a:r>
            <a:r>
              <a:rPr lang="uk-UA" sz="2800" b="1" dirty="0" smtClean="0">
                <a:solidFill>
                  <a:srgbClr val="002060"/>
                </a:solidFill>
              </a:rPr>
              <a:t>?</a:t>
            </a:r>
          </a:p>
          <a:p>
            <a:pPr marL="271463" indent="-271463">
              <a:buFont typeface="Wingdings" panose="05000000000000000000" pitchFamily="2" charset="2"/>
              <a:buChar char="§"/>
            </a:pPr>
            <a:r>
              <a:rPr lang="uk-UA" sz="2800" b="1" dirty="0" smtClean="0">
                <a:solidFill>
                  <a:srgbClr val="002060"/>
                </a:solidFill>
              </a:rPr>
              <a:t>Як змінюється життя школярів улітку?</a:t>
            </a:r>
            <a:endParaRPr lang="uk-UA" sz="2800" b="1" dirty="0">
              <a:solidFill>
                <a:srgbClr val="00206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7303" y="3705335"/>
            <a:ext cx="3897718" cy="25539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2" descr="Дивитись Дитячі картинки про літо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7106" y="3698344"/>
            <a:ext cx="4076283" cy="27643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Малюнки літа для срисовки олівцем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5943" y="1277707"/>
            <a:ext cx="3416898" cy="24845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136210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Літні табори на морі 2017 | Діти в місті Київ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746" y="4419601"/>
            <a:ext cx="5700940" cy="2110595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788096" y="391886"/>
            <a:ext cx="10580914" cy="57694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Розкажи </a:t>
            </a:r>
            <a:r>
              <a:rPr lang="uk-UA" sz="3600" b="1" dirty="0">
                <a:solidFill>
                  <a:schemeClr val="bg1"/>
                </a:solidFill>
              </a:rPr>
              <a:t>чи подобається тобі літо. Чому?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180114" y="1073417"/>
            <a:ext cx="7456715" cy="3539430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2800" dirty="0">
                <a:solidFill>
                  <a:srgbClr val="002060"/>
                </a:solidFill>
              </a:rPr>
              <a:t>   </a:t>
            </a:r>
            <a:r>
              <a:rPr lang="ru-RU" sz="2800" dirty="0" smtClean="0">
                <a:solidFill>
                  <a:srgbClr val="002060"/>
                </a:solidFill>
              </a:rPr>
              <a:t>  </a:t>
            </a:r>
            <a:r>
              <a:rPr lang="uk-UA" sz="2800" b="1" dirty="0" smtClean="0">
                <a:solidFill>
                  <a:srgbClr val="002060"/>
                </a:solidFill>
              </a:rPr>
              <a:t>Я </a:t>
            </a:r>
            <a:r>
              <a:rPr lang="uk-UA" sz="2800" b="1" dirty="0">
                <a:solidFill>
                  <a:srgbClr val="002060"/>
                </a:solidFill>
              </a:rPr>
              <a:t>дуже люблю літо. </a:t>
            </a:r>
          </a:p>
          <a:p>
            <a:pPr algn="just"/>
            <a:r>
              <a:rPr lang="uk-UA" sz="2800" b="1" dirty="0">
                <a:solidFill>
                  <a:srgbClr val="002060"/>
                </a:solidFill>
              </a:rPr>
              <a:t>    </a:t>
            </a:r>
            <a:r>
              <a:rPr lang="uk-UA" sz="2800" b="1" dirty="0" smtClean="0">
                <a:solidFill>
                  <a:srgbClr val="002060"/>
                </a:solidFill>
              </a:rPr>
              <a:t> </a:t>
            </a:r>
            <a:r>
              <a:rPr lang="uk-UA" sz="2800" b="1" dirty="0">
                <a:solidFill>
                  <a:srgbClr val="002060"/>
                </a:solidFill>
              </a:rPr>
              <a:t>Влітку можна купатися в річці, </a:t>
            </a:r>
            <a:r>
              <a:rPr lang="uk-UA" sz="2800" b="1" dirty="0" smtClean="0">
                <a:solidFill>
                  <a:srgbClr val="002060"/>
                </a:solidFill>
              </a:rPr>
              <a:t>морі, озері, </a:t>
            </a:r>
            <a:r>
              <a:rPr lang="uk-UA" sz="2800" b="1" dirty="0">
                <a:solidFill>
                  <a:srgbClr val="002060"/>
                </a:solidFill>
              </a:rPr>
              <a:t>засмагати на сонечку, </a:t>
            </a:r>
            <a:r>
              <a:rPr lang="uk-UA" sz="2800" b="1" dirty="0" smtClean="0">
                <a:solidFill>
                  <a:srgbClr val="002060"/>
                </a:solidFill>
              </a:rPr>
              <a:t>влаштовувати пікніки </a:t>
            </a:r>
            <a:r>
              <a:rPr lang="uk-UA" sz="2800" b="1" dirty="0">
                <a:solidFill>
                  <a:srgbClr val="002060"/>
                </a:solidFill>
              </a:rPr>
              <a:t>на </a:t>
            </a:r>
            <a:r>
              <a:rPr lang="uk-UA" sz="2800" b="1" dirty="0" smtClean="0">
                <a:solidFill>
                  <a:srgbClr val="002060"/>
                </a:solidFill>
              </a:rPr>
              <a:t>природі. </a:t>
            </a:r>
            <a:r>
              <a:rPr lang="uk-UA" sz="2800" b="1" dirty="0">
                <a:solidFill>
                  <a:srgbClr val="002060"/>
                </a:solidFill>
              </a:rPr>
              <a:t>Дуже приємно на свіжому повітрі грати в рухливі </a:t>
            </a:r>
            <a:r>
              <a:rPr lang="uk-UA" sz="2800" b="1" dirty="0" smtClean="0">
                <a:solidFill>
                  <a:srgbClr val="002060"/>
                </a:solidFill>
              </a:rPr>
              <a:t>ігри</a:t>
            </a:r>
            <a:r>
              <a:rPr lang="uk-UA" sz="2800" b="1" dirty="0">
                <a:solidFill>
                  <a:srgbClr val="002060"/>
                </a:solidFill>
              </a:rPr>
              <a:t> </a:t>
            </a:r>
            <a:r>
              <a:rPr lang="uk-UA" sz="2800" b="1" dirty="0" smtClean="0">
                <a:solidFill>
                  <a:srgbClr val="002060"/>
                </a:solidFill>
              </a:rPr>
              <a:t>з друзями. Ласувати ягодами, фруктами, овочами. Ще </a:t>
            </a:r>
            <a:r>
              <a:rPr lang="uk-UA" sz="2800" b="1" dirty="0">
                <a:solidFill>
                  <a:srgbClr val="002060"/>
                </a:solidFill>
              </a:rPr>
              <a:t>мені подобається проводити час у бабусі в селі. </a:t>
            </a:r>
          </a:p>
          <a:p>
            <a:pPr algn="just"/>
            <a:r>
              <a:rPr lang="uk-UA" sz="2800" b="1" dirty="0">
                <a:solidFill>
                  <a:srgbClr val="002060"/>
                </a:solidFill>
              </a:rPr>
              <a:t>     </a:t>
            </a:r>
            <a:r>
              <a:rPr lang="uk-UA" sz="2800" b="1" dirty="0" smtClean="0">
                <a:solidFill>
                  <a:srgbClr val="002060"/>
                </a:solidFill>
              </a:rPr>
              <a:t>Я </a:t>
            </a:r>
            <a:r>
              <a:rPr lang="uk-UA" sz="2800" b="1" dirty="0">
                <a:solidFill>
                  <a:srgbClr val="002060"/>
                </a:solidFill>
              </a:rPr>
              <a:t>завжди з нетерпінням чекаю літа! </a:t>
            </a:r>
          </a:p>
        </p:txBody>
      </p:sp>
      <p:sp>
        <p:nvSpPr>
          <p:cNvPr id="12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32657" y="5894417"/>
            <a:ext cx="957943" cy="95295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b="1" dirty="0" smtClean="0">
                <a:solidFill>
                  <a:schemeClr val="bg1"/>
                </a:solidFill>
              </a:rPr>
              <a:t>Сторінка</a:t>
            </a:r>
            <a:endParaRPr lang="uk-UA" sz="16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52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Рухливі ігри на вулиці для дітей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627" y="1312903"/>
            <a:ext cx="3548743" cy="2671268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38597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91367" y="495010"/>
            <a:ext cx="4667176" cy="81929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Розглянь малюнок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11628" y="2027458"/>
            <a:ext cx="6215743" cy="353943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just" fontAlgn="base"/>
            <a:r>
              <a:rPr lang="uk-UA" sz="2800" b="1" dirty="0">
                <a:solidFill>
                  <a:schemeClr val="bg1"/>
                </a:solidFill>
              </a:rPr>
              <a:t>    </a:t>
            </a:r>
            <a:r>
              <a:rPr lang="uk-UA" sz="2800" b="1" dirty="0" smtClean="0">
                <a:solidFill>
                  <a:schemeClr val="bg1"/>
                </a:solidFill>
              </a:rPr>
              <a:t>Настало літо. </a:t>
            </a:r>
            <a:r>
              <a:rPr lang="uk-UA" sz="2800" b="1" dirty="0">
                <a:solidFill>
                  <a:schemeClr val="bg1"/>
                </a:solidFill>
              </a:rPr>
              <a:t>Стоїть сонячна погода.</a:t>
            </a:r>
          </a:p>
          <a:p>
            <a:pPr algn="just" fontAlgn="base"/>
            <a:r>
              <a:rPr lang="uk-UA" sz="2800" b="1" dirty="0" smtClean="0">
                <a:solidFill>
                  <a:schemeClr val="bg1"/>
                </a:solidFill>
              </a:rPr>
              <a:t>Діти </a:t>
            </a:r>
            <a:r>
              <a:rPr lang="uk-UA" sz="2800" b="1" dirty="0" smtClean="0">
                <a:solidFill>
                  <a:schemeClr val="bg1"/>
                </a:solidFill>
              </a:rPr>
              <a:t>відпочивають </a:t>
            </a:r>
            <a:r>
              <a:rPr lang="uk-UA" sz="2800" b="1" dirty="0">
                <a:solidFill>
                  <a:schemeClr val="bg1"/>
                </a:solidFill>
              </a:rPr>
              <a:t>на річці. Разом з дорослими вони </a:t>
            </a:r>
            <a:r>
              <a:rPr lang="uk-UA" sz="2800" b="1" dirty="0" smtClean="0">
                <a:solidFill>
                  <a:schemeClr val="bg1"/>
                </a:solidFill>
              </a:rPr>
              <a:t>купаються, </a:t>
            </a:r>
            <a:r>
              <a:rPr lang="uk-UA" sz="2800" b="1" dirty="0">
                <a:solidFill>
                  <a:schemeClr val="bg1"/>
                </a:solidFill>
              </a:rPr>
              <a:t>плавають. На березі дівчинка і хлопчики грають у волейбол. Інші діти збирають ягоди – сунички. Хтось катається на велосипедах.</a:t>
            </a:r>
          </a:p>
          <a:p>
            <a:pPr algn="just" fontAlgn="base"/>
            <a:r>
              <a:rPr lang="uk-UA" sz="2800" b="1" dirty="0">
                <a:solidFill>
                  <a:schemeClr val="bg1"/>
                </a:solidFill>
              </a:rPr>
              <a:t>      Гарно влітку на природі!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21" t="27359" r="8161" b="14033"/>
          <a:stretch/>
        </p:blipFill>
        <p:spPr>
          <a:xfrm>
            <a:off x="6727371" y="495010"/>
            <a:ext cx="5025429" cy="5695486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sp>
        <p:nvSpPr>
          <p:cNvPr id="11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32657" y="5894417"/>
            <a:ext cx="957943" cy="95295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b="1" dirty="0" smtClean="0">
                <a:solidFill>
                  <a:schemeClr val="bg1"/>
                </a:solidFill>
              </a:rPr>
              <a:t>Сторінка</a:t>
            </a:r>
            <a:endParaRPr lang="uk-UA" sz="16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52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156681" y="1365866"/>
            <a:ext cx="4566558" cy="607162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rgbClr val="0070C0"/>
                </a:solidFill>
              </a:rPr>
              <a:t>Розкажи</a:t>
            </a:r>
            <a:r>
              <a:rPr lang="uk-UA" sz="2800" b="1" dirty="0">
                <a:solidFill>
                  <a:srgbClr val="0070C0"/>
                </a:solidFill>
              </a:rPr>
              <a:t>, чим зайняті діти.</a:t>
            </a:r>
          </a:p>
        </p:txBody>
      </p:sp>
    </p:spTree>
    <p:extLst>
      <p:ext uri="{BB962C8B-B14F-4D97-AF65-F5344CB8AC3E}">
        <p14:creationId xmlns:p14="http://schemas.microsoft.com/office/powerpoint/2010/main" val="14277818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866404" y="544286"/>
            <a:ext cx="10443853" cy="67119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Словникова робота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485834" y="1267026"/>
            <a:ext cx="5775158" cy="681571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rgbClr val="FFFF00"/>
                </a:solidFill>
              </a:rPr>
              <a:t>Мрію про канікули</a:t>
            </a:r>
            <a:endParaRPr lang="ru-RU" sz="3600" b="1" dirty="0">
              <a:solidFill>
                <a:srgbClr val="FFFF00"/>
              </a:solidFill>
            </a:endParaRPr>
          </a:p>
        </p:txBody>
      </p:sp>
      <p:cxnSp>
        <p:nvCxnSpPr>
          <p:cNvPr id="11" name="Прямая со стрелкой 10"/>
          <p:cNvCxnSpPr/>
          <p:nvPr/>
        </p:nvCxnSpPr>
        <p:spPr>
          <a:xfrm>
            <a:off x="7373412" y="1910467"/>
            <a:ext cx="1" cy="448658"/>
          </a:xfrm>
          <a:prstGeom prst="straightConnector1">
            <a:avLst/>
          </a:prstGeom>
          <a:ln w="5715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>
            <a:off x="4075757" y="1582712"/>
            <a:ext cx="5004" cy="789443"/>
          </a:xfrm>
          <a:prstGeom prst="straightConnector1">
            <a:avLst/>
          </a:prstGeom>
          <a:ln w="5715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>
            <a:off x="10671069" y="1569681"/>
            <a:ext cx="7415" cy="825287"/>
          </a:xfrm>
          <a:prstGeom prst="straightConnector1">
            <a:avLst/>
          </a:prstGeom>
          <a:ln w="5715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>
            <a:endCxn id="9" idx="1"/>
          </p:cNvCxnSpPr>
          <p:nvPr/>
        </p:nvCxnSpPr>
        <p:spPr>
          <a:xfrm>
            <a:off x="4075757" y="1607811"/>
            <a:ext cx="410077" cy="1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/>
          <p:cNvCxnSpPr/>
          <p:nvPr/>
        </p:nvCxnSpPr>
        <p:spPr>
          <a:xfrm>
            <a:off x="10260992" y="1582712"/>
            <a:ext cx="410077" cy="1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3441727" y="2359125"/>
            <a:ext cx="2227322" cy="353943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u="sng" dirty="0"/>
              <a:t>Назви предметів</a:t>
            </a:r>
          </a:p>
          <a:p>
            <a:pPr algn="ctr"/>
            <a:r>
              <a:rPr lang="uk-UA" sz="2800" dirty="0"/>
              <a:t>літо</a:t>
            </a:r>
          </a:p>
          <a:p>
            <a:pPr algn="ctr"/>
            <a:r>
              <a:rPr lang="uk-UA" sz="2800" dirty="0"/>
              <a:t>канікули</a:t>
            </a:r>
          </a:p>
          <a:p>
            <a:pPr algn="ctr"/>
            <a:r>
              <a:rPr lang="uk-UA" sz="2800" dirty="0" smtClean="0"/>
              <a:t>похід</a:t>
            </a:r>
          </a:p>
          <a:p>
            <a:pPr algn="ctr"/>
            <a:r>
              <a:rPr lang="uk-UA" sz="2800" dirty="0" smtClean="0"/>
              <a:t>__________</a:t>
            </a:r>
            <a:endParaRPr lang="uk-UA" sz="2800" dirty="0"/>
          </a:p>
          <a:p>
            <a:pPr algn="ctr"/>
            <a:r>
              <a:rPr lang="uk-UA" sz="2800" dirty="0" smtClean="0"/>
              <a:t>__________</a:t>
            </a:r>
            <a:endParaRPr lang="uk-UA" sz="2800" dirty="0"/>
          </a:p>
          <a:p>
            <a:pPr algn="ctr"/>
            <a:r>
              <a:rPr lang="uk-UA" sz="2800" dirty="0" smtClean="0"/>
              <a:t>__________</a:t>
            </a:r>
            <a:endParaRPr lang="uk-UA" sz="2800" dirty="0"/>
          </a:p>
        </p:txBody>
      </p:sp>
      <p:sp>
        <p:nvSpPr>
          <p:cNvPr id="29" name="TextBox 28"/>
          <p:cNvSpPr txBox="1"/>
          <p:nvPr/>
        </p:nvSpPr>
        <p:spPr>
          <a:xfrm>
            <a:off x="6310338" y="2394969"/>
            <a:ext cx="2131751" cy="353943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u="sng" dirty="0"/>
              <a:t>Назви</a:t>
            </a:r>
          </a:p>
          <a:p>
            <a:pPr algn="ctr"/>
            <a:r>
              <a:rPr lang="uk-UA" sz="2800" b="1" u="sng" dirty="0"/>
              <a:t> ознак</a:t>
            </a:r>
          </a:p>
          <a:p>
            <a:pPr algn="ctr"/>
            <a:r>
              <a:rPr lang="uk-UA" sz="2800" dirty="0"/>
              <a:t>літні</a:t>
            </a:r>
          </a:p>
          <a:p>
            <a:pPr algn="ctr"/>
            <a:r>
              <a:rPr lang="uk-UA" sz="2800" dirty="0"/>
              <a:t>теплі</a:t>
            </a:r>
          </a:p>
          <a:p>
            <a:pPr algn="ctr"/>
            <a:r>
              <a:rPr lang="uk-UA" sz="2800" dirty="0" smtClean="0"/>
              <a:t>цікаві</a:t>
            </a:r>
          </a:p>
          <a:p>
            <a:pPr algn="ctr"/>
            <a:r>
              <a:rPr lang="uk-UA" sz="2800" dirty="0" smtClean="0"/>
              <a:t>__________</a:t>
            </a:r>
            <a:endParaRPr lang="uk-UA" sz="2800" dirty="0"/>
          </a:p>
          <a:p>
            <a:pPr algn="ctr"/>
            <a:r>
              <a:rPr lang="uk-UA" sz="2800" dirty="0"/>
              <a:t>__________</a:t>
            </a:r>
          </a:p>
          <a:p>
            <a:pPr algn="ctr"/>
            <a:r>
              <a:rPr lang="uk-UA" sz="2800" dirty="0" smtClean="0"/>
              <a:t>__________</a:t>
            </a:r>
            <a:endParaRPr lang="uk-UA" sz="2800" dirty="0"/>
          </a:p>
        </p:txBody>
      </p:sp>
      <p:sp>
        <p:nvSpPr>
          <p:cNvPr id="30" name="TextBox 29"/>
          <p:cNvSpPr txBox="1"/>
          <p:nvPr/>
        </p:nvSpPr>
        <p:spPr>
          <a:xfrm>
            <a:off x="9054400" y="2375143"/>
            <a:ext cx="2255857" cy="3539430"/>
          </a:xfrm>
          <a:prstGeom prst="rect">
            <a:avLst/>
          </a:prstGeom>
          <a:solidFill>
            <a:srgbClr val="7030A0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u="sng" dirty="0"/>
              <a:t>Назви</a:t>
            </a:r>
          </a:p>
          <a:p>
            <a:pPr algn="ctr"/>
            <a:r>
              <a:rPr lang="uk-UA" sz="2800" b="1" u="sng" dirty="0"/>
              <a:t>дій</a:t>
            </a:r>
          </a:p>
          <a:p>
            <a:pPr algn="ctr"/>
            <a:r>
              <a:rPr lang="uk-UA" sz="2800" dirty="0"/>
              <a:t>гратися</a:t>
            </a:r>
          </a:p>
          <a:p>
            <a:pPr algn="ctr"/>
            <a:r>
              <a:rPr lang="uk-UA" sz="2800" dirty="0"/>
              <a:t>купатися</a:t>
            </a:r>
          </a:p>
          <a:p>
            <a:pPr algn="ctr"/>
            <a:r>
              <a:rPr lang="uk-UA" sz="2800" dirty="0" smtClean="0"/>
              <a:t>засмагати</a:t>
            </a:r>
          </a:p>
          <a:p>
            <a:pPr algn="ctr"/>
            <a:r>
              <a:rPr lang="uk-UA" sz="2800" dirty="0" smtClean="0"/>
              <a:t>________</a:t>
            </a:r>
            <a:endParaRPr lang="uk-UA" sz="2800" dirty="0"/>
          </a:p>
          <a:p>
            <a:pPr algn="ctr"/>
            <a:r>
              <a:rPr lang="uk-UA" sz="2800" dirty="0"/>
              <a:t>__________</a:t>
            </a:r>
          </a:p>
          <a:p>
            <a:pPr algn="ctr"/>
            <a:r>
              <a:rPr lang="uk-UA" sz="2800" dirty="0" smtClean="0"/>
              <a:t>__________</a:t>
            </a:r>
            <a:endParaRPr lang="uk-UA" sz="2800" dirty="0"/>
          </a:p>
        </p:txBody>
      </p:sp>
      <p:sp>
        <p:nvSpPr>
          <p:cNvPr id="18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894417"/>
            <a:ext cx="957943" cy="95295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b="1" dirty="0" smtClean="0">
                <a:solidFill>
                  <a:schemeClr val="bg1"/>
                </a:solidFill>
              </a:rPr>
              <a:t>Сторінка</a:t>
            </a:r>
            <a:endParaRPr lang="uk-UA" sz="16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53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866404" y="1362617"/>
            <a:ext cx="2475509" cy="3497187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solidFill>
                  <a:srgbClr val="0070C0"/>
                </a:solidFill>
              </a:rPr>
              <a:t>Прочитай </a:t>
            </a:r>
            <a:r>
              <a:rPr lang="uk-UA" sz="2400" b="1" dirty="0" smtClean="0">
                <a:solidFill>
                  <a:srgbClr val="0070C0"/>
                </a:solidFill>
              </a:rPr>
              <a:t>слова.</a:t>
            </a:r>
            <a:endParaRPr lang="uk-UA" sz="2400" b="1" dirty="0">
              <a:solidFill>
                <a:srgbClr val="0070C0"/>
              </a:solidFill>
            </a:endParaRPr>
          </a:p>
          <a:p>
            <a:pPr algn="ctr"/>
            <a:r>
              <a:rPr lang="uk-UA" sz="2400" b="1" dirty="0" smtClean="0">
                <a:solidFill>
                  <a:srgbClr val="0070C0"/>
                </a:solidFill>
              </a:rPr>
              <a:t>Підкресли </a:t>
            </a:r>
            <a:r>
              <a:rPr lang="uk-UA" sz="2400" b="1" dirty="0">
                <a:solidFill>
                  <a:srgbClr val="0070C0"/>
                </a:solidFill>
              </a:rPr>
              <a:t>ті, </a:t>
            </a:r>
            <a:r>
              <a:rPr lang="uk-UA" sz="2400" b="1" dirty="0" smtClean="0">
                <a:solidFill>
                  <a:srgbClr val="0070C0"/>
                </a:solidFill>
              </a:rPr>
              <a:t>якими хочеш розказати про свою мрію про канікули. </a:t>
            </a:r>
            <a:r>
              <a:rPr lang="uk-UA" sz="2400" b="1" dirty="0">
                <a:solidFill>
                  <a:srgbClr val="0070C0"/>
                </a:solidFill>
              </a:rPr>
              <a:t>Допиши інші слова, які хочеш використати.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3982339" y="4445794"/>
            <a:ext cx="1007007" cy="52322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uk-UA" sz="2800" b="1" dirty="0" smtClean="0">
                <a:solidFill>
                  <a:srgbClr val="FFFF00"/>
                </a:solidFill>
              </a:rPr>
              <a:t>море</a:t>
            </a:r>
            <a:endParaRPr lang="uk-UA" sz="2800" b="1" dirty="0">
              <a:solidFill>
                <a:srgbClr val="FFFF00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3493424" y="4859804"/>
            <a:ext cx="1984839" cy="52322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uk-UA" sz="2800" b="1" dirty="0" smtClean="0">
                <a:solidFill>
                  <a:srgbClr val="FFFF00"/>
                </a:solidFill>
              </a:rPr>
              <a:t>відпочинок</a:t>
            </a:r>
            <a:endParaRPr lang="uk-UA" sz="2800" b="1" dirty="0">
              <a:solidFill>
                <a:srgbClr val="FFFF00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3285681" y="5262223"/>
            <a:ext cx="2549062" cy="52322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uk-UA" sz="2800" b="1" dirty="0" smtClean="0">
                <a:solidFill>
                  <a:srgbClr val="FFFF00"/>
                </a:solidFill>
              </a:rPr>
              <a:t>ягоди, фрукти</a:t>
            </a:r>
            <a:endParaRPr lang="uk-UA" sz="2800" b="1" dirty="0">
              <a:solidFill>
                <a:srgbClr val="FFFF00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6638134" y="4478448"/>
            <a:ext cx="1412824" cy="52322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uk-UA" sz="2800" b="1" dirty="0" smtClean="0">
                <a:solidFill>
                  <a:srgbClr val="002060"/>
                </a:solidFill>
              </a:rPr>
              <a:t>ласкаве</a:t>
            </a:r>
            <a:endParaRPr lang="uk-UA" sz="2800" b="1" dirty="0">
              <a:solidFill>
                <a:srgbClr val="002060"/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6598769" y="4872908"/>
            <a:ext cx="1491562" cy="52322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uk-UA" sz="2800" b="1" dirty="0" smtClean="0">
                <a:solidFill>
                  <a:srgbClr val="002060"/>
                </a:solidFill>
              </a:rPr>
              <a:t>чудовий</a:t>
            </a:r>
            <a:endParaRPr lang="uk-UA" sz="2800" b="1" dirty="0">
              <a:solidFill>
                <a:srgbClr val="002060"/>
              </a:solidFill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8958944" y="4897070"/>
            <a:ext cx="2306512" cy="52322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uk-UA" sz="2800" b="1" dirty="0">
                <a:solidFill>
                  <a:srgbClr val="FFFF00"/>
                </a:solidFill>
              </a:rPr>
              <a:t>проводити</a:t>
            </a:r>
            <a:endParaRPr lang="ru-RU" sz="2800" b="1" dirty="0">
              <a:solidFill>
                <a:srgbClr val="FFFF00"/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9470357" y="5336294"/>
            <a:ext cx="1566839" cy="52322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uk-UA" sz="2800" b="1" dirty="0" smtClean="0">
                <a:solidFill>
                  <a:srgbClr val="FFFF00"/>
                </a:solidFill>
              </a:rPr>
              <a:t>ласувати</a:t>
            </a:r>
            <a:endParaRPr lang="ru-RU" sz="2800" b="1" dirty="0">
              <a:solidFill>
                <a:srgbClr val="FFFF00"/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9519383" y="4445794"/>
            <a:ext cx="1279517" cy="52322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uk-UA" sz="2800" b="1" dirty="0" smtClean="0">
                <a:solidFill>
                  <a:srgbClr val="FFFF00"/>
                </a:solidFill>
              </a:rPr>
              <a:t>цвітуть</a:t>
            </a:r>
            <a:endParaRPr lang="uk-UA" sz="2800" b="1" dirty="0">
              <a:solidFill>
                <a:srgbClr val="FFFF00"/>
              </a:solidFill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6393292" y="5336294"/>
            <a:ext cx="2079227" cy="52322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uk-UA" sz="2800" b="1" dirty="0" smtClean="0">
                <a:solidFill>
                  <a:srgbClr val="002060"/>
                </a:solidFill>
              </a:rPr>
              <a:t>свіжі</a:t>
            </a:r>
            <a:endParaRPr lang="uk-UA" sz="28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808251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5" grpId="0"/>
      <p:bldP spid="16" grpId="0"/>
      <p:bldP spid="17" grpId="0"/>
      <p:bldP spid="20" grpId="0"/>
      <p:bldP spid="22" grpId="0"/>
      <p:bldP spid="23" grpId="0"/>
      <p:bldP spid="24" grpId="0"/>
      <p:bldP spid="27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20846</TotalTime>
  <Words>547</Words>
  <Application>Microsoft Office PowerPoint</Application>
  <PresentationFormat>Произвольный</PresentationFormat>
  <Paragraphs>120</Paragraphs>
  <Slides>14</Slides>
  <Notes>1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Рефлексія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Vasyl Tsupa</dc:creator>
  <cp:lastModifiedBy>Esmiralda Ivanova</cp:lastModifiedBy>
  <cp:revision>1421</cp:revision>
  <dcterms:created xsi:type="dcterms:W3CDTF">2018-01-05T16:38:53Z</dcterms:created>
  <dcterms:modified xsi:type="dcterms:W3CDTF">2025-05-13T20:12:39Z</dcterms:modified>
</cp:coreProperties>
</file>