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411" r:id="rId3"/>
    <p:sldId id="441" r:id="rId4"/>
    <p:sldId id="533" r:id="rId5"/>
    <p:sldId id="465" r:id="rId6"/>
    <p:sldId id="534" r:id="rId7"/>
    <p:sldId id="510" r:id="rId8"/>
    <p:sldId id="492" r:id="rId9"/>
    <p:sldId id="531" r:id="rId10"/>
    <p:sldId id="494" r:id="rId11"/>
    <p:sldId id="511" r:id="rId12"/>
    <p:sldId id="515" r:id="rId13"/>
    <p:sldId id="519" r:id="rId14"/>
    <p:sldId id="483" r:id="rId15"/>
    <p:sldId id="525" r:id="rId16"/>
    <p:sldId id="526" r:id="rId17"/>
    <p:sldId id="513" r:id="rId18"/>
    <p:sldId id="532" r:id="rId19"/>
    <p:sldId id="53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295FFF"/>
    <a:srgbClr val="FFFF00"/>
    <a:srgbClr val="CC0066"/>
    <a:srgbClr val="CC0099"/>
    <a:srgbClr val="1694E9"/>
    <a:srgbClr val="709E32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3771" y="3785173"/>
            <a:ext cx="10596255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Микола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Снаговський «Про пасажирський лайнер і паперовий літачок»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Как сделать бумажный самолетик за две минуты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34" y="1338942"/>
            <a:ext cx="3047101" cy="22091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48916" y="1247318"/>
            <a:ext cx="319122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на землі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іще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цікавого!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. Толмачова: Аеропорт - купить в интернет магазине, продажа с доставкой -  Днепр, Киев, Украина - Книги для детей 3 - 6 л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4" b="63"/>
          <a:stretch/>
        </p:blipFill>
        <p:spPr bwMode="auto">
          <a:xfrm>
            <a:off x="6618515" y="2322293"/>
            <a:ext cx="4721604" cy="381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4658" y="563724"/>
            <a:ext cx="10545460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значення 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658" y="1368187"/>
            <a:ext cx="563879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Л</a:t>
            </a:r>
            <a:r>
              <a:rPr lang="uk-UA" sz="2800" b="1" dirty="0">
                <a:solidFill>
                  <a:schemeClr val="bg1"/>
                </a:solidFill>
              </a:rPr>
              <a:t>а</a:t>
            </a:r>
            <a:r>
              <a:rPr lang="uk-UA" sz="2800" b="1" dirty="0">
                <a:solidFill>
                  <a:srgbClr val="FFFF00"/>
                </a:solidFill>
              </a:rPr>
              <a:t>йнер </a:t>
            </a:r>
            <a:r>
              <a:rPr lang="uk-UA" sz="2800" b="1" dirty="0" smtClean="0">
                <a:solidFill>
                  <a:srgbClr val="FFFF00"/>
                </a:solidFill>
              </a:rPr>
              <a:t>–</a:t>
            </a:r>
            <a:r>
              <a:rPr lang="uk-UA" sz="2800" b="1" dirty="0" smtClean="0"/>
              <a:t>літак </a:t>
            </a:r>
            <a:r>
              <a:rPr lang="uk-UA" sz="2800" b="1" dirty="0"/>
              <a:t>для перевезення пасажирів та багажу.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18514" y="1368186"/>
            <a:ext cx="47216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Ліц</a:t>
            </a:r>
            <a:r>
              <a:rPr lang="uk-UA" sz="2800" b="1" dirty="0">
                <a:solidFill>
                  <a:schemeClr val="bg1"/>
                </a:solidFill>
              </a:rPr>
              <a:t>е</a:t>
            </a:r>
            <a:r>
              <a:rPr lang="uk-UA" sz="2800" b="1" dirty="0">
                <a:solidFill>
                  <a:srgbClr val="FFFF00"/>
                </a:solidFill>
              </a:rPr>
              <a:t>нзія –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це документ, що демонструє певний дозвіл.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7692" y="3922270"/>
            <a:ext cx="527272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Констр</a:t>
            </a:r>
            <a:r>
              <a:rPr lang="uk-UA" sz="2800" b="1" dirty="0">
                <a:solidFill>
                  <a:schemeClr val="bg1"/>
                </a:solidFill>
              </a:rPr>
              <a:t>у</a:t>
            </a:r>
            <a:r>
              <a:rPr lang="uk-UA" sz="2800" b="1" dirty="0">
                <a:solidFill>
                  <a:srgbClr val="FFFF00"/>
                </a:solidFill>
              </a:rPr>
              <a:t>ктор –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той, хто конструює, створює що-небудь.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2129" y="2461075"/>
            <a:ext cx="58238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Лет</a:t>
            </a:r>
            <a:r>
              <a:rPr lang="uk-UA" sz="2800" b="1" dirty="0" smtClean="0">
                <a:solidFill>
                  <a:schemeClr val="bg1"/>
                </a:solidFill>
              </a:rPr>
              <a:t>о</a:t>
            </a:r>
            <a:r>
              <a:rPr lang="uk-UA" sz="2800" b="1" dirty="0" smtClean="0">
                <a:solidFill>
                  <a:srgbClr val="FFFF00"/>
                </a:solidFill>
              </a:rPr>
              <a:t>вище </a:t>
            </a:r>
            <a:r>
              <a:rPr lang="uk-UA" sz="2800" b="1" dirty="0">
                <a:solidFill>
                  <a:srgbClr val="FFFF00"/>
                </a:solidFill>
              </a:rPr>
              <a:t>–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аеродром, спеціально підготовлені земельні ділянки, що забезпечують зліт, посадку літаків. </a:t>
            </a:r>
            <a:endParaRPr lang="ru-RU" sz="2800" b="1" dirty="0"/>
          </a:p>
        </p:txBody>
      </p:sp>
      <p:pic>
        <p:nvPicPr>
          <p:cNvPr id="13" name="Picture 2" descr="Paper aeroplane png 2 » PNG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13723" r="13071" b="19504"/>
          <a:stretch/>
        </p:blipFill>
        <p:spPr bwMode="auto">
          <a:xfrm rot="2257014">
            <a:off x="5934172" y="4317939"/>
            <a:ext cx="2196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334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458" y="385672"/>
            <a:ext cx="9982199" cy="98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Микола Снаговський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«Про пасажирський лайнер і паперовий літачок»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10 Скільки на землі іще цікавого\№116 - Як здійснити мрію. М.Снаговський. Про пасажирський лайнер і паперовий літачок\2025-05-18_223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13" y="1468594"/>
            <a:ext cx="8695772" cy="482509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per aeroplane png 2 » PNG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13723" r="13071" b="19504"/>
          <a:stretch/>
        </p:blipFill>
        <p:spPr bwMode="auto">
          <a:xfrm>
            <a:off x="189885" y="1505829"/>
            <a:ext cx="2196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729" y="3675087"/>
            <a:ext cx="199752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Пофантазуй, яка розмова могла між ними відбутися?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559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2 клас\2 Читання\1 Савченко\10 Скільки на землі іще цікавого\№116 - Як здійснити мрію. М.Снаговський. Про пасажирський лайнер і паперовий літачок\2025-05-18_224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06" y="424541"/>
            <a:ext cx="8033808" cy="557051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7200" y="424542"/>
            <a:ext cx="3113316" cy="349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Микола Снаговський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«Про пасажирський лайнер і паперовий літачок»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Paper aeroplane png 2 » PNG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13723" r="13071" b="19504"/>
          <a:stretch/>
        </p:blipFill>
        <p:spPr bwMode="auto">
          <a:xfrm>
            <a:off x="457199" y="3839424"/>
            <a:ext cx="2928257" cy="25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546387">
            <a:off x="2213342" y="4584974"/>
            <a:ext cx="134438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БО – 19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1852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2 Читання\1 Савченко\10 Скільки на землі іще цікавого\№116 - Як здійснити мрію. М.Снаговський. Про пасажирський лайнер і паперовий літачок\2025-05-18_223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63" y="424542"/>
            <a:ext cx="7993667" cy="60633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424542"/>
            <a:ext cx="3113316" cy="3968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Микола Снаговський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«Про пасажирський лайнер і паперовий літачок»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985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458" y="533987"/>
            <a:ext cx="10021424" cy="794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</a:t>
            </a:r>
            <a:r>
              <a:rPr lang="uk-UA" sz="3600" b="1" dirty="0" smtClean="0">
                <a:solidFill>
                  <a:schemeClr val="bg1"/>
                </a:solidFill>
              </a:rPr>
              <a:t>тексту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970" y="1448882"/>
            <a:ext cx="878477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Хто </a:t>
            </a:r>
            <a:r>
              <a:rPr lang="uk-UA" sz="2800" b="1" dirty="0" smtClean="0">
                <a:solidFill>
                  <a:schemeClr val="bg1"/>
                </a:solidFill>
              </a:rPr>
              <a:t>головний герой твору? </a:t>
            </a:r>
            <a:r>
              <a:rPr lang="uk-UA" sz="2800" b="1" dirty="0">
                <a:solidFill>
                  <a:schemeClr val="bg1"/>
                </a:solidFill>
              </a:rPr>
              <a:t>Про що він мріє?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хлопчик прямує до здійснення своєї мрії? Чим він займається?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його надихає на створення нових літачків?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паперовий </a:t>
            </a:r>
            <a:r>
              <a:rPr lang="uk-UA" sz="2800" b="1" dirty="0">
                <a:solidFill>
                  <a:schemeClr val="bg1"/>
                </a:solidFill>
              </a:rPr>
              <a:t>літачок опинився на справжньому </a:t>
            </a:r>
            <a:r>
              <a:rPr lang="uk-UA" sz="2800" b="1" dirty="0" smtClean="0">
                <a:solidFill>
                  <a:schemeClr val="bg1"/>
                </a:solidFill>
              </a:rPr>
              <a:t>летовищі</a:t>
            </a:r>
            <a:r>
              <a:rPr lang="uk-UA" sz="2800" b="1" dirty="0">
                <a:solidFill>
                  <a:schemeClr val="bg1"/>
                </a:solidFill>
              </a:rPr>
              <a:t>? Хто виявився його сусідом?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маленькому літачку стало соромно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Яку назву придумав хлопчик для свого літачка?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це означало?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Хто став першими пасажирами паперового літачка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холодный Emoticon смешной имеет вопрос о метки Иллюстрация шток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375">
                        <a14:foregroundMark x1="29375" y1="45750" x2="29375" y2="45750"/>
                        <a14:foregroundMark x1="37375" y1="43125" x2="37375" y2="43125"/>
                        <a14:foregroundMark x1="31000" y1="75250" x2="31000" y2="75250"/>
                        <a14:foregroundMark x1="65875" y1="70250" x2="65875" y2="70250"/>
                        <a14:foregroundMark x1="76500" y1="70000" x2="76500" y2="70000"/>
                        <a14:foregroundMark x1="67000" y1="79625" x2="67000" y2="79625"/>
                        <a14:foregroundMark x1="62375" y1="80375" x2="62375" y2="80375"/>
                        <a14:foregroundMark x1="72125" y1="77500" x2="72125" y2="77500"/>
                        <a14:foregroundMark x1="35625" y1="78000" x2="35625" y2="78000"/>
                        <a14:foregroundMark x1="36250" y1="72375" x2="36250" y2="72375"/>
                        <a14:foregroundMark x1="31750" y1="53250" x2="31750" y2="53250"/>
                        <a14:foregroundMark x1="19375" y1="15875" x2="19375" y2="15875"/>
                        <a14:foregroundMark x1="29250" y1="19250" x2="29250" y2="19250"/>
                        <a14:foregroundMark x1="42875" y1="29500" x2="42875" y2="29500"/>
                        <a14:backgroundMark x1="17875" y1="80375" x2="17875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02" y="3871029"/>
            <a:ext cx="2725712" cy="27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Paper aeroplane png 2 » PNG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13723" r="13071" b="19504"/>
          <a:stretch/>
        </p:blipFill>
        <p:spPr bwMode="auto">
          <a:xfrm>
            <a:off x="8924882" y="2020487"/>
            <a:ext cx="2418032" cy="21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3759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83781" y="1816704"/>
            <a:ext cx="7330531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Які дії Бориса показують його творчість і наполегливість у створенні літачка?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Поспостерігай, </a:t>
            </a:r>
            <a:r>
              <a:rPr lang="uk-UA" sz="2800" b="1" dirty="0">
                <a:solidFill>
                  <a:schemeClr val="bg1"/>
                </a:solidFill>
              </a:rPr>
              <a:t>як змінювався настрій паперового </a:t>
            </a:r>
            <a:r>
              <a:rPr lang="uk-UA" sz="2800" b="1" dirty="0" smtClean="0">
                <a:solidFill>
                  <a:schemeClr val="bg1"/>
                </a:solidFill>
              </a:rPr>
              <a:t>літачка. Вибери </a:t>
            </a:r>
            <a:r>
              <a:rPr lang="uk-UA" sz="2800" b="1" dirty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слова, які це описують.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гадаєш, </a:t>
            </a:r>
            <a:r>
              <a:rPr lang="uk-UA" sz="2800" b="1" dirty="0">
                <a:solidFill>
                  <a:schemeClr val="bg1"/>
                </a:solidFill>
              </a:rPr>
              <a:t>якою була мрія літачка? Чи пише про це прямо автор?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 чого можемо здогадатися, що це була його мрія і що вона здійснилася?  </a:t>
            </a:r>
          </a:p>
        </p:txBody>
      </p:sp>
      <p:pic>
        <p:nvPicPr>
          <p:cNvPr id="9220" name="Picture 4" descr="клипарт школьный - Самое интересное в блог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6" y="1816704"/>
            <a:ext cx="3093776" cy="256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Paper aeroplane png 2 » PNG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13723" r="13071" b="19504"/>
          <a:stretch/>
        </p:blipFill>
        <p:spPr bwMode="auto">
          <a:xfrm>
            <a:off x="1236524" y="4378738"/>
            <a:ext cx="2547257" cy="22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9458" y="533987"/>
            <a:ext cx="10021424" cy="1105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4161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479255"/>
            <a:ext cx="10156371" cy="774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«Дослідники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379" y="2329884"/>
            <a:ext cx="698647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Борис був творчим і наполегливим у створенні літачка.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Літачку було соромно за відсутність розпізнавальних знаків.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Назва літачка пов'язана з ім'ям його конструктора. </a:t>
            </a:r>
          </a:p>
        </p:txBody>
      </p:sp>
      <p:pic>
        <p:nvPicPr>
          <p:cNvPr id="9220" name="Picture 4" descr="клипарт школьный - Самое интересное в блог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0" y="2363953"/>
            <a:ext cx="3412671" cy="28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6684" y="1334857"/>
            <a:ext cx="8732066" cy="7747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Знайди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фрагменти твору, що підтверджують або спростовують подані твердження.  </a:t>
            </a:r>
          </a:p>
        </p:txBody>
      </p:sp>
    </p:spTree>
    <p:extLst>
      <p:ext uri="{BB962C8B-B14F-4D97-AF65-F5344CB8AC3E}">
        <p14:creationId xmlns:p14="http://schemas.microsoft.com/office/powerpoint/2010/main" val="42471692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ти читают книги и работают на компьютере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41" y="3971603"/>
            <a:ext cx="5128268" cy="23675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7125" y="1308398"/>
            <a:ext cx="7519965" cy="8156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Визнач,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цей твір – оповідання чи казка.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Обґрунтуй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свої відповіді, звертаючись до тексту.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87143"/>
              </p:ext>
            </p:extLst>
          </p:nvPr>
        </p:nvGraphicFramePr>
        <p:xfrm>
          <a:off x="764277" y="2260205"/>
          <a:ext cx="10713489" cy="155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163">
                  <a:extLst>
                    <a:ext uri="{9D8B030D-6E8A-4147-A177-3AD203B41FA5}">
                      <a16:colId xmlns:a16="http://schemas.microsoft.com/office/drawing/2014/main" xmlns="" val="2184082797"/>
                    </a:ext>
                  </a:extLst>
                </a:gridCol>
                <a:gridCol w="3571163">
                  <a:extLst>
                    <a:ext uri="{9D8B030D-6E8A-4147-A177-3AD203B41FA5}">
                      <a16:colId xmlns:a16="http://schemas.microsoft.com/office/drawing/2014/main" xmlns="" val="3878759488"/>
                    </a:ext>
                  </a:extLst>
                </a:gridCol>
                <a:gridCol w="3571163">
                  <a:extLst>
                    <a:ext uri="{9D8B030D-6E8A-4147-A177-3AD203B41FA5}">
                      <a16:colId xmlns:a16="http://schemas.microsoft.com/office/drawing/2014/main" xmlns="" val="1403480399"/>
                    </a:ext>
                  </a:extLst>
                </a:gridCol>
              </a:tblGrid>
              <a:tr h="474961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Це оповідання</a:t>
                      </a:r>
                      <a:endParaRPr lang="ru-RU" sz="2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Цей твір оповідання чи казка?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Це казка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8306917"/>
                  </a:ext>
                </a:extLst>
              </a:tr>
              <a:tr h="474961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45464325"/>
                  </a:ext>
                </a:extLst>
              </a:tr>
              <a:tr h="523673">
                <a:tc gridSpan="3">
                  <a:txBody>
                    <a:bodyPr/>
                    <a:lstStyle/>
                    <a:p>
                      <a:pPr algn="l"/>
                      <a:endParaRPr lang="ru-RU" sz="2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7217288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07422" y="2860110"/>
            <a:ext cx="57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Ні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0264" y="2860110"/>
            <a:ext cx="915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Так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484" y="3293948"/>
            <a:ext cx="589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Висновок: твір – казка, тому що 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486" y="479255"/>
            <a:ext cx="10156371" cy="774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«Моя думка»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630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45029" y="471733"/>
            <a:ext cx="993865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="" xmlns:a16="http://schemas.microsoft.com/office/drawing/2014/main" id="{64487D4B-FC3C-4552-8E1A-F2831FBE1812}"/>
              </a:ext>
            </a:extLst>
          </p:cNvPr>
          <p:cNvSpPr/>
          <p:nvPr/>
        </p:nvSpPr>
        <p:spPr>
          <a:xfrm>
            <a:off x="762148" y="1297042"/>
            <a:ext cx="6700084" cy="2962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 яким твором </a:t>
            </a:r>
            <a:r>
              <a:rPr lang="uk-UA" sz="2800" b="1" dirty="0" smtClean="0">
                <a:solidFill>
                  <a:schemeClr val="bg1"/>
                </a:solidFill>
              </a:rPr>
              <a:t>Миколи </a:t>
            </a:r>
            <a:r>
              <a:rPr lang="uk-UA" sz="2800" b="1" dirty="0" err="1" smtClean="0">
                <a:solidFill>
                  <a:schemeClr val="bg1"/>
                </a:solidFill>
              </a:rPr>
              <a:t>Снаговського</a:t>
            </a:r>
            <a:r>
              <a:rPr lang="uk-UA" sz="2800" b="1" dirty="0" smtClean="0">
                <a:solidFill>
                  <a:schemeClr val="bg1"/>
                </a:solidFill>
              </a:rPr>
              <a:t> ознайомилися?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Який </a:t>
            </a:r>
            <a:r>
              <a:rPr lang="uk-UA" sz="2800" b="1" dirty="0">
                <a:solidFill>
                  <a:schemeClr val="bg1"/>
                </a:solidFill>
              </a:rPr>
              <a:t>висновок </a:t>
            </a:r>
            <a:r>
              <a:rPr lang="uk-UA" sz="2800" b="1" dirty="0" smtClean="0">
                <a:solidFill>
                  <a:schemeClr val="bg1"/>
                </a:solidFill>
              </a:rPr>
              <a:t>про здійснення мрій ти </a:t>
            </a:r>
            <a:r>
              <a:rPr lang="uk-UA" sz="2800" b="1" dirty="0" smtClean="0">
                <a:solidFill>
                  <a:schemeClr val="bg1"/>
                </a:solidFill>
              </a:rPr>
              <a:t>зробиш, </a:t>
            </a:r>
            <a:r>
              <a:rPr lang="uk-UA" sz="2800" b="1" dirty="0">
                <a:solidFill>
                  <a:schemeClr val="bg1"/>
                </a:solidFill>
              </a:rPr>
              <a:t>прочитавши казку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Які нові </a:t>
            </a:r>
            <a:r>
              <a:rPr lang="uk-UA" sz="2800" b="1" dirty="0" smtClean="0">
                <a:solidFill>
                  <a:schemeClr val="bg1"/>
                </a:solidFill>
              </a:rPr>
              <a:t>слова ти зможеш уживати у своєму мовленні?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7462232" y="1297042"/>
            <a:ext cx="3858910" cy="301644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64487D4B-FC3C-4552-8E1A-F2831FBE1812}"/>
              </a:ext>
            </a:extLst>
          </p:cNvPr>
          <p:cNvSpPr/>
          <p:nvPr/>
        </p:nvSpPr>
        <p:spPr>
          <a:xfrm>
            <a:off x="968829" y="4494244"/>
            <a:ext cx="10014857" cy="153233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перечитай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казку Микола Снаговський «Про пасажирський лайнер і паперовий літачок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ст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.135-136,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склади розповідь про свою мрію і як намагаєшся її здійснити.</a:t>
            </a:r>
          </a:p>
        </p:txBody>
      </p:sp>
    </p:spTree>
    <p:extLst>
      <p:ext uri="{BB962C8B-B14F-4D97-AF65-F5344CB8AC3E}">
        <p14:creationId xmlns:p14="http://schemas.microsoft.com/office/powerpoint/2010/main" val="26606660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22951" y="514782"/>
            <a:ext cx="10091362" cy="809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Дитячі крила для дівчаток 813-94 купити в магазині【Умнички Тойс】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6" b="13753"/>
          <a:stretch/>
        </p:blipFill>
        <p:spPr bwMode="auto">
          <a:xfrm>
            <a:off x="881434" y="2109973"/>
            <a:ext cx="2247654" cy="15802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ильні крила педагог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1501" r="5767" b="14942"/>
          <a:stretch/>
        </p:blipFill>
        <p:spPr bwMode="auto">
          <a:xfrm>
            <a:off x="7090928" y="2069603"/>
            <a:ext cx="1995343" cy="161527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истематика комах &quot;Ряд Бабки - Odonatoptera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0238"/>
          <a:stretch/>
        </p:blipFill>
        <p:spPr bwMode="auto">
          <a:xfrm>
            <a:off x="3279611" y="2109973"/>
            <a:ext cx="1833731" cy="15802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22951" y="1367884"/>
            <a:ext cx="10091362" cy="62234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уроці крилами, що допомагали тобі працювати.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6" name="Picture 12" descr="Крила ангела - білі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b="10678"/>
          <a:stretch/>
        </p:blipFill>
        <p:spPr bwMode="auto">
          <a:xfrm>
            <a:off x="9236418" y="2071625"/>
            <a:ext cx="2049691" cy="16132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꿀벌 로고 일러스트 ai 아이콘 다운로드 - 로고요고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1" t="26987" r="24049" b="25972"/>
          <a:stretch/>
        </p:blipFill>
        <p:spPr bwMode="auto">
          <a:xfrm>
            <a:off x="5252454" y="2069602"/>
            <a:ext cx="1703516" cy="161527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69076" y="3807069"/>
            <a:ext cx="1998387" cy="94159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Крила фантазії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172" y="3783789"/>
            <a:ext cx="2398177" cy="9648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Крила працьовитості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9611" y="3778789"/>
            <a:ext cx="1756082" cy="9698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Крила уваги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0928" y="3807069"/>
            <a:ext cx="1995343" cy="94159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Крила міркування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6958" y="3778789"/>
            <a:ext cx="1594508" cy="9698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Крила пам’яті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630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381" y="514782"/>
            <a:ext cx="9862762" cy="7153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77" y="1491341"/>
            <a:ext cx="4493212" cy="43777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77" y="2946557"/>
            <a:ext cx="2288920" cy="29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697" y1="5917" x2="26697" y2="5917"/>
                        <a14:foregroundMark x1="58371" y1="62722" x2="58371" y2="62722"/>
                        <a14:foregroundMark x1="76018" y1="60059" x2="76018" y2="60059"/>
                        <a14:foregroundMark x1="67873" y1="63314" x2="67873" y2="63314"/>
                        <a14:foregroundMark x1="52941" y1="63905" x2="52941" y2="63905"/>
                        <a14:foregroundMark x1="46606" y1="78107" x2="46606" y2="78107"/>
                        <a14:foregroundMark x1="69231" y1="75740" x2="69231" y2="75740"/>
                        <a14:foregroundMark x1="68778" y1="81065" x2="68778" y2="81065"/>
                        <a14:foregroundMark x1="43891" y1="84615" x2="43891" y2="84615"/>
                        <a14:foregroundMark x1="42081" y1="94379" x2="42081" y2="94379"/>
                        <a14:foregroundMark x1="76471" y1="93491" x2="76471" y2="93491"/>
                        <a14:foregroundMark x1="36199" y1="95562" x2="36199" y2="95562"/>
                        <a14:foregroundMark x1="70588" y1="95266" x2="70588" y2="95266"/>
                        <a14:foregroundMark x1="72851" y1="97929" x2="72851" y2="97929"/>
                        <a14:foregroundMark x1="41629" y1="97633" x2="41629" y2="97633"/>
                        <a14:foregroundMark x1="17647" y1="81657" x2="17647" y2="81657"/>
                        <a14:foregroundMark x1="8597" y1="81361" x2="8597" y2="81361"/>
                        <a14:foregroundMark x1="80090" y1="78698" x2="80090" y2="78698"/>
                        <a14:foregroundMark x1="91855" y1="79586" x2="91855" y2="79586"/>
                        <a14:foregroundMark x1="68778" y1="60651" x2="68778" y2="60651"/>
                        <a14:foregroundMark x1="45249" y1="4438" x2="45249" y2="4438"/>
                        <a14:foregroundMark x1="19005" y1="75148" x2="19005" y2="75148"/>
                        <a14:foregroundMark x1="8145" y1="76627" x2="8145" y2="76627"/>
                        <a14:foregroundMark x1="7240" y1="89349" x2="7240" y2="89349"/>
                        <a14:foregroundMark x1="7240" y1="93491" x2="7240" y2="93491"/>
                        <a14:foregroundMark x1="8597" y1="98521" x2="8597" y2="98521"/>
                        <a14:foregroundMark x1="19005" y1="86391" x2="19005" y2="86391"/>
                        <a14:foregroundMark x1="18100" y1="90533" x2="18100" y2="90533"/>
                        <a14:foregroundMark x1="31222" y1="71893" x2="31222" y2="71893"/>
                        <a14:foregroundMark x1="62443" y1="72485" x2="62443" y2="72485"/>
                        <a14:foregroundMark x1="54299" y1="71893" x2="54299" y2="71893"/>
                        <a14:foregroundMark x1="79186" y1="72485" x2="79186" y2="72485"/>
                        <a14:foregroundMark x1="85520" y1="71893" x2="85520" y2="71893"/>
                        <a14:foregroundMark x1="91855" y1="72189" x2="91855" y2="72189"/>
                        <a14:foregroundMark x1="82353" y1="71893" x2="82353" y2="71893"/>
                        <a14:foregroundMark x1="80543" y1="84615" x2="80543" y2="84615"/>
                        <a14:foregroundMark x1="92308" y1="84320" x2="92308" y2="84320"/>
                        <a14:foregroundMark x1="91855" y1="90237" x2="91855" y2="90237"/>
                        <a14:foregroundMark x1="91403" y1="94379" x2="91403" y2="94379"/>
                        <a14:foregroundMark x1="91855" y1="98521" x2="91855" y2="98521"/>
                        <a14:foregroundMark x1="92308" y1="76331" x2="92308" y2="76331"/>
                        <a14:foregroundMark x1="18552" y1="78107" x2="18552" y2="78107"/>
                        <a14:foregroundMark x1="18552" y1="72781" x2="18552" y2="72781"/>
                        <a14:foregroundMark x1="23529" y1="71598" x2="23529" y2="71598"/>
                        <a14:foregroundMark x1="38914" y1="79586" x2="38914" y2="79586"/>
                        <a14:foregroundMark x1="38914" y1="75444" x2="38914" y2="75444"/>
                        <a14:foregroundMark x1="35747" y1="87278" x2="35747" y2="87278"/>
                        <a14:foregroundMark x1="32127" y1="94083" x2="32127" y2="94083"/>
                        <a14:foregroundMark x1="33484" y1="98521" x2="33484" y2="98521"/>
                        <a14:foregroundMark x1="47964" y1="91716" x2="47964" y2="91716"/>
                        <a14:foregroundMark x1="47964" y1="84911" x2="47964" y2="84911"/>
                        <a14:foregroundMark x1="46154" y1="97337" x2="46154" y2="97337"/>
                        <a14:foregroundMark x1="67421" y1="94970" x2="67421" y2="94970"/>
                        <a14:foregroundMark x1="78281" y1="97929" x2="78281" y2="97929"/>
                        <a14:foregroundMark x1="65158" y1="97337" x2="65158" y2="97337"/>
                        <a14:foregroundMark x1="66063" y1="84024" x2="66063" y2="84024"/>
                        <a14:foregroundMark x1="63801" y1="78994" x2="63801" y2="78994"/>
                        <a14:foregroundMark x1="81448" y1="88757" x2="81448" y2="88757"/>
                        <a14:foregroundMark x1="80090" y1="74556" x2="80090" y2="74556"/>
                        <a14:foregroundMark x1="81900" y1="76036" x2="81900" y2="76036"/>
                        <a14:foregroundMark x1="8145" y1="85207" x2="8145" y2="85207"/>
                        <a14:foregroundMark x1="8145" y1="95266" x2="8145" y2="95266"/>
                        <a14:foregroundMark x1="6787" y1="78698" x2="6787" y2="78698"/>
                        <a14:foregroundMark x1="8145" y1="73373" x2="8145" y2="73373"/>
                        <a14:foregroundMark x1="11765" y1="72189" x2="11765" y2="72189"/>
                        <a14:foregroundMark x1="2715" y1="71893" x2="2715" y2="71893"/>
                        <a14:foregroundMark x1="97738" y1="71598" x2="97738" y2="71598"/>
                        <a14:foregroundMark x1="70588" y1="83728" x2="70588" y2="83728"/>
                        <a14:foregroundMark x1="62443" y1="89645" x2="62443" y2="89645"/>
                        <a14:foregroundMark x1="81900" y1="80473" x2="81900" y2="80473"/>
                        <a14:foregroundMark x1="37104" y1="6509" x2="37104" y2="6509"/>
                        <a14:foregroundMark x1="52941" y1="8284" x2="52941" y2="8580"/>
                        <a14:foregroundMark x1="18552" y1="15089" x2="18552" y2="15089"/>
                        <a14:foregroundMark x1="11312" y1="21598" x2="11312" y2="21598"/>
                        <a14:foregroundMark x1="10860" y1="15089" x2="11312" y2="15089"/>
                        <a14:foregroundMark x1="20814" y1="9467" x2="20814" y2="9467"/>
                        <a14:foregroundMark x1="30317" y1="10355" x2="30317" y2="10355"/>
                        <a14:foregroundMark x1="45249" y1="74260" x2="45249" y2="74260"/>
                        <a14:foregroundMark x1="63348" y1="75740" x2="63348" y2="75740"/>
                        <a14:foregroundMark x1="61991" y1="94675" x2="61991" y2="94675"/>
                        <a14:foregroundMark x1="49321" y1="94379" x2="49321" y2="94379"/>
                        <a14:foregroundMark x1="33032" y1="78698" x2="33032" y2="78698"/>
                        <a14:foregroundMark x1="32127" y1="80473" x2="32127" y2="80473"/>
                        <a14:foregroundMark x1="30769" y1="2367" x2="30769" y2="2367"/>
                        <a14:foregroundMark x1="81448" y1="91420" x2="81448" y2="91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87" y="2994978"/>
            <a:ext cx="1910872" cy="29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70113" y="1571866"/>
            <a:ext cx="507003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Знову день почався, діти,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Всі зібрались на урок.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Тож пора нам поспішати –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Кличе нас усіх дзвінок.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Щоб урок минав </a:t>
            </a:r>
            <a:r>
              <a:rPr lang="uk-UA" sz="2800" b="1" dirty="0" smtClean="0">
                <a:solidFill>
                  <a:schemeClr val="bg1"/>
                </a:solidFill>
              </a:rPr>
              <a:t>не </a:t>
            </a:r>
            <a:r>
              <a:rPr lang="uk-UA" sz="2800" b="1" dirty="0">
                <a:solidFill>
                  <a:schemeClr val="bg1"/>
                </a:solidFill>
              </a:rPr>
              <a:t>марно,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Будем вчитись </a:t>
            </a:r>
            <a:r>
              <a:rPr lang="uk-UA" sz="2800" b="1" dirty="0" smtClean="0">
                <a:solidFill>
                  <a:schemeClr val="bg1"/>
                </a:solidFill>
              </a:rPr>
              <a:t>дуже </a:t>
            </a:r>
            <a:r>
              <a:rPr lang="uk-UA" sz="2800" b="1" dirty="0">
                <a:solidFill>
                  <a:schemeClr val="bg1"/>
                </a:solidFill>
              </a:rPr>
              <a:t>гарно.</a:t>
            </a:r>
          </a:p>
        </p:txBody>
      </p:sp>
    </p:spTree>
    <p:extLst>
      <p:ext uri="{BB962C8B-B14F-4D97-AF65-F5344CB8AC3E}">
        <p14:creationId xmlns:p14="http://schemas.microsoft.com/office/powerpoint/2010/main" val="26754137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Систематика комах &quot;Ряд Бабки - Odonatoptera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0238"/>
          <a:stretch/>
        </p:blipFill>
        <p:spPr bwMode="auto">
          <a:xfrm>
            <a:off x="3225790" y="3870026"/>
            <a:ext cx="2255780" cy="1944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9920" y="514782"/>
            <a:ext cx="10668305" cy="649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Дитячі крила для дівчаток 813-94 купити в магазині【Умнички Тойс】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6" b="13753"/>
          <a:stretch/>
        </p:blipFill>
        <p:spPr bwMode="auto">
          <a:xfrm>
            <a:off x="816123" y="2101289"/>
            <a:ext cx="2764971" cy="1944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82487" y="1226366"/>
            <a:ext cx="9274628" cy="8636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Якщо уявити, що у кожного з нас є крила - крила метелика, бабки, жука,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янгола, птаха… Які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крила у тебе?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саме вони? </a:t>
            </a:r>
          </a:p>
        </p:txBody>
      </p:sp>
      <p:pic>
        <p:nvPicPr>
          <p:cNvPr id="1036" name="Picture 12" descr="Крила ангела - білі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b="10678"/>
          <a:stretch/>
        </p:blipFill>
        <p:spPr bwMode="auto">
          <a:xfrm>
            <a:off x="9212748" y="2109368"/>
            <a:ext cx="2195478" cy="1728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꿀벌 로고 일러스트 ai 아이콘 다운로드 - 로고요고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1" t="26987" r="24049" b="25972"/>
          <a:stretch/>
        </p:blipFill>
        <p:spPr bwMode="auto">
          <a:xfrm>
            <a:off x="5199122" y="2100929"/>
            <a:ext cx="2092771" cy="19843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ильні крила педагог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1501" r="5767" b="14942"/>
          <a:stretch/>
        </p:blipFill>
        <p:spPr bwMode="auto">
          <a:xfrm>
            <a:off x="7133424" y="3870027"/>
            <a:ext cx="2401410" cy="19439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65516" y="5657920"/>
            <a:ext cx="8262256" cy="93989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Наші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крила, навіть уявні, можуть дати нам відчуття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сили, захищенності,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можливість обійняти тих, кого любимо.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25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535259"/>
            <a:ext cx="10134600" cy="705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 усвідомлено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391827"/>
            <a:ext cx="435428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Сів шпак на шпаківню,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Заспівав шпак півню: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«Ти не вмієш так, як я,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Так, як ти, не вмію я».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9199" y="3606389"/>
            <a:ext cx="6607629" cy="113533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кого звертається шпак? З якими словами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об’єднує шпака й півня? Що відрізняє?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3884" y="4858561"/>
            <a:ext cx="6672943" cy="84555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Який предмет створили люди завдяки спостереженням за птахами?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 descr="D:\Картинки до тестів\Тварини\Пів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351316"/>
            <a:ext cx="2018620" cy="20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Шп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60" y="1359295"/>
            <a:ext cx="2714626" cy="19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5167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2914" y="502891"/>
            <a:ext cx="10066972" cy="681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1049" y="1211737"/>
            <a:ext cx="526577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На доріжці розігнався,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В небо, наче птах, піднявся.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Через море швидко лине.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В інші землі та країни.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7149" y="2778646"/>
            <a:ext cx="14036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Літак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163" y="3741926"/>
            <a:ext cx="8378637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buFontTx/>
              <a:buChar char="-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 якими ознаками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можна визначити,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це літак?</a:t>
            </a:r>
          </a:p>
          <a:p>
            <a:pPr marL="271463" indent="-271463">
              <a:buFontTx/>
              <a:buChar char="-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доводилося тобі користуватися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цим видом транспорту?</a:t>
            </a:r>
          </a:p>
          <a:p>
            <a:pPr marL="271463" indent="-271463">
              <a:buFontTx/>
              <a:buChar char="-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твої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враження від польотів?</a:t>
            </a:r>
          </a:p>
          <a:p>
            <a:pPr marL="271463" indent="-271463">
              <a:buFontTx/>
              <a:buChar char="-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ти вважаєш,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 можуть літаки щось відчувати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6" descr="Крила літака Thunder Tiger Ready 40 (AS6669): ціна, опис, характерист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7" b="17111"/>
          <a:stretch/>
        </p:blipFill>
        <p:spPr bwMode="auto">
          <a:xfrm>
            <a:off x="7249882" y="1304929"/>
            <a:ext cx="3178517" cy="20584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417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343" y="582906"/>
            <a:ext cx="9906000" cy="668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1354947"/>
            <a:ext cx="3582975" cy="35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6286" y="1442035"/>
            <a:ext cx="590005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ми ознайомимося з твором Миколи </a:t>
            </a:r>
            <a:r>
              <a:rPr lang="uk-UA" sz="3200" b="1" dirty="0" err="1" smtClean="0">
                <a:solidFill>
                  <a:schemeClr val="bg1"/>
                </a:solidFill>
              </a:rPr>
              <a:t>Снаговського</a:t>
            </a:r>
            <a:r>
              <a:rPr lang="uk-UA" sz="3200" b="1" dirty="0" smtClean="0">
                <a:solidFill>
                  <a:schemeClr val="bg1"/>
                </a:solidFill>
              </a:rPr>
              <a:t> «</a:t>
            </a:r>
            <a:r>
              <a:rPr lang="uk-UA" sz="3200" b="1" dirty="0">
                <a:solidFill>
                  <a:schemeClr val="bg1"/>
                </a:solidFill>
              </a:rPr>
              <a:t>Про пасажирський лайнер і паперовий літачок»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і дізнаємося, </a:t>
            </a:r>
            <a:r>
              <a:rPr lang="uk-UA" sz="3200" b="1" dirty="0" smtClean="0">
                <a:solidFill>
                  <a:schemeClr val="bg1"/>
                </a:solidFill>
              </a:rPr>
              <a:t>як прямувати до здійснення мрії.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492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1515" y="559257"/>
            <a:ext cx="9369751" cy="7732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029" y="1576653"/>
            <a:ext cx="5146371" cy="23083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Микола Васильович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Снаговський –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 </a:t>
            </a:r>
            <a:r>
              <a:rPr lang="uk-UA" sz="3600" b="1" dirty="0">
                <a:solidFill>
                  <a:srgbClr val="0070C0"/>
                </a:solidFill>
              </a:rPr>
              <a:t>сучасний український письменник.</a:t>
            </a:r>
          </a:p>
        </p:txBody>
      </p:sp>
      <p:pic>
        <p:nvPicPr>
          <p:cNvPr id="1026" name="Picture 2" descr="Микола Снаговський : Книги, бібліографія : проза, поезія, драм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8" y="1413367"/>
            <a:ext cx="3113037" cy="41507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162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086" y="603386"/>
            <a:ext cx="10341428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із заголовком </a:t>
            </a:r>
            <a:r>
              <a:rPr lang="uk-UA" sz="4000" b="1" dirty="0" smtClean="0">
                <a:solidFill>
                  <a:schemeClr val="bg1"/>
                </a:solidFill>
              </a:rPr>
              <a:t>твору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167" y="2867426"/>
            <a:ext cx="622663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назву твору. Що таке лайнер?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Хто, на </a:t>
            </a:r>
            <a:r>
              <a:rPr lang="uk-UA" sz="2800" b="1" dirty="0" smtClean="0">
                <a:solidFill>
                  <a:schemeClr val="bg1"/>
                </a:solidFill>
              </a:rPr>
              <a:t>твою </a:t>
            </a:r>
            <a:r>
              <a:rPr lang="uk-UA" sz="2800" b="1" dirty="0">
                <a:solidFill>
                  <a:schemeClr val="bg1"/>
                </a:solidFill>
              </a:rPr>
              <a:t>думку, буде головними персонажами твору?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Де можуть відбуватися події твору? Про що може йтися у творі?   </a:t>
            </a:r>
          </a:p>
        </p:txBody>
      </p:sp>
      <p:pic>
        <p:nvPicPr>
          <p:cNvPr id="3078" name="Picture 6" descr="Бумажный самолетик, день школы - когда летали самоле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086" y="1443864"/>
            <a:ext cx="3721796" cy="32127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695" y="1395350"/>
            <a:ext cx="5790789" cy="138499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Микола Снаговський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«</a:t>
            </a:r>
            <a:r>
              <a:rPr lang="uk-UA" sz="2800" b="1" dirty="0">
                <a:solidFill>
                  <a:srgbClr val="0070C0"/>
                </a:solidFill>
              </a:rPr>
              <a:t>Про пасажирський лайнер і паперовий літачок»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64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284984" y="1951951"/>
            <a:ext cx="2862942" cy="40787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лет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вище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творц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ві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дстані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йнери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літач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авіал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нії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здійн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вся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271658" y="1946330"/>
            <a:ext cx="3810000" cy="4085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зл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тно-посадк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пасаж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рський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розпізнав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льних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папер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вими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намаг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міжнар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дного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термін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вих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71738" y="533685"/>
            <a:ext cx="10109920" cy="685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1739" y="1290498"/>
            <a:ext cx="10109918" cy="51653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уважно слова. Які слова тобі незрозумілі?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10" descr="Dictionary clipart 2 » Clipart St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7028" b="5213"/>
          <a:stretch/>
        </p:blipFill>
        <p:spPr bwMode="auto">
          <a:xfrm>
            <a:off x="971738" y="1993287"/>
            <a:ext cx="3055976" cy="34728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8950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7299</TotalTime>
  <Words>757</Words>
  <Application>Microsoft Office PowerPoint</Application>
  <PresentationFormat>Произвольный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630</cp:revision>
  <dcterms:created xsi:type="dcterms:W3CDTF">2018-01-05T16:38:53Z</dcterms:created>
  <dcterms:modified xsi:type="dcterms:W3CDTF">2025-05-19T19:22:59Z</dcterms:modified>
</cp:coreProperties>
</file>