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744" r:id="rId3"/>
    <p:sldId id="739" r:id="rId4"/>
    <p:sldId id="742" r:id="rId5"/>
    <p:sldId id="736" r:id="rId6"/>
    <p:sldId id="711" r:id="rId7"/>
    <p:sldId id="730" r:id="rId8"/>
    <p:sldId id="704" r:id="rId9"/>
    <p:sldId id="725" r:id="rId10"/>
    <p:sldId id="699" r:id="rId11"/>
    <p:sldId id="741" r:id="rId12"/>
    <p:sldId id="743" r:id="rId13"/>
    <p:sldId id="74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E6E6E6"/>
    <a:srgbClr val="295FFF"/>
    <a:srgbClr val="00B050"/>
    <a:srgbClr val="1694E9"/>
    <a:srgbClr val="FF66FF"/>
    <a:srgbClr val="FFFF00"/>
    <a:srgbClr val="FF7C80"/>
    <a:srgbClr val="709E32"/>
    <a:srgbClr val="E3F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8057" y="4446028"/>
            <a:ext cx="8991601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Повторюю </a:t>
            </a:r>
            <a:r>
              <a:rPr lang="uk-UA" sz="4800" b="1" dirty="0" smtClean="0">
                <a:solidFill>
                  <a:srgbClr val="0070C0"/>
                </a:solidFill>
              </a:rPr>
              <a:t>вивчене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uk-UA" sz="4800" b="1" dirty="0" smtClean="0">
                <a:solidFill>
                  <a:srgbClr val="0070C0"/>
                </a:solidFill>
              </a:rPr>
              <a:t>за рік</a:t>
            </a:r>
            <a:endParaRPr lang="uk-UA" sz="4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4330" y="1654322"/>
            <a:ext cx="2819400" cy="132802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1</a:t>
            </a:r>
            <a:r>
              <a:rPr lang="en-US" sz="2400" b="1" dirty="0" smtClean="0">
                <a:solidFill>
                  <a:srgbClr val="0070C0"/>
                </a:solidFill>
              </a:rPr>
              <a:t>1</a:t>
            </a:r>
            <a:r>
              <a:rPr lang="uk-UA" sz="2400" b="1" dirty="0" smtClean="0">
                <a:solidFill>
                  <a:srgbClr val="0070C0"/>
                </a:solidFill>
              </a:rPr>
              <a:t>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1" name="Picture 6" descr="Бабушка и дедушка с внуками в парке | Бесплатно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" b="1448"/>
          <a:stretch/>
        </p:blipFill>
        <p:spPr bwMode="auto">
          <a:xfrm>
            <a:off x="1328057" y="1080000"/>
            <a:ext cx="3108729" cy="2952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9456" y="494528"/>
            <a:ext cx="10101943" cy="6672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6363" y="2535546"/>
            <a:ext cx="4988155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У нього багато світлин.</a:t>
            </a:r>
          </a:p>
          <a:p>
            <a:r>
              <a:rPr lang="uk-UA" sz="3600" b="1" dirty="0"/>
              <a:t>Мій дідусь фотограф.</a:t>
            </a:r>
          </a:p>
          <a:p>
            <a:r>
              <a:rPr lang="uk-UA" sz="3600" b="1" dirty="0"/>
              <a:t>Я люблю їх розглядати.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357" b="2361"/>
          <a:stretch/>
        </p:blipFill>
        <p:spPr>
          <a:xfrm>
            <a:off x="6150426" y="2106694"/>
            <a:ext cx="5048636" cy="245514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121224" y="2563173"/>
            <a:ext cx="4988155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Мій </a:t>
            </a:r>
            <a:r>
              <a:rPr lang="uk-UA" sz="3600" b="1" dirty="0"/>
              <a:t>дідусь фотограф.</a:t>
            </a:r>
          </a:p>
          <a:p>
            <a:r>
              <a:rPr lang="uk-UA" sz="3600" b="1" dirty="0"/>
              <a:t>У нього багато світлин.</a:t>
            </a:r>
          </a:p>
          <a:p>
            <a:r>
              <a:rPr lang="uk-UA" sz="3600" b="1" dirty="0" smtClean="0"/>
              <a:t>Я </a:t>
            </a:r>
            <a:r>
              <a:rPr lang="uk-UA" sz="3600" b="1" dirty="0"/>
              <a:t>люблю їх розглядати.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99455" y="1257390"/>
            <a:ext cx="10101943" cy="79414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Прочитай повідомлення </a:t>
            </a:r>
            <a:r>
              <a:rPr lang="uk-UA" sz="2400" b="1" dirty="0" err="1" smtClean="0">
                <a:solidFill>
                  <a:srgbClr val="0070C0"/>
                </a:solidFill>
              </a:rPr>
              <a:t>Читалочки</a:t>
            </a:r>
            <a:r>
              <a:rPr lang="uk-UA" sz="2400" b="1" dirty="0" smtClean="0">
                <a:solidFill>
                  <a:srgbClr val="0070C0"/>
                </a:solidFill>
              </a:rPr>
              <a:t>. Чи </a:t>
            </a:r>
            <a:r>
              <a:rPr lang="uk-UA" sz="2400" b="1" dirty="0">
                <a:solidFill>
                  <a:srgbClr val="0070C0"/>
                </a:solidFill>
              </a:rPr>
              <a:t>можна назвати його текстом?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Перетвори </a:t>
            </a:r>
            <a:r>
              <a:rPr lang="uk-UA" sz="2400" b="1" dirty="0">
                <a:solidFill>
                  <a:srgbClr val="0070C0"/>
                </a:solidFill>
              </a:rPr>
              <a:t>повідомлення Читалочки на текст і запиши.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140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95" y="4561835"/>
            <a:ext cx="7327261" cy="173082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0070C0"/>
                </a:solidFill>
              </a:rPr>
              <a:t>Розкажи, як звати твоїх дідусів, бабусь.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0070C0"/>
                </a:solidFill>
              </a:rPr>
              <a:t> Чим вони люблять займатися?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0070C0"/>
                </a:solidFill>
              </a:rPr>
              <a:t>Як часто ти з ними спілкуєшся?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0070C0"/>
                </a:solidFill>
              </a:rPr>
              <a:t>Як слід </a:t>
            </a:r>
            <a:r>
              <a:rPr lang="uk-UA" sz="2400" b="1" dirty="0">
                <a:solidFill>
                  <a:srgbClr val="0070C0"/>
                </a:solidFill>
              </a:rPr>
              <a:t>ставитися до людей похилого віку? Чому?</a:t>
            </a:r>
            <a:endParaRPr lang="uk-UA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8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1 Українська мова\1 Пономарьова\9 Повт в кінці року\№116 - Повторюю вивчене\2025-05-15_130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0065"/>
            <a:ext cx="7520307" cy="597738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76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9025" y="5539078"/>
            <a:ext cx="1711661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Айстра,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8924" y="543704"/>
            <a:ext cx="2976647" cy="1328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346371" y="1164479"/>
            <a:ext cx="1698171" cy="6643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394055" y="1164479"/>
            <a:ext cx="1650487" cy="7078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32715" y="5549964"/>
            <a:ext cx="2166257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конвалія,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06443" y="5556184"/>
            <a:ext cx="108312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мак,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41970" y="5536736"/>
            <a:ext cx="2068287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тюльпан. </a:t>
            </a:r>
          </a:p>
        </p:txBody>
      </p:sp>
      <p:sp>
        <p:nvSpPr>
          <p:cNvPr id="5" name="Диагональная полоса 4"/>
          <p:cNvSpPr/>
          <p:nvPr/>
        </p:nvSpPr>
        <p:spPr>
          <a:xfrm>
            <a:off x="5508171" y="2481943"/>
            <a:ext cx="76200" cy="87086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>
            <a:off x="6487885" y="2460172"/>
            <a:ext cx="76200" cy="87086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Диагональная полоса 20"/>
          <p:cNvSpPr/>
          <p:nvPr/>
        </p:nvSpPr>
        <p:spPr>
          <a:xfrm>
            <a:off x="7815081" y="2471058"/>
            <a:ext cx="76200" cy="87086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Диагональная полоса 21"/>
          <p:cNvSpPr/>
          <p:nvPr/>
        </p:nvSpPr>
        <p:spPr>
          <a:xfrm>
            <a:off x="9720942" y="2460172"/>
            <a:ext cx="76200" cy="87086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Диагональная полоса 22"/>
          <p:cNvSpPr/>
          <p:nvPr/>
        </p:nvSpPr>
        <p:spPr>
          <a:xfrm>
            <a:off x="10635342" y="2481944"/>
            <a:ext cx="76200" cy="87086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Диагональная полоса 23"/>
          <p:cNvSpPr/>
          <p:nvPr/>
        </p:nvSpPr>
        <p:spPr>
          <a:xfrm>
            <a:off x="5060555" y="2830286"/>
            <a:ext cx="76200" cy="87086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6030686" y="3817437"/>
            <a:ext cx="14347" cy="413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60555" y="3817437"/>
            <a:ext cx="0" cy="413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8360229" y="3748674"/>
            <a:ext cx="14347" cy="413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390098" y="3748674"/>
            <a:ext cx="0" cy="413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9744695" y="3806769"/>
            <a:ext cx="14347" cy="413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60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 клас\1 Українська мова\1 Пономарьова\9 Повт в кінці року\№116 - Повторюю вивчене\2025-05-15_130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25" y="543704"/>
            <a:ext cx="7811512" cy="541078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76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8924" y="543704"/>
            <a:ext cx="2976647" cy="1328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6900" y="1313100"/>
            <a:ext cx="96054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їжа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47852" y="3013591"/>
            <a:ext cx="92509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ніч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83934" y="2211088"/>
            <a:ext cx="1505017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   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0252" y="3489156"/>
            <a:ext cx="1349634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літо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1285" y="3869073"/>
            <a:ext cx="180148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сумний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4793" y="4319877"/>
            <a:ext cx="1498087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білий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47115" y="4652844"/>
            <a:ext cx="21893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мовчати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59482" y="5114533"/>
            <a:ext cx="201643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радіти</a:t>
            </a:r>
          </a:p>
        </p:txBody>
      </p:sp>
    </p:spTree>
    <p:extLst>
      <p:ext uri="{BB962C8B-B14F-4D97-AF65-F5344CB8AC3E}">
        <p14:creationId xmlns:p14="http://schemas.microsoft.com/office/powerpoint/2010/main" val="106629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/>
      <p:bldP spid="11" grpId="0"/>
      <p:bldP spid="12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106" y="500772"/>
            <a:ext cx="9874037" cy="6043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/>
              <a:t>Підсумок. Рефлексія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03790" y="1174788"/>
            <a:ext cx="8798895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Намалюй </a:t>
            </a:r>
            <a:r>
              <a:rPr lang="ru-RU" sz="2400" b="1" dirty="0">
                <a:solidFill>
                  <a:srgbClr val="0070C0"/>
                </a:solidFill>
              </a:rPr>
              <a:t>смайлик, що відповідає </a:t>
            </a:r>
            <a:r>
              <a:rPr lang="ru-RU" sz="2400" b="1" dirty="0" smtClean="0">
                <a:solidFill>
                  <a:srgbClr val="0070C0"/>
                </a:solidFill>
              </a:rPr>
              <a:t>твоїй роботі на уроці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66106" y="3800091"/>
            <a:ext cx="2712821" cy="200906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Все вийшло! Уроком </a:t>
            </a:r>
            <a:r>
              <a:rPr lang="ru-RU" sz="2800" b="1" dirty="0" smtClean="0">
                <a:solidFill>
                  <a:srgbClr val="0070C0"/>
                </a:solidFill>
              </a:rPr>
              <a:t>задоволений задоволена!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4813" y="3810490"/>
            <a:ext cx="2517821" cy="200906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Не </a:t>
            </a:r>
            <a:r>
              <a:rPr lang="ru-RU" sz="2800" b="1" dirty="0">
                <a:solidFill>
                  <a:srgbClr val="0070C0"/>
                </a:solidFill>
              </a:rPr>
              <a:t>зовсім все виходило, але я </a:t>
            </a:r>
            <a:r>
              <a:rPr lang="ru-RU" sz="2800" b="1" dirty="0" err="1" smtClean="0">
                <a:solidFill>
                  <a:srgbClr val="0070C0"/>
                </a:solidFill>
              </a:rPr>
              <a:t>старав</a:t>
            </a:r>
            <a:r>
              <a:rPr lang="ru-RU" sz="2800" b="1" dirty="0" smtClean="0">
                <a:solidFill>
                  <a:srgbClr val="0070C0"/>
                </a:solidFill>
              </a:rPr>
              <a:t>(ла)</a:t>
            </a:r>
            <a:r>
              <a:rPr lang="ru-RU" sz="2800" b="1" dirty="0" err="1" smtClean="0">
                <a:solidFill>
                  <a:srgbClr val="0070C0"/>
                </a:solidFill>
              </a:rPr>
              <a:t>ся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86057" y="3825561"/>
            <a:ext cx="2852059" cy="200906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Мало </a:t>
            </a:r>
            <a:r>
              <a:rPr lang="ru-RU" sz="2800" b="1" dirty="0">
                <a:solidFill>
                  <a:srgbClr val="0070C0"/>
                </a:solidFill>
              </a:rPr>
              <a:t>що вийшло, </a:t>
            </a:r>
            <a:r>
              <a:rPr lang="ru-RU" sz="2800" b="1" dirty="0" smtClean="0">
                <a:solidFill>
                  <a:srgbClr val="0070C0"/>
                </a:solidFill>
              </a:rPr>
              <a:t>багато завдань не </a:t>
            </a:r>
            <a:r>
              <a:rPr lang="ru-RU" sz="2800" b="1" dirty="0" err="1">
                <a:solidFill>
                  <a:srgbClr val="0070C0"/>
                </a:solidFill>
              </a:rPr>
              <a:t>розумів</a:t>
            </a:r>
            <a:r>
              <a:rPr lang="ru-RU" sz="2800" b="1" dirty="0">
                <a:solidFill>
                  <a:srgbClr val="0070C0"/>
                </a:solidFill>
              </a:rPr>
              <a:t>(ла).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680" y="1830412"/>
            <a:ext cx="2550436" cy="1897593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https://klike.net/uploads/posts/2022-08/165959229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06" y="1830412"/>
            <a:ext cx="2712821" cy="192773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ree-png.ru/wp-content/uploads/2021/05/free-png.ru-21-340x3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35" y="1845483"/>
            <a:ext cx="2356379" cy="19277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51047" y="1804942"/>
            <a:ext cx="610789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Що сьогодні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 пригадали?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Поміркуй </a:t>
            </a:r>
            <a:r>
              <a:rPr lang="uk-UA" sz="2800" b="1" dirty="0">
                <a:solidFill>
                  <a:schemeClr val="bg1"/>
                </a:solidFill>
              </a:rPr>
              <a:t>та </a:t>
            </a:r>
            <a:r>
              <a:rPr lang="uk-UA" sz="2800" b="1" dirty="0" smtClean="0">
                <a:solidFill>
                  <a:schemeClr val="bg1"/>
                </a:solidFill>
              </a:rPr>
              <a:t>скажи, </a:t>
            </a:r>
            <a:r>
              <a:rPr lang="uk-UA" sz="2800" b="1" dirty="0">
                <a:solidFill>
                  <a:schemeClr val="bg1"/>
                </a:solidFill>
              </a:rPr>
              <a:t>як слід ставитися до людей похилого віку? Чому?</a:t>
            </a:r>
          </a:p>
        </p:txBody>
      </p:sp>
    </p:spTree>
    <p:extLst>
      <p:ext uri="{BB962C8B-B14F-4D97-AF65-F5344CB8AC3E}">
        <p14:creationId xmlns:p14="http://schemas.microsoft.com/office/powerpoint/2010/main" val="136556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2" grpId="0" animBg="1"/>
      <p:bldP spid="14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638" y="511065"/>
            <a:ext cx="10309076" cy="685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99315" y="1957178"/>
            <a:ext cx="5867400" cy="267765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Хочу побажати </a:t>
            </a:r>
            <a:r>
              <a:rPr lang="uk-UA" sz="2800" b="1" dirty="0" smtClean="0">
                <a:solidFill>
                  <a:srgbClr val="0070C0"/>
                </a:solidFill>
              </a:rPr>
              <a:t>нам гарного </a:t>
            </a:r>
            <a:r>
              <a:rPr lang="uk-UA" sz="2800" b="1" dirty="0">
                <a:solidFill>
                  <a:srgbClr val="0070C0"/>
                </a:solidFill>
              </a:rPr>
              <a:t>уроку,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Щоб було цікаво всім </a:t>
            </a:r>
            <a:r>
              <a:rPr lang="uk-UA" sz="2800" b="1" dirty="0" smtClean="0">
                <a:solidFill>
                  <a:srgbClr val="0070C0"/>
                </a:solidFill>
              </a:rPr>
              <a:t>працювати</a:t>
            </a:r>
            <a:r>
              <a:rPr lang="uk-UA" sz="2800" b="1" dirty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Щоб хотіли дуже всі відповідати.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Щоб допомагало вам вміння </a:t>
            </a:r>
            <a:r>
              <a:rPr lang="uk-UA" sz="2800" b="1" dirty="0" smtClean="0">
                <a:solidFill>
                  <a:srgbClr val="0070C0"/>
                </a:solidFill>
              </a:rPr>
              <a:t>міркувати </a:t>
            </a:r>
            <a:endParaRPr lang="uk-UA" sz="2800" b="1" dirty="0">
              <a:solidFill>
                <a:srgbClr val="0070C0"/>
              </a:solidFill>
            </a:endParaRP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І </a:t>
            </a:r>
            <a:r>
              <a:rPr lang="uk-UA" sz="2800" b="1" dirty="0" smtClean="0">
                <a:solidFill>
                  <a:srgbClr val="0070C0"/>
                </a:solidFill>
              </a:rPr>
              <a:t>почуття успіху легко відчувати</a:t>
            </a:r>
            <a:r>
              <a:rPr lang="uk-UA" sz="2800" b="1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" y="1468698"/>
            <a:ext cx="4377600" cy="426508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xtLst/>
        </p:spPr>
      </p:pic>
      <p:pic>
        <p:nvPicPr>
          <p:cNvPr id="1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49" y="2939143"/>
            <a:ext cx="2129725" cy="27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697" y1="5917" x2="26697" y2="5917"/>
                        <a14:foregroundMark x1="58371" y1="62722" x2="58371" y2="62722"/>
                        <a14:foregroundMark x1="76018" y1="60059" x2="76018" y2="60059"/>
                        <a14:foregroundMark x1="67873" y1="63314" x2="67873" y2="63314"/>
                        <a14:foregroundMark x1="52941" y1="63905" x2="52941" y2="63905"/>
                        <a14:foregroundMark x1="46606" y1="78107" x2="46606" y2="78107"/>
                        <a14:foregroundMark x1="69231" y1="75740" x2="69231" y2="75740"/>
                        <a14:foregroundMark x1="68778" y1="81065" x2="68778" y2="81065"/>
                        <a14:foregroundMark x1="43891" y1="84615" x2="43891" y2="84615"/>
                        <a14:foregroundMark x1="42081" y1="94379" x2="42081" y2="94379"/>
                        <a14:foregroundMark x1="76471" y1="93491" x2="76471" y2="93491"/>
                        <a14:foregroundMark x1="36199" y1="95562" x2="36199" y2="95562"/>
                        <a14:foregroundMark x1="70588" y1="95266" x2="70588" y2="95266"/>
                        <a14:foregroundMark x1="72851" y1="97929" x2="72851" y2="97929"/>
                        <a14:foregroundMark x1="41629" y1="97633" x2="41629" y2="97633"/>
                        <a14:foregroundMark x1="17647" y1="81657" x2="17647" y2="81657"/>
                        <a14:foregroundMark x1="8597" y1="81361" x2="8597" y2="81361"/>
                        <a14:foregroundMark x1="80090" y1="78698" x2="80090" y2="78698"/>
                        <a14:foregroundMark x1="91855" y1="79586" x2="91855" y2="79586"/>
                        <a14:foregroundMark x1="68778" y1="60651" x2="68778" y2="60651"/>
                        <a14:foregroundMark x1="45249" y1="4438" x2="45249" y2="4438"/>
                        <a14:foregroundMark x1="19005" y1="75148" x2="19005" y2="75148"/>
                        <a14:foregroundMark x1="8145" y1="76627" x2="8145" y2="76627"/>
                        <a14:foregroundMark x1="7240" y1="89349" x2="7240" y2="89349"/>
                        <a14:foregroundMark x1="7240" y1="93491" x2="7240" y2="93491"/>
                        <a14:foregroundMark x1="8597" y1="98521" x2="8597" y2="98521"/>
                        <a14:foregroundMark x1="19005" y1="86391" x2="19005" y2="86391"/>
                        <a14:foregroundMark x1="18100" y1="90533" x2="18100" y2="90533"/>
                        <a14:foregroundMark x1="31222" y1="71893" x2="31222" y2="71893"/>
                        <a14:foregroundMark x1="62443" y1="72485" x2="62443" y2="72485"/>
                        <a14:foregroundMark x1="54299" y1="71893" x2="54299" y2="71893"/>
                        <a14:foregroundMark x1="79186" y1="72485" x2="79186" y2="72485"/>
                        <a14:foregroundMark x1="85520" y1="71893" x2="85520" y2="71893"/>
                        <a14:foregroundMark x1="91855" y1="72189" x2="91855" y2="72189"/>
                        <a14:foregroundMark x1="82353" y1="71893" x2="82353" y2="71893"/>
                        <a14:foregroundMark x1="80543" y1="84615" x2="80543" y2="84615"/>
                        <a14:foregroundMark x1="92308" y1="84320" x2="92308" y2="84320"/>
                        <a14:foregroundMark x1="91855" y1="90237" x2="91855" y2="90237"/>
                        <a14:foregroundMark x1="91403" y1="94379" x2="91403" y2="94379"/>
                        <a14:foregroundMark x1="91855" y1="98521" x2="91855" y2="98521"/>
                        <a14:foregroundMark x1="92308" y1="76331" x2="92308" y2="76331"/>
                        <a14:foregroundMark x1="18552" y1="78107" x2="18552" y2="78107"/>
                        <a14:foregroundMark x1="18552" y1="72781" x2="18552" y2="72781"/>
                        <a14:foregroundMark x1="23529" y1="71598" x2="23529" y2="71598"/>
                        <a14:foregroundMark x1="38914" y1="79586" x2="38914" y2="79586"/>
                        <a14:foregroundMark x1="38914" y1="75444" x2="38914" y2="75444"/>
                        <a14:foregroundMark x1="35747" y1="87278" x2="35747" y2="87278"/>
                        <a14:foregroundMark x1="32127" y1="94083" x2="32127" y2="94083"/>
                        <a14:foregroundMark x1="33484" y1="98521" x2="33484" y2="98521"/>
                        <a14:foregroundMark x1="47964" y1="91716" x2="47964" y2="91716"/>
                        <a14:foregroundMark x1="47964" y1="84911" x2="47964" y2="84911"/>
                        <a14:foregroundMark x1="46154" y1="97337" x2="46154" y2="97337"/>
                        <a14:foregroundMark x1="67421" y1="94970" x2="67421" y2="94970"/>
                        <a14:foregroundMark x1="78281" y1="97929" x2="78281" y2="97929"/>
                        <a14:foregroundMark x1="65158" y1="97337" x2="65158" y2="97337"/>
                        <a14:foregroundMark x1="66063" y1="84024" x2="66063" y2="84024"/>
                        <a14:foregroundMark x1="63801" y1="78994" x2="63801" y2="78994"/>
                        <a14:foregroundMark x1="81448" y1="88757" x2="81448" y2="88757"/>
                        <a14:foregroundMark x1="80090" y1="74556" x2="80090" y2="74556"/>
                        <a14:foregroundMark x1="81900" y1="76036" x2="81900" y2="76036"/>
                        <a14:foregroundMark x1="8145" y1="85207" x2="8145" y2="85207"/>
                        <a14:foregroundMark x1="8145" y1="95266" x2="8145" y2="95266"/>
                        <a14:foregroundMark x1="6787" y1="78698" x2="6787" y2="78698"/>
                        <a14:foregroundMark x1="8145" y1="73373" x2="8145" y2="73373"/>
                        <a14:foregroundMark x1="11765" y1="72189" x2="11765" y2="72189"/>
                        <a14:foregroundMark x1="2715" y1="71893" x2="2715" y2="71893"/>
                        <a14:foregroundMark x1="97738" y1="71598" x2="97738" y2="71598"/>
                        <a14:foregroundMark x1="70588" y1="83728" x2="70588" y2="83728"/>
                        <a14:foregroundMark x1="62443" y1="89645" x2="62443" y2="89645"/>
                        <a14:foregroundMark x1="81900" y1="80473" x2="81900" y2="80473"/>
                        <a14:foregroundMark x1="37104" y1="6509" x2="37104" y2="6509"/>
                        <a14:foregroundMark x1="52941" y1="8284" x2="52941" y2="8580"/>
                        <a14:foregroundMark x1="18552" y1="15089" x2="18552" y2="15089"/>
                        <a14:foregroundMark x1="11312" y1="21598" x2="11312" y2="21598"/>
                        <a14:foregroundMark x1="10860" y1="15089" x2="11312" y2="15089"/>
                        <a14:foregroundMark x1="20814" y1="9467" x2="20814" y2="9467"/>
                        <a14:foregroundMark x1="30317" y1="10355" x2="30317" y2="10355"/>
                        <a14:foregroundMark x1="45249" y1="74260" x2="45249" y2="74260"/>
                        <a14:foregroundMark x1="63348" y1="75740" x2="63348" y2="75740"/>
                        <a14:foregroundMark x1="61991" y1="94675" x2="61991" y2="94675"/>
                        <a14:foregroundMark x1="49321" y1="94379" x2="49321" y2="94379"/>
                        <a14:foregroundMark x1="33032" y1="78698" x2="33032" y2="78698"/>
                        <a14:foregroundMark x1="32127" y1="80473" x2="32127" y2="80473"/>
                        <a14:foregroundMark x1="30769" y1="2367" x2="30769" y2="2367"/>
                        <a14:foregroundMark x1="81448" y1="91420" x2="81448" y2="91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84" y="3014534"/>
            <a:ext cx="1777971" cy="27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9716" y="1340123"/>
            <a:ext cx="10112831" cy="619306"/>
          </a:xfrm>
          <a:prstGeom prst="roundRect">
            <a:avLst/>
          </a:prstGeom>
          <a:ln w="38100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</a:rPr>
              <a:t>Обери той смайлик, з яким ти асоціюєш свій настрій на початку уроку. 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88572" y="500299"/>
            <a:ext cx="992777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Емоційне налаштування «Який ти зараз?»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Картинки по запросу смайл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62" y="2166871"/>
            <a:ext cx="2294316" cy="148771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1" name="Рисунок 10" descr="Картинки по запросу смайлик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r="6780"/>
          <a:stretch/>
        </p:blipFill>
        <p:spPr bwMode="auto">
          <a:xfrm>
            <a:off x="3816000" y="2172474"/>
            <a:ext cx="2160000" cy="151243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6" name="Рисунок 15" descr="Картинки по запросу смайли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98" y="2172474"/>
            <a:ext cx="2013665" cy="145686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7" name="Рисунок 16" descr="Картинки по запросу смайлики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7109"/>
          <a:stretch/>
        </p:blipFill>
        <p:spPr bwMode="auto">
          <a:xfrm>
            <a:off x="1272620" y="4244013"/>
            <a:ext cx="1590323" cy="149088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8" name="Рисунок 17" descr="Картинки по запросу смайлик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14" y="4199990"/>
            <a:ext cx="1777983" cy="153490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9" name="Рисунок 18" descr="Картинки по запросу смайлики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25" y="4199989"/>
            <a:ext cx="1720737" cy="153939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0" name="Рисунок 19" descr="Картинки по запросу смайлики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250" y="4232006"/>
            <a:ext cx="1711156" cy="14874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0312" y="3704669"/>
            <a:ext cx="1812616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Чудовий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16829" y="3633207"/>
            <a:ext cx="1803460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святковий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534711" y="5737598"/>
            <a:ext cx="1711156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веселий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05798" y="5792053"/>
            <a:ext cx="2362007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сором’язливий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92064" y="5770256"/>
            <a:ext cx="1807872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творчий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52027" y="5752082"/>
            <a:ext cx="1719660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сумний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910355" y="3608714"/>
            <a:ext cx="1656736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злий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 descr="Картинки по запросу смайлики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5" r="31931"/>
          <a:stretch/>
        </p:blipFill>
        <p:spPr bwMode="auto">
          <a:xfrm>
            <a:off x="9473062" y="2187476"/>
            <a:ext cx="1548000" cy="149912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9309906" y="3614110"/>
            <a:ext cx="1905739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задумливий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7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1430" y="512633"/>
            <a:ext cx="10229970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372344" y="1460485"/>
            <a:ext cx="6781800" cy="35394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rgbClr val="0070C0"/>
                </a:solidFill>
              </a:rPr>
              <a:t>Настав той час, коли всі теми вивчені. Але існує </a:t>
            </a:r>
            <a:r>
              <a:rPr lang="uk-UA" sz="2800" b="1" dirty="0" smtClean="0">
                <a:solidFill>
                  <a:srgbClr val="0070C0"/>
                </a:solidFill>
              </a:rPr>
              <a:t>одна гарна українська приказка: </a:t>
            </a:r>
            <a:r>
              <a:rPr lang="uk-UA" sz="2800" b="1" dirty="0" smtClean="0">
                <a:solidFill>
                  <a:srgbClr val="0070C0"/>
                </a:solidFill>
              </a:rPr>
              <a:t>«Багато знає, тільки нічого не вміє». </a:t>
            </a:r>
            <a:r>
              <a:rPr lang="uk-UA" sz="2800" b="1" dirty="0" smtClean="0">
                <a:solidFill>
                  <a:srgbClr val="0070C0"/>
                </a:solidFill>
              </a:rPr>
              <a:t>Думаю, це не про нас. </a:t>
            </a:r>
          </a:p>
          <a:p>
            <a:pPr algn="just"/>
            <a:r>
              <a:rPr lang="uk-UA" sz="2800" b="1" dirty="0" smtClean="0">
                <a:solidFill>
                  <a:srgbClr val="0070C0"/>
                </a:solidFill>
              </a:rPr>
              <a:t>З сьогоднішнього </a:t>
            </a:r>
            <a:r>
              <a:rPr lang="uk-UA" sz="2800" b="1" dirty="0">
                <a:solidFill>
                  <a:srgbClr val="0070C0"/>
                </a:solidFill>
              </a:rPr>
              <a:t>уроку ми починаємо повторювати свої знання і </a:t>
            </a:r>
            <a:r>
              <a:rPr lang="uk-UA" sz="2800" b="1" dirty="0" smtClean="0">
                <a:solidFill>
                  <a:srgbClr val="0070C0"/>
                </a:solidFill>
              </a:rPr>
              <a:t>застосовувати вміння з тем, </a:t>
            </a:r>
            <a:r>
              <a:rPr lang="uk-UA" sz="2800" b="1" dirty="0">
                <a:solidFill>
                  <a:srgbClr val="0070C0"/>
                </a:solidFill>
              </a:rPr>
              <a:t>які вивчали протягом навчального року.</a:t>
            </a: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971429" y="1460485"/>
            <a:ext cx="3082165" cy="293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08" t="937" r="47896" b="89267"/>
          <a:stretch/>
        </p:blipFill>
        <p:spPr>
          <a:xfrm>
            <a:off x="7019575" y="-330046"/>
            <a:ext cx="559580" cy="3711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09" t="873" r="48395" b="89331"/>
          <a:stretch/>
        </p:blipFill>
        <p:spPr>
          <a:xfrm>
            <a:off x="6370480" y="-366097"/>
            <a:ext cx="551939" cy="3660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4" t="1172" r="73800" b="89032"/>
          <a:stretch/>
        </p:blipFill>
        <p:spPr>
          <a:xfrm>
            <a:off x="5681472" y="-366097"/>
            <a:ext cx="548681" cy="3639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53" t="1186" r="21351" b="89018"/>
          <a:stretch/>
        </p:blipFill>
        <p:spPr>
          <a:xfrm>
            <a:off x="7387687" y="-375360"/>
            <a:ext cx="576611" cy="38246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91" t="1377" r="12713" b="88827"/>
          <a:stretch/>
        </p:blipFill>
        <p:spPr>
          <a:xfrm>
            <a:off x="7722963" y="-366097"/>
            <a:ext cx="618444" cy="41020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50" t="1468" r="38854" b="88736"/>
          <a:stretch/>
        </p:blipFill>
        <p:spPr>
          <a:xfrm>
            <a:off x="6114992" y="-371821"/>
            <a:ext cx="531457" cy="35251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72" t="1377" r="39232" b="88827"/>
          <a:stretch/>
        </p:blipFill>
        <p:spPr>
          <a:xfrm>
            <a:off x="6674384" y="-366097"/>
            <a:ext cx="524200" cy="34769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3" t="1594" r="74101" b="88610"/>
          <a:stretch/>
        </p:blipFill>
        <p:spPr>
          <a:xfrm>
            <a:off x="5285880" y="-396651"/>
            <a:ext cx="521103" cy="34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ЧИТАЄМО САМІ&quot; Казки для ді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407" y="3181133"/>
            <a:ext cx="1796226" cy="292926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251857" y="590984"/>
            <a:ext cx="9612086" cy="6608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1857" y="1315949"/>
            <a:ext cx="435622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Ніжна, лагідна, рідненька,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Як голубонька, сивенька.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Нам би небо прихилила,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Це … … … …  наша мила.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5360" y="2439800"/>
            <a:ext cx="134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бабуся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7714" y="1319993"/>
            <a:ext cx="435622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Він чимало літ прожив,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На повагу заслужив.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Для матусі він - татусь,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А для мене він - … … … … 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93782" y="2488084"/>
            <a:ext cx="147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дідусь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1129" r="62991" b="79796"/>
          <a:stretch/>
        </p:blipFill>
        <p:spPr>
          <a:xfrm>
            <a:off x="2911500" y="3256641"/>
            <a:ext cx="5940000" cy="223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6BE099C-9772-4E52-A1DB-F7A8AA607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32" y="3094524"/>
            <a:ext cx="2487763" cy="13400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3645" y="-721593"/>
            <a:ext cx="578402" cy="72159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29961" r="47486" b="51529"/>
          <a:stretch/>
        </p:blipFill>
        <p:spPr>
          <a:xfrm>
            <a:off x="3115257" y="4084673"/>
            <a:ext cx="2194561" cy="126940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6" t="78118" r="19092" b="3372"/>
          <a:stretch/>
        </p:blipFill>
        <p:spPr>
          <a:xfrm>
            <a:off x="6569229" y="4049619"/>
            <a:ext cx="2194561" cy="126940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222393" y="5002742"/>
            <a:ext cx="2028741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–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– </a:t>
            </a:r>
            <a:r>
              <a:rPr lang="ru-RU" sz="2800" b="1" dirty="0" smtClean="0">
                <a:solidFill>
                  <a:srgbClr val="FF0000"/>
                </a:solidFill>
              </a:rPr>
              <a:t>о </a:t>
            </a:r>
            <a:r>
              <a:rPr lang="ru-RU" sz="2800" b="1" dirty="0" smtClean="0">
                <a:solidFill>
                  <a:srgbClr val="0070C0"/>
                </a:solidFill>
              </a:rPr>
              <a:t> =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 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710532" y="5070734"/>
            <a:ext cx="1850462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–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=    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19399" y="5620034"/>
            <a:ext cx="6032101" cy="5131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слова. Побудуй звукові схеми слів.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Векторы на тему «Бабуся Малюнок» — скачивайте бесплатные векторы высокого  качества на Freepik | Freepi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57" y="3191228"/>
            <a:ext cx="1014517" cy="290908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29" grpId="0"/>
      <p:bldP spid="30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3515" y="459295"/>
            <a:ext cx="10276114" cy="6728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текст </a:t>
            </a:r>
            <a:r>
              <a:rPr lang="uk-UA" sz="4000" b="1" dirty="0" smtClean="0">
                <a:solidFill>
                  <a:schemeClr val="bg1"/>
                </a:solidFill>
              </a:rPr>
              <a:t>про Юрка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0514" y="2101508"/>
            <a:ext cx="779417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  </a:t>
            </a:r>
            <a:r>
              <a:rPr lang="uk-UA" sz="3200" b="1" dirty="0" smtClean="0"/>
              <a:t> </a:t>
            </a:r>
            <a:r>
              <a:rPr lang="uk-UA" sz="3200" b="1" dirty="0"/>
              <a:t>Будинок бабусі й дідуся стоїть аж у кінці вулиці. Тут </a:t>
            </a:r>
            <a:r>
              <a:rPr lang="uk-UA" sz="3200" b="1" dirty="0">
                <a:solidFill>
                  <a:srgbClr val="FFFF00"/>
                </a:solidFill>
              </a:rPr>
              <a:t>Юрко</a:t>
            </a:r>
            <a:r>
              <a:rPr lang="uk-UA" sz="3200" b="1" dirty="0"/>
              <a:t> щороку гостює ціле літо.</a:t>
            </a:r>
          </a:p>
          <a:p>
            <a:r>
              <a:rPr lang="uk-UA" sz="3200" b="1" dirty="0"/>
              <a:t>   </a:t>
            </a:r>
            <a:r>
              <a:rPr lang="uk-UA" sz="3200" b="1" dirty="0" smtClean="0"/>
              <a:t>Він </a:t>
            </a:r>
            <a:r>
              <a:rPr lang="uk-UA" sz="3200" b="1" dirty="0"/>
              <a:t>з татом або мамою приїздить автобусом. І перший забігає на бабусине </a:t>
            </a:r>
            <a:r>
              <a:rPr lang="uk-UA" sz="3200" b="1" dirty="0">
                <a:solidFill>
                  <a:srgbClr val="FFFF00"/>
                </a:solidFill>
              </a:rPr>
              <a:t>подвір'я</a:t>
            </a:r>
            <a:r>
              <a:rPr lang="uk-UA" sz="3200" b="1" dirty="0"/>
              <a:t>.  </a:t>
            </a:r>
          </a:p>
          <a:p>
            <a:pPr algn="r"/>
            <a:r>
              <a:rPr lang="uk-UA" sz="3200" b="1" i="1" dirty="0"/>
              <a:t>Валентина </a:t>
            </a:r>
            <a:r>
              <a:rPr lang="uk-UA" sz="3200" b="1" i="1" dirty="0" err="1"/>
              <a:t>Бойченко</a:t>
            </a:r>
            <a:endParaRPr lang="uk-UA" sz="3200" i="1" dirty="0"/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8572" y="1211471"/>
            <a:ext cx="9644742" cy="81327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</a:t>
            </a:r>
            <a:r>
              <a:rPr lang="uk-UA" sz="2400" b="1" dirty="0">
                <a:solidFill>
                  <a:srgbClr val="0070C0"/>
                </a:solidFill>
              </a:rPr>
              <a:t>, якою частиною мови є виділені слова. Доведи свою думку. Випиши з тексту виділені слова і поділи на склади для переносу.</a:t>
            </a:r>
          </a:p>
        </p:txBody>
      </p:sp>
      <p:pic>
        <p:nvPicPr>
          <p:cNvPr id="14" name="Picture 4" descr="бабушкин дом - слова Виталия Фалько ~ Поэзия (Авторская песн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8" y="2151175"/>
            <a:ext cx="2656921" cy="299732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1133" r="60764" b="89329"/>
          <a:stretch/>
        </p:blipFill>
        <p:spPr>
          <a:xfrm>
            <a:off x="3749742" y="5205190"/>
            <a:ext cx="6894761" cy="1116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2" t="46431" r="20646" b="36000"/>
          <a:stretch/>
        </p:blipFill>
        <p:spPr>
          <a:xfrm>
            <a:off x="3983609" y="5187748"/>
            <a:ext cx="1142212" cy="1104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9" t="51049" r="15027" b="39775"/>
          <a:stretch/>
        </p:blipFill>
        <p:spPr>
          <a:xfrm>
            <a:off x="5260388" y="5525975"/>
            <a:ext cx="278522" cy="62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t="80470" r="32057" b="4072"/>
          <a:stretch/>
        </p:blipFill>
        <p:spPr>
          <a:xfrm>
            <a:off x="6402909" y="5278143"/>
            <a:ext cx="2851622" cy="1014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67886" r="78592" b="22282"/>
          <a:stretch/>
        </p:blipFill>
        <p:spPr>
          <a:xfrm>
            <a:off x="5538910" y="5543009"/>
            <a:ext cx="654802" cy="645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9" t="71503" r="49099" b="20517"/>
          <a:stretch/>
        </p:blipFill>
        <p:spPr>
          <a:xfrm>
            <a:off x="6067666" y="5763190"/>
            <a:ext cx="335243" cy="589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0" t="70526" r="54668" b="20439"/>
          <a:stretch/>
        </p:blipFill>
        <p:spPr>
          <a:xfrm>
            <a:off x="9259564" y="5668384"/>
            <a:ext cx="152815" cy="667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0479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628" y="457200"/>
            <a:ext cx="10237091" cy="7293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200" b="1" dirty="0">
                <a:solidFill>
                  <a:schemeClr val="bg1"/>
                </a:solidFill>
              </a:rPr>
              <a:t>розповідь </a:t>
            </a:r>
            <a:r>
              <a:rPr lang="uk-UA" sz="3200" b="1" dirty="0" smtClean="0">
                <a:solidFill>
                  <a:schemeClr val="bg1"/>
                </a:solidFill>
              </a:rPr>
              <a:t>про бабусю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263" y="1254142"/>
            <a:ext cx="8086957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      </a:t>
            </a:r>
            <a:r>
              <a:rPr lang="uk-UA" sz="3200" b="1" dirty="0">
                <a:solidFill>
                  <a:schemeClr val="bg1"/>
                </a:solidFill>
              </a:rPr>
              <a:t>Я люблю приходити в гості до бабусі. Вона завжди привітно мене зустрічає. Ніжно пригортає до себе. </a:t>
            </a:r>
            <a:r>
              <a:rPr lang="uk-UA" sz="3200" b="1" dirty="0">
                <a:solidFill>
                  <a:srgbClr val="FFFF00"/>
                </a:solidFill>
              </a:rPr>
              <a:t>Говорить теплі слова.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     А як я люблю бабусині пиріжки! Смачніших немає в цілому світі! 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6002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139-140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959650"/>
              </p:ext>
            </p:extLst>
          </p:nvPr>
        </p:nvGraphicFramePr>
        <p:xfrm>
          <a:off x="4571999" y="3907971"/>
          <a:ext cx="655772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907">
                  <a:extLst>
                    <a:ext uri="{9D8B030D-6E8A-4147-A177-3AD203B41FA5}">
                      <a16:colId xmlns:a16="http://schemas.microsoft.com/office/drawing/2014/main" xmlns="" val="4269858821"/>
                    </a:ext>
                  </a:extLst>
                </a:gridCol>
                <a:gridCol w="2412695">
                  <a:extLst>
                    <a:ext uri="{9D8B030D-6E8A-4147-A177-3AD203B41FA5}">
                      <a16:colId xmlns:a16="http://schemas.microsoft.com/office/drawing/2014/main" xmlns="" val="3831349477"/>
                    </a:ext>
                  </a:extLst>
                </a:gridCol>
                <a:gridCol w="1959119">
                  <a:extLst>
                    <a:ext uri="{9D8B030D-6E8A-4147-A177-3AD203B41FA5}">
                      <a16:colId xmlns:a16="http://schemas.microsoft.com/office/drawing/2014/main" xmlns="" val="1598166861"/>
                    </a:ext>
                  </a:extLst>
                </a:gridCol>
              </a:tblGrid>
              <a:tr h="526215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іменник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прикметник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дієслово</a:t>
                      </a:r>
                      <a:endParaRPr lang="ru-RU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21530549"/>
                  </a:ext>
                </a:extLst>
              </a:tr>
              <a:tr h="526215"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59694528"/>
                  </a:ext>
                </a:extLst>
              </a:tr>
              <a:tr h="526215"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16263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92627" y="3906879"/>
            <a:ext cx="3548743" cy="157973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Випиши </a:t>
            </a:r>
            <a:r>
              <a:rPr lang="uk-UA" sz="2400" b="1" dirty="0">
                <a:solidFill>
                  <a:srgbClr val="0070C0"/>
                </a:solidFill>
              </a:rPr>
              <a:t>з виділеного </a:t>
            </a:r>
            <a:r>
              <a:rPr lang="uk-UA" sz="2400" b="1" dirty="0" smtClean="0">
                <a:solidFill>
                  <a:srgbClr val="0070C0"/>
                </a:solidFill>
              </a:rPr>
              <a:t>речення </a:t>
            </a:r>
            <a:r>
              <a:rPr lang="uk-UA" sz="2400" b="1" dirty="0">
                <a:solidFill>
                  <a:srgbClr val="0070C0"/>
                </a:solidFill>
              </a:rPr>
              <a:t>слова в три колонки. Доповни кожну колонку своїм словом.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9956" y="4384476"/>
            <a:ext cx="153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слова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5594" y="4355226"/>
            <a:ext cx="153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теплі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06117" y="4396756"/>
            <a:ext cx="202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говорить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7540" y="5001557"/>
            <a:ext cx="135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002060"/>
                </a:solidFill>
              </a:rPr>
              <a:t>мова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5595" y="5032819"/>
            <a:ext cx="145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002060"/>
                </a:solidFill>
              </a:rPr>
              <a:t>рідна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29051" y="4993909"/>
            <a:ext cx="13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002060"/>
                </a:solidFill>
              </a:rPr>
              <a:t>лунає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5679150"/>
            <a:ext cx="6557720" cy="77673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Випиши </a:t>
            </a:r>
            <a:r>
              <a:rPr lang="uk-UA" sz="2400" b="1" dirty="0">
                <a:solidFill>
                  <a:srgbClr val="0070C0"/>
                </a:solidFill>
              </a:rPr>
              <a:t>з розповіді </a:t>
            </a:r>
            <a:r>
              <a:rPr lang="uk-UA" sz="2400" b="1" dirty="0" smtClean="0">
                <a:solidFill>
                  <a:srgbClr val="0070C0"/>
                </a:solidFill>
              </a:rPr>
              <a:t>окличні </a:t>
            </a:r>
            <a:r>
              <a:rPr lang="uk-UA" sz="2400" b="1" dirty="0">
                <a:solidFill>
                  <a:srgbClr val="0070C0"/>
                </a:solidFill>
              </a:rPr>
              <a:t>речення. 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Поясни, як ти їх </a:t>
            </a:r>
            <a:r>
              <a:rPr lang="uk-UA" sz="2400" b="1" dirty="0" smtClean="0">
                <a:solidFill>
                  <a:srgbClr val="0070C0"/>
                </a:solidFill>
              </a:rPr>
              <a:t>розпізнаєш.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1" name="Picture 2" descr="🔥ГОРЯЧИЕ БАБУШКИНЫ ПИРОЖКИ🔥 В деревню.. | Логопед Захарова Ирина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1" b="18420"/>
          <a:stretch/>
        </p:blipFill>
        <p:spPr bwMode="auto">
          <a:xfrm>
            <a:off x="8493286" y="1836682"/>
            <a:ext cx="2798715" cy="197200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0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>
            <a:off x="759461" y="1384888"/>
            <a:ext cx="2193364" cy="31549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9461" y="529986"/>
            <a:ext cx="10616110" cy="7165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в ролях розмову Родзинки й </a:t>
            </a:r>
            <a:r>
              <a:rPr lang="uk-UA" sz="3600" b="1" dirty="0" smtClean="0">
                <a:solidFill>
                  <a:schemeClr val="bg1"/>
                </a:solidFill>
              </a:rPr>
              <a:t>дідуся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4079" y="1376877"/>
            <a:ext cx="8271492" cy="310854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295FFF"/>
                </a:solidFill>
              </a:rPr>
              <a:t>Дідусь:</a:t>
            </a:r>
            <a:r>
              <a:rPr lang="uk-UA" sz="2800" b="1" dirty="0"/>
              <a:t> Внучко, просинайся!</a:t>
            </a:r>
          </a:p>
          <a:p>
            <a:r>
              <a:rPr lang="uk-UA" sz="2800" b="1" dirty="0">
                <a:solidFill>
                  <a:srgbClr val="295FFF"/>
                </a:solidFill>
              </a:rPr>
              <a:t>Родзинка:</a:t>
            </a:r>
            <a:r>
              <a:rPr lang="uk-UA" sz="2800" b="1" dirty="0"/>
              <a:t> Дідусю, я ще хочу </a:t>
            </a:r>
          </a:p>
          <a:p>
            <a:r>
              <a:rPr lang="uk-UA" sz="2800" b="1" dirty="0" err="1"/>
              <a:t>поспати</a:t>
            </a:r>
            <a:r>
              <a:rPr lang="uk-UA" sz="2800" b="1" dirty="0"/>
              <a:t>.</a:t>
            </a:r>
          </a:p>
          <a:p>
            <a:r>
              <a:rPr lang="uk-UA" sz="2800" b="1" dirty="0">
                <a:solidFill>
                  <a:srgbClr val="295FFF"/>
                </a:solidFill>
              </a:rPr>
              <a:t>Дідусь:</a:t>
            </a:r>
            <a:r>
              <a:rPr lang="uk-UA" sz="2800" b="1" dirty="0"/>
              <a:t> А порибалити хочеш?</a:t>
            </a:r>
          </a:p>
          <a:p>
            <a:r>
              <a:rPr lang="uk-UA" sz="2800" b="1" dirty="0">
                <a:solidFill>
                  <a:srgbClr val="295FFF"/>
                </a:solidFill>
              </a:rPr>
              <a:t>Родзинка:</a:t>
            </a:r>
            <a:r>
              <a:rPr lang="uk-UA" sz="2800" b="1" dirty="0"/>
              <a:t> Ой, хочу! Хочу!</a:t>
            </a:r>
          </a:p>
          <a:p>
            <a:r>
              <a:rPr lang="uk-UA" sz="2800" b="1" dirty="0">
                <a:solidFill>
                  <a:srgbClr val="295FFF"/>
                </a:solidFill>
              </a:rPr>
              <a:t>Дідусь:</a:t>
            </a:r>
            <a:r>
              <a:rPr lang="uk-UA" sz="2800" b="1" dirty="0"/>
              <a:t> Тоді </a:t>
            </a:r>
            <a:r>
              <a:rPr lang="uk-UA" sz="2800" b="1" dirty="0" err="1"/>
              <a:t>вставай</a:t>
            </a:r>
            <a:r>
              <a:rPr lang="uk-UA" sz="2800" b="1" dirty="0"/>
              <a:t> і одягайся.</a:t>
            </a:r>
          </a:p>
          <a:p>
            <a:r>
              <a:rPr lang="uk-UA" sz="2800" b="1" dirty="0">
                <a:solidFill>
                  <a:srgbClr val="295FFF"/>
                </a:solidFill>
              </a:rPr>
              <a:t>Родзинка:</a:t>
            </a:r>
            <a:r>
              <a:rPr lang="uk-UA" sz="2800" b="1" dirty="0"/>
              <a:t> Я зараз, дідусю</a:t>
            </a:r>
            <a:r>
              <a:rPr lang="uk-UA" sz="2800" b="1" dirty="0" smtClean="0"/>
              <a:t>!</a:t>
            </a:r>
            <a:endParaRPr lang="uk-UA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0652" y="1484808"/>
            <a:ext cx="3624912" cy="2545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140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04079" y="4572508"/>
            <a:ext cx="8271492" cy="7767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Випиши </a:t>
            </a:r>
            <a:r>
              <a:rPr lang="uk-UA" sz="2400" b="1" dirty="0">
                <a:solidFill>
                  <a:schemeClr val="bg1"/>
                </a:solidFill>
              </a:rPr>
              <a:t>з розмови питальне речення.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Поясни</a:t>
            </a:r>
            <a:r>
              <a:rPr lang="uk-UA" sz="2400" b="1" dirty="0">
                <a:solidFill>
                  <a:schemeClr val="bg1"/>
                </a:solidFill>
              </a:rPr>
              <a:t>, як ти його </a:t>
            </a:r>
            <a:r>
              <a:rPr lang="uk-UA" sz="2400" b="1" dirty="0" smtClean="0">
                <a:solidFill>
                  <a:schemeClr val="bg1"/>
                </a:solidFill>
              </a:rPr>
              <a:t>розпізнаєш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04078" y="5469302"/>
            <a:ext cx="8391485" cy="56138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Придумай </a:t>
            </a:r>
            <a:r>
              <a:rPr lang="uk-UA" sz="2400" b="1" dirty="0">
                <a:solidFill>
                  <a:srgbClr val="0070C0"/>
                </a:solidFill>
              </a:rPr>
              <a:t>продовження розповіді про Родзинку й дідуся. </a:t>
            </a:r>
          </a:p>
        </p:txBody>
      </p:sp>
    </p:spTree>
    <p:extLst>
      <p:ext uri="{BB962C8B-B14F-4D97-AF65-F5344CB8AC3E}">
        <p14:creationId xmlns:p14="http://schemas.microsoft.com/office/powerpoint/2010/main" val="322581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241" y="625158"/>
            <a:ext cx="9881215" cy="7165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Розв'яжи </a:t>
            </a:r>
            <a:r>
              <a:rPr lang="uk-UA" sz="4000" b="1" dirty="0" err="1" smtClean="0">
                <a:solidFill>
                  <a:schemeClr val="bg1"/>
                </a:solidFill>
              </a:rPr>
              <a:t>мовну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задачку </a:t>
            </a:r>
            <a:r>
              <a:rPr lang="uk-UA" sz="4000" b="1" dirty="0" smtClean="0">
                <a:solidFill>
                  <a:schemeClr val="bg1"/>
                </a:solidFill>
              </a:rPr>
              <a:t>Родзинки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2514" y="1585696"/>
            <a:ext cx="667294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Дідуся звуть </a:t>
            </a:r>
            <a:r>
              <a:rPr lang="uk-UA" sz="3600" b="1" u="sng" dirty="0"/>
              <a:t>Василь</a:t>
            </a:r>
            <a:r>
              <a:rPr lang="uk-UA" sz="3600" b="1" dirty="0"/>
              <a:t> Іванович.</a:t>
            </a:r>
          </a:p>
          <a:p>
            <a:r>
              <a:rPr lang="uk-UA" sz="3600" b="1" dirty="0"/>
              <a:t>Його внука – Віктор </a:t>
            </a:r>
            <a:r>
              <a:rPr lang="uk-UA" sz="3600" b="1" u="sng" dirty="0"/>
              <a:t>Андрійович</a:t>
            </a:r>
            <a:r>
              <a:rPr lang="uk-UA" sz="3600" b="1" dirty="0"/>
              <a:t>.</a:t>
            </a:r>
          </a:p>
          <a:p>
            <a:r>
              <a:rPr lang="uk-UA" sz="3600" b="1" dirty="0"/>
              <a:t>Як звуть онукового батька</a:t>
            </a:r>
            <a:r>
              <a:rPr lang="uk-UA" sz="3600" b="1" dirty="0" smtClean="0"/>
              <a:t>?</a:t>
            </a:r>
            <a:endParaRPr lang="uk-UA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54324" y="3978776"/>
            <a:ext cx="720779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Онукового батька звати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Андрій </a:t>
            </a:r>
            <a:r>
              <a:rPr lang="uk-UA" sz="3600" b="1" dirty="0">
                <a:solidFill>
                  <a:schemeClr val="bg1"/>
                </a:solidFill>
              </a:rPr>
              <a:t>Васильович.</a:t>
            </a: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140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Memancing Keluarga Dan Memancing Bersama Dengan Sukacita Foto Latar  belakang Dan Gambar Untuk Download Gratis -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46" y="1446526"/>
            <a:ext cx="3262527" cy="217841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24391</TotalTime>
  <Words>627</Words>
  <Application>Microsoft Office PowerPoint</Application>
  <PresentationFormat>Произвольный</PresentationFormat>
  <Paragraphs>127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1598</cp:revision>
  <dcterms:created xsi:type="dcterms:W3CDTF">2018-01-05T16:38:53Z</dcterms:created>
  <dcterms:modified xsi:type="dcterms:W3CDTF">2025-05-18T15:09:42Z</dcterms:modified>
</cp:coreProperties>
</file>