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924" r:id="rId3"/>
    <p:sldId id="925" r:id="rId4"/>
    <p:sldId id="911" r:id="rId5"/>
    <p:sldId id="769" r:id="rId6"/>
    <p:sldId id="923" r:id="rId7"/>
    <p:sldId id="869" r:id="rId8"/>
    <p:sldId id="852" r:id="rId9"/>
    <p:sldId id="929" r:id="rId10"/>
    <p:sldId id="930" r:id="rId11"/>
    <p:sldId id="927" r:id="rId12"/>
    <p:sldId id="92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24"/>
            <p14:sldId id="925"/>
            <p14:sldId id="911"/>
            <p14:sldId id="769"/>
            <p14:sldId id="923"/>
            <p14:sldId id="869"/>
            <p14:sldId id="852"/>
            <p14:sldId id="929"/>
            <p14:sldId id="930"/>
            <p14:sldId id="927"/>
            <p14:sldId id="9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F6"/>
    <a:srgbClr val="0D0D0D"/>
    <a:srgbClr val="FF3131"/>
    <a:srgbClr val="295FFF"/>
    <a:srgbClr val="9E0000"/>
    <a:srgbClr val="00B050"/>
    <a:srgbClr val="FFFF00"/>
    <a:srgbClr val="2F3242"/>
    <a:srgbClr val="BA1CBA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Запис і </a:t>
          </a:r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і ділення на 10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Дії з </a:t>
          </a:r>
          <a:r>
            <a:rPr lang="uk-UA" sz="3200" b="1" dirty="0" err="1" smtClean="0">
              <a:solidFill>
                <a:schemeClr val="bg1"/>
              </a:solidFill>
            </a:rPr>
            <a:t>іменовани</a:t>
          </a:r>
          <a:r>
            <a:rPr lang="uk-UA" sz="3200" b="1" dirty="0" smtClean="0">
              <a:solidFill>
                <a:schemeClr val="bg1"/>
              </a:solidFill>
            </a:rPr>
            <a:t>-ми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/>
      <dgm:spPr>
        <a:solidFill>
          <a:srgbClr val="7030A0"/>
        </a:solidFill>
      </dgm:spPr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4107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8017" custLinFactX="93383" custLinFactNeighborX="1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214278" custLinFactNeighborX="-3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3E5DF-7915-4811-A57F-B130A83D9C95}" type="presOf" srcId="{17FCBCD0-5166-44EF-A995-697AB50FC98B}" destId="{8C93B566-6306-40C5-A3D5-B84E788E517B}" srcOrd="0" destOrd="0" presId="urn:microsoft.com/office/officeart/2005/8/layout/hList6"/>
    <dgm:cxn modelId="{48BAC1BD-1AD4-403B-8BAE-931716A328CB}" type="presOf" srcId="{B8BDD424-9492-4512-80FF-938BF7CFE1AC}" destId="{D128CD1A-1E54-41AB-ABBF-267B83BF69D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876E2AD-4D3F-4CA7-8A47-C9E97DF8B84E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CEEDE946-AD27-4507-B98E-AED9336D9CC8}" type="presOf" srcId="{6115EC9A-5D0A-49BC-89B0-C823DAA39B65}" destId="{00E23834-4C97-4BAD-9028-AA93134EBB29}" srcOrd="0" destOrd="0" presId="urn:microsoft.com/office/officeart/2005/8/layout/hList6"/>
    <dgm:cxn modelId="{992F64AC-8250-47D6-9FFD-5530CA2E155A}" type="presOf" srcId="{289AA968-9F58-4A6E-B11C-582CA574AD65}" destId="{6408D3F1-0C0E-4F5D-B5D5-053E6D4B4C50}" srcOrd="0" destOrd="0" presId="urn:microsoft.com/office/officeart/2005/8/layout/hList6"/>
    <dgm:cxn modelId="{0A90126F-7C23-4EF8-ABF5-9DCEC88C6896}" type="presParOf" srcId="{6408D3F1-0C0E-4F5D-B5D5-053E6D4B4C50}" destId="{D128CD1A-1E54-41AB-ABBF-267B83BF69D9}" srcOrd="0" destOrd="0" presId="urn:microsoft.com/office/officeart/2005/8/layout/hList6"/>
    <dgm:cxn modelId="{691F178F-B311-44F1-B1EB-E04CC6CC6D4B}" type="presParOf" srcId="{6408D3F1-0C0E-4F5D-B5D5-053E6D4B4C50}" destId="{ECBD397D-046F-40AA-B079-23418C3C10A6}" srcOrd="1" destOrd="0" presId="urn:microsoft.com/office/officeart/2005/8/layout/hList6"/>
    <dgm:cxn modelId="{CDE20A15-066D-43A2-A776-CAE2150DAE6B}" type="presParOf" srcId="{6408D3F1-0C0E-4F5D-B5D5-053E6D4B4C50}" destId="{00E23834-4C97-4BAD-9028-AA93134EBB29}" srcOrd="2" destOrd="0" presId="urn:microsoft.com/office/officeart/2005/8/layout/hList6"/>
    <dgm:cxn modelId="{94E4FD2D-7449-4140-B809-953CCF99D80E}" type="presParOf" srcId="{6408D3F1-0C0E-4F5D-B5D5-053E6D4B4C50}" destId="{8876FB75-3E41-41EA-914C-4542E25630F3}" srcOrd="3" destOrd="0" presId="urn:microsoft.com/office/officeart/2005/8/layout/hList6"/>
    <dgm:cxn modelId="{963B16E1-DE32-4624-AF65-DA96F99190D5}" type="presParOf" srcId="{6408D3F1-0C0E-4F5D-B5D5-053E6D4B4C50}" destId="{8C93B566-6306-40C5-A3D5-B84E788E517B}" srcOrd="4" destOrd="0" presId="urn:microsoft.com/office/officeart/2005/8/layout/hList6"/>
    <dgm:cxn modelId="{8B885546-460C-4240-B5AB-98C5543C7D7C}" type="presParOf" srcId="{6408D3F1-0C0E-4F5D-B5D5-053E6D4B4C50}" destId="{B4E8D5E2-E5AE-41CC-80D3-5A0016AFADCC}" srcOrd="5" destOrd="0" presId="urn:microsoft.com/office/officeart/2005/8/layout/hList6"/>
    <dgm:cxn modelId="{56D383E4-24B2-4200-9203-02E56C793BB5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89662" y="776646"/>
          <a:ext cx="4272497" cy="2719203"/>
        </a:xfrm>
        <a:prstGeom prst="flowChartManualOperati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kern="1200" dirty="0"/>
        </a:p>
      </dsp:txBody>
      <dsp:txXfrm rot="5400000">
        <a:off x="8066309" y="854498"/>
        <a:ext cx="2719203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453789" y="849209"/>
          <a:ext cx="4272497" cy="2574077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</a:t>
          </a:r>
          <a:r>
            <a:rPr lang="uk-UA" sz="3200" b="1" kern="1200" dirty="0" err="1" smtClean="0">
              <a:solidFill>
                <a:schemeClr val="bg1"/>
              </a:solidFill>
            </a:rPr>
            <a:t>іменовани</a:t>
          </a:r>
          <a:r>
            <a:rPr lang="uk-UA" sz="3200" b="1" kern="1200" dirty="0" smtClean="0">
              <a:solidFill>
                <a:schemeClr val="bg1"/>
              </a:solidFill>
            </a:rPr>
            <a:t>-ми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02999" y="854498"/>
        <a:ext cx="257407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83565" y="983565"/>
          <a:ext cx="4272497" cy="230536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Запис і </a:t>
          </a: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305366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681432" y="811903"/>
          <a:ext cx="4272497" cy="2648689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і ділення на 10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493336" y="854498"/>
        <a:ext cx="264868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microsoft.com/office/2007/relationships/hdphoto" Target="../media/hdphoto5.wdp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0855" y="4280051"/>
            <a:ext cx="9140689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Множення і ділення чисел на 10.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Дії </a:t>
            </a:r>
            <a:r>
              <a:rPr lang="uk-UA" sz="4400" b="1" dirty="0">
                <a:solidFill>
                  <a:srgbClr val="7030A0"/>
                </a:solidFill>
              </a:rPr>
              <a:t>з іменованими числами.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Number ten vector">
            <a:extLst>
              <a:ext uri="{FF2B5EF4-FFF2-40B4-BE49-F238E27FC236}">
                <a16:creationId xmlns:a16="http://schemas.microsoft.com/office/drawing/2014/main" xmlns="" id="{15ABE366-5B45-4498-A4B7-0CB0D047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55" y="1137159"/>
            <a:ext cx="2576601" cy="270651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5952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</a:t>
            </a:r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309327" y="624890"/>
            <a:ext cx="9739986" cy="7358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Обчисли периметр прямокутника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810" y="3653047"/>
            <a:ext cx="2653503" cy="27872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A74BCE-63F0-4390-AF61-A4BE362355D0}"/>
              </a:ext>
            </a:extLst>
          </p:cNvPr>
          <p:cNvSpPr/>
          <p:nvPr/>
        </p:nvSpPr>
        <p:spPr>
          <a:xfrm>
            <a:off x="1275804" y="2091494"/>
            <a:ext cx="5310054" cy="1862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132776" y="1568274"/>
            <a:ext cx="88718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585858" y="2605206"/>
            <a:ext cx="8841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47014" y="4191731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7 ∙ 2 + 3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223657" y="4191731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14 + 6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664161" y="4191731"/>
            <a:ext cx="11741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47013" y="4785084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(7 + 3)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223656" y="4785084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664160" y="4785084"/>
            <a:ext cx="11741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см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0408" y="581506"/>
            <a:ext cx="4057649" cy="78693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347" y="1669917"/>
            <a:ext cx="2871002" cy="2172741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09 Таблиці множення на 6_9\№124 - Множення і ділення чисел на 10\2025-04-30_154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419098"/>
            <a:ext cx="6017760" cy="30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3 Математика\1 Листопад\09 Таблиці множення на 6_9\№124 - Множення і ділення чисел на 10\2025-04-30_154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68" y="3542619"/>
            <a:ext cx="7378306" cy="28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2036" y="1239040"/>
            <a:ext cx="9270456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</a:rPr>
              <a:t>Оціни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свою </a:t>
            </a:r>
            <a:r>
              <a:rPr lang="ru-RU" sz="2400" b="1" dirty="0" smtClean="0">
                <a:solidFill>
                  <a:srgbClr val="7030A0"/>
                </a:solidFill>
              </a:rPr>
              <a:t>діяльність </a:t>
            </a:r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smtClean="0">
                <a:solidFill>
                  <a:srgbClr val="7030A0"/>
                </a:solidFill>
              </a:rPr>
              <a:t>уроці і намалюй смайл на </a:t>
            </a:r>
            <a:r>
              <a:rPr lang="ru-RU" sz="2400" dirty="0" err="1" smtClean="0">
                <a:solidFill>
                  <a:srgbClr val="7030A0"/>
                </a:solidFill>
              </a:rPr>
              <a:t>потрібному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кольоровому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крузі</a:t>
            </a:r>
            <a:r>
              <a:rPr lang="ru-RU" sz="2400" dirty="0" smtClean="0">
                <a:solidFill>
                  <a:srgbClr val="7030A0"/>
                </a:solidFill>
              </a:rPr>
              <a:t>. Може бути </a:t>
            </a:r>
            <a:r>
              <a:rPr lang="ru-RU" sz="2400" dirty="0" err="1" smtClean="0">
                <a:solidFill>
                  <a:srgbClr val="7030A0"/>
                </a:solidFill>
              </a:rPr>
              <a:t>кілька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смайлів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7977" y="399824"/>
            <a:ext cx="10126966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Рефлексія. Вправа «Мішень»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27464" y="2058422"/>
            <a:ext cx="4517954" cy="4471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360855" y="2475832"/>
            <a:ext cx="3517271" cy="3555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86206" y="3009585"/>
            <a:ext cx="2466570" cy="24875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38712" y="3360672"/>
            <a:ext cx="1761557" cy="17853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89271" y="3726982"/>
            <a:ext cx="1060439" cy="10527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17977" y="3953723"/>
            <a:ext cx="3932999" cy="954107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Зрозумів/ла множення й ділення на 10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55347" y="2312546"/>
            <a:ext cx="3747022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Активна участь в обчисленні виразів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084944" y="2312547"/>
            <a:ext cx="4244674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Цікаві дії з іменованими числами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200704" y="4622847"/>
            <a:ext cx="5128914" cy="523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Швидке розв’язування задач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701007" y="3560427"/>
            <a:ext cx="5128914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Легке знаходження периметру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436" y="545821"/>
            <a:ext cx="9958054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43472" y="1761971"/>
            <a:ext cx="3669204" cy="33711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— </a:t>
            </a:r>
            <a:r>
              <a:rPr lang="ru-RU" sz="3200" b="1" dirty="0" err="1">
                <a:solidFill>
                  <a:srgbClr val="7030A0"/>
                </a:solidFill>
              </a:rPr>
              <a:t>Настрій</a:t>
            </a:r>
            <a:r>
              <a:rPr lang="ru-RU" sz="3200" b="1" dirty="0">
                <a:solidFill>
                  <a:srgbClr val="7030A0"/>
                </a:solidFill>
              </a:rPr>
              <a:t>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   - Супер!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— </a:t>
            </a:r>
            <a:r>
              <a:rPr lang="ru-RU" sz="3200" b="1" dirty="0">
                <a:solidFill>
                  <a:srgbClr val="7030A0"/>
                </a:solidFill>
              </a:rPr>
              <a:t>Погода?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   - </a:t>
            </a:r>
            <a:r>
              <a:rPr lang="ru-RU" sz="3200" b="1" dirty="0" err="1" smtClean="0">
                <a:solidFill>
                  <a:srgbClr val="7030A0"/>
                </a:solidFill>
              </a:rPr>
              <a:t>Клас</a:t>
            </a:r>
            <a:r>
              <a:rPr lang="ru-RU" sz="3200" b="1" dirty="0" smtClean="0">
                <a:solidFill>
                  <a:srgbClr val="7030A0"/>
                </a:solidFill>
              </a:rPr>
              <a:t>!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— </a:t>
            </a:r>
            <a:r>
              <a:rPr lang="ru-RU" sz="3200" b="1" dirty="0">
                <a:solidFill>
                  <a:srgbClr val="7030A0"/>
                </a:solidFill>
              </a:rPr>
              <a:t>До </a:t>
            </a:r>
            <a:r>
              <a:rPr lang="ru-RU" sz="3200" b="1" dirty="0" err="1" smtClean="0">
                <a:solidFill>
                  <a:srgbClr val="7030A0"/>
                </a:solidFill>
              </a:rPr>
              <a:t>роботи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всі</a:t>
            </a:r>
            <a:r>
              <a:rPr lang="ru-RU" sz="3200" b="1" dirty="0" smtClean="0">
                <a:solidFill>
                  <a:srgbClr val="7030A0"/>
                </a:solidFill>
              </a:rPr>
              <a:t>!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- </a:t>
            </a:r>
            <a:r>
              <a:rPr lang="ru-RU" sz="3200" b="1" dirty="0" err="1" smtClean="0">
                <a:solidFill>
                  <a:srgbClr val="7030A0"/>
                </a:solidFill>
              </a:rPr>
              <a:t>Гаразд</a:t>
            </a:r>
            <a:r>
              <a:rPr lang="ru-RU" sz="32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93214" y="1572675"/>
            <a:ext cx="5541485" cy="447117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3200" b="1" u="sng" dirty="0" err="1" smtClean="0">
                <a:solidFill>
                  <a:srgbClr val="7030A0"/>
                </a:solidFill>
              </a:rPr>
              <a:t>Влучи</a:t>
            </a:r>
            <a:r>
              <a:rPr lang="uk-UA" sz="3200" b="1" u="sng" dirty="0" smtClean="0">
                <a:solidFill>
                  <a:srgbClr val="7030A0"/>
                </a:solidFill>
              </a:rPr>
              <a:t> </a:t>
            </a:r>
            <a:r>
              <a:rPr lang="uk-UA" sz="3200" b="1" u="sng" dirty="0">
                <a:solidFill>
                  <a:srgbClr val="7030A0"/>
                </a:solidFill>
              </a:rPr>
              <a:t>у мішень. </a:t>
            </a:r>
            <a:endParaRPr lang="uk-UA" sz="3200" b="1" u="sng" dirty="0" smtClean="0">
              <a:solidFill>
                <a:srgbClr val="7030A0"/>
              </a:solidFill>
            </a:endParaRPr>
          </a:p>
          <a:p>
            <a:pPr lvl="0"/>
            <a:r>
              <a:rPr lang="uk-UA" sz="3200" b="1" dirty="0" smtClean="0">
                <a:solidFill>
                  <a:srgbClr val="7030A0"/>
                </a:solidFill>
              </a:rPr>
              <a:t>Намалюй п’ять кругів і один із них</a:t>
            </a:r>
            <a:r>
              <a:rPr lang="uk-UA" sz="3200" b="1" dirty="0">
                <a:solidFill>
                  <a:srgbClr val="7030A0"/>
                </a:solidFill>
              </a:rPr>
              <a:t>, який тобі найбільше </a:t>
            </a:r>
            <a:r>
              <a:rPr lang="uk-UA" sz="3200" b="1" dirty="0" smtClean="0">
                <a:solidFill>
                  <a:srgbClr val="7030A0"/>
                </a:solidFill>
              </a:rPr>
              <a:t>сподобався, розфарбуй обраним кольором. </a:t>
            </a:r>
            <a:r>
              <a:rPr lang="uk-UA" sz="3200" b="1" dirty="0">
                <a:solidFill>
                  <a:srgbClr val="7030A0"/>
                </a:solidFill>
              </a:rPr>
              <a:t>Я впевнена, що цей колір принесе </a:t>
            </a:r>
            <a:r>
              <a:rPr lang="uk-UA" sz="3200" b="1" dirty="0" smtClean="0">
                <a:solidFill>
                  <a:srgbClr val="7030A0"/>
                </a:solidFill>
              </a:rPr>
              <a:t>тобі </a:t>
            </a:r>
            <a:r>
              <a:rPr lang="uk-UA" sz="3200" b="1" dirty="0">
                <a:solidFill>
                  <a:srgbClr val="7030A0"/>
                </a:solidFill>
              </a:rPr>
              <a:t>удачу на сьогоднішньому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66903" y="1572674"/>
            <a:ext cx="4517954" cy="4471171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00294" y="1990084"/>
            <a:ext cx="3517271" cy="3555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5645" y="2523837"/>
            <a:ext cx="2466570" cy="24875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78151" y="2874924"/>
            <a:ext cx="1761557" cy="17853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28710" y="3241234"/>
            <a:ext cx="1060439" cy="10527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495820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1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56437" y="493161"/>
            <a:ext cx="9738133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Запиши вирази й обчисли їх значення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33" y="1290518"/>
            <a:ext cx="1764881" cy="298672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51274" y="1213873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6885" y="3534422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69380" y="4306380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9545" y="3545666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5237" y="4315591"/>
            <a:ext cx="394062" cy="35505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13195C35-320D-4D35-A378-F90B28B8FF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52301" y="4277238"/>
            <a:ext cx="394062" cy="355057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38D0A8DE-305D-4CE1-90F2-F5C4787B4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17" y="4283429"/>
            <a:ext cx="394062" cy="403674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8FF029D4-0FCC-448C-BE7F-33ADD43413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2687" y="3555814"/>
            <a:ext cx="394062" cy="40367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2B0DA28-76C6-44B6-A28B-5C1A75A3CDEB}"/>
              </a:ext>
            </a:extLst>
          </p:cNvPr>
          <p:cNvSpPr txBox="1"/>
          <p:nvPr/>
        </p:nvSpPr>
        <p:spPr>
          <a:xfrm>
            <a:off x="2242125" y="341389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354D059-9862-4F17-97E3-7C85EF3923CC}"/>
              </a:ext>
            </a:extLst>
          </p:cNvPr>
          <p:cNvSpPr txBox="1"/>
          <p:nvPr/>
        </p:nvSpPr>
        <p:spPr>
          <a:xfrm>
            <a:off x="489942" y="3388784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6686912D-B88E-4C75-9062-63DDB8BDA4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22059" y="3460504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2272ADE-1B7E-4A77-B194-34C568F0DA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89113" y="3439363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1CC9350E-3F1F-4B1F-8E67-D7F1ABACD1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88559" y="3458799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41B7E14-FC5B-4E91-BD22-B224932508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59123" y="345744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D29B044-2ED9-42D6-84B9-FB94D7DE7A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56437" y="3613185"/>
            <a:ext cx="440143" cy="28893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FA110797-8C06-4F28-B160-B5DE5BEDAC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1405" y="3446386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3F06CD40-3A1E-45B2-8C18-D1E4DC391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65173" y="4201633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E7633398-0937-42C1-9255-441C961C21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43155" y="346579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8B26CAD6-3E9D-4C93-8BB0-2194FE4868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601305" y="4203494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AC0E6D8A-1917-43B7-BA22-B100097037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08302" y="4194172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CA176DF5-4AF1-42F2-94DC-D147DDAE09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480754" y="4201435"/>
            <a:ext cx="455016" cy="567661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22D98713-2108-4555-9060-A12DA927A744}"/>
              </a:ext>
            </a:extLst>
          </p:cNvPr>
          <p:cNvGrpSpPr/>
          <p:nvPr/>
        </p:nvGrpSpPr>
        <p:grpSpPr>
          <a:xfrm>
            <a:off x="2480215" y="3438933"/>
            <a:ext cx="401369" cy="564394"/>
            <a:chOff x="963782" y="2336701"/>
            <a:chExt cx="401369" cy="564394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BD49DA6B-3AFC-44C5-B776-B245BCEAC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68F3AAD7-1D7A-4734-8C4A-04C9B457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EEAA50FA-EA14-4400-B26D-4AC4C9C78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92186" y="3455476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E102BFE8-FC28-40D0-9C32-C7D894D53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89956" y="3460503"/>
            <a:ext cx="455016" cy="567661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xmlns="" id="{AD1CCACE-6113-418A-A4DA-E1B6B91E9083}"/>
              </a:ext>
            </a:extLst>
          </p:cNvPr>
          <p:cNvGrpSpPr/>
          <p:nvPr/>
        </p:nvGrpSpPr>
        <p:grpSpPr>
          <a:xfrm>
            <a:off x="7331218" y="3471313"/>
            <a:ext cx="401369" cy="564394"/>
            <a:chOff x="963782" y="2336701"/>
            <a:chExt cx="401369" cy="564394"/>
          </a:xfrm>
        </p:grpSpPr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xmlns="" id="{D5084BFF-86CF-4600-BC4A-906652D7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B5C39F1E-610E-407D-A1D1-4884DEF96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31CCBB1D-5FAA-4E86-BE02-C64139EA8999}"/>
              </a:ext>
            </a:extLst>
          </p:cNvPr>
          <p:cNvGrpSpPr/>
          <p:nvPr/>
        </p:nvGrpSpPr>
        <p:grpSpPr>
          <a:xfrm>
            <a:off x="6207243" y="4201812"/>
            <a:ext cx="401369" cy="564394"/>
            <a:chOff x="963782" y="2336701"/>
            <a:chExt cx="401369" cy="564394"/>
          </a:xfrm>
        </p:grpSpPr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50299689-36F9-455A-A226-23F3B5D7E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A2E7708F-3457-414F-9CF9-9D3EA1BB4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587EF33-E865-41A6-B68E-745E2EE65B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31953" y="3460502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C89A1B08-86A4-47DA-B270-11EF760611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28755" y="3475977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4EDD6617-6872-43CA-B0FC-11779954DC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49939" y="4172782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9F25C141-A2C4-4109-9529-A868A0121F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56112" y="3447510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95A18BE1-75CE-4382-B775-B253523D8F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45796" y="3417473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A7E372A3-A761-4E14-84BA-5C19812EF9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1774" y="4295525"/>
            <a:ext cx="394062" cy="403674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81CBE14F-0322-474C-A032-C7323461AE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68492" y="4195341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90A54003-A658-4EFB-BA3F-3B4E11758A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81208" y="4195309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8426B8FE-4C23-4331-BD5D-69048E84AF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33954" y="4199024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C50F99A5-A46C-47D5-AEBB-4F8DE1610F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0328" y="4213532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EC269FB5-A582-4573-ADE3-858E9EB689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59994" y="419575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5CE01FC5-0D4F-493C-A5D2-2EA793007F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86406" y="3544326"/>
            <a:ext cx="394062" cy="3550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0EA7149E-3889-49AC-9E07-C54DEC7DA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35138" y="4201435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813AB643-6413-4B30-BD82-2F0D100720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47400" y="4214408"/>
            <a:ext cx="455016" cy="567661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9 Таблиці множення на 6_9\№124 - Множення і ділення чисел на 10\2025-04-30_14573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2" y="1805808"/>
            <a:ext cx="7881900" cy="15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897551" y="1355097"/>
            <a:ext cx="633998" cy="38253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6178653" y="1118493"/>
            <a:ext cx="845954" cy="937962"/>
          </a:xfrm>
          <a:prstGeom prst="rect">
            <a:avLst/>
          </a:prstGeom>
        </p:spPr>
      </p:pic>
      <p:sp>
        <p:nvSpPr>
          <p:cNvPr id="64" name="Полилиния 63"/>
          <p:cNvSpPr/>
          <p:nvPr/>
        </p:nvSpPr>
        <p:spPr>
          <a:xfrm>
            <a:off x="6978567" y="1123183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7380000" y="1368000"/>
            <a:ext cx="468000" cy="360000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7143799" y="1445543"/>
            <a:ext cx="267118" cy="208412"/>
            <a:chOff x="4864894" y="3710866"/>
            <a:chExt cx="1393840" cy="99448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олилиния 73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158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78971"/>
            <a:ext cx="10474316" cy="10667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Розглянь, як виконували обчислення, і прочитай пояснення.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914400" y="1642608"/>
            <a:ext cx="55272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3∙10 = 10∙3 = 10+10+10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EB021-785F-46AE-9B91-5962437B281A}"/>
              </a:ext>
            </a:extLst>
          </p:cNvPr>
          <p:cNvSpPr txBox="1"/>
          <p:nvPr/>
        </p:nvSpPr>
        <p:spPr>
          <a:xfrm>
            <a:off x="5718129" y="1642607"/>
            <a:ext cx="7234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E1749E-1EC8-4484-B485-A6783D4B60FF}"/>
              </a:ext>
            </a:extLst>
          </p:cNvPr>
          <p:cNvSpPr txBox="1"/>
          <p:nvPr/>
        </p:nvSpPr>
        <p:spPr>
          <a:xfrm>
            <a:off x="914399" y="2411623"/>
            <a:ext cx="65858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5∙10=10∙</a:t>
            </a:r>
            <a:r>
              <a:rPr lang="uk-UA" sz="3600" b="1" dirty="0" smtClean="0">
                <a:solidFill>
                  <a:srgbClr val="0070C0"/>
                </a:solidFill>
              </a:rPr>
              <a:t>5=10+10+10+10+10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4A5EBE-3D96-4224-B506-AD5340F4ABBB}"/>
              </a:ext>
            </a:extLst>
          </p:cNvPr>
          <p:cNvSpPr txBox="1"/>
          <p:nvPr/>
        </p:nvSpPr>
        <p:spPr>
          <a:xfrm>
            <a:off x="6788418" y="2376025"/>
            <a:ext cx="6794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7491B4-92C7-4FD4-9C66-82EEC3C6A90C}"/>
              </a:ext>
            </a:extLst>
          </p:cNvPr>
          <p:cNvSpPr txBox="1"/>
          <p:nvPr/>
        </p:nvSpPr>
        <p:spPr>
          <a:xfrm>
            <a:off x="1813486" y="3199468"/>
            <a:ext cx="21166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3∙</a:t>
            </a:r>
            <a:r>
              <a:rPr lang="uk-UA" sz="4000" b="1" dirty="0" smtClean="0">
                <a:solidFill>
                  <a:schemeClr val="bg1"/>
                </a:solidFill>
              </a:rPr>
              <a:t>10 = 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4BA0FA-C424-44A9-9988-F901BB5826E8}"/>
              </a:ext>
            </a:extLst>
          </p:cNvPr>
          <p:cNvSpPr txBox="1"/>
          <p:nvPr/>
        </p:nvSpPr>
        <p:spPr>
          <a:xfrm>
            <a:off x="4671750" y="3199468"/>
            <a:ext cx="21166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5∙</a:t>
            </a:r>
            <a:r>
              <a:rPr lang="uk-UA" sz="4000" b="1" dirty="0" smtClean="0">
                <a:solidFill>
                  <a:schemeClr val="bg1"/>
                </a:solidFill>
              </a:rPr>
              <a:t>10 = 50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C90A1764-E410-4B64-8221-F5F9C8619F72}"/>
              </a:ext>
            </a:extLst>
          </p:cNvPr>
          <p:cNvSpPr/>
          <p:nvPr/>
        </p:nvSpPr>
        <p:spPr>
          <a:xfrm>
            <a:off x="662419" y="4029142"/>
            <a:ext cx="7776713" cy="1268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solidFill>
                  <a:schemeClr val="bg1"/>
                </a:solidFill>
              </a:rPr>
              <a:t>Щоб помножити число на 10, достатньо до нього справа приписати один нуль.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2608D66-0323-4353-85BF-A7C24427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808" y="3374571"/>
            <a:ext cx="2010849" cy="298540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7491B4-92C7-4FD4-9C66-82EEC3C6A90C}"/>
              </a:ext>
            </a:extLst>
          </p:cNvPr>
          <p:cNvSpPr txBox="1"/>
          <p:nvPr/>
        </p:nvSpPr>
        <p:spPr>
          <a:xfrm>
            <a:off x="914400" y="1868648"/>
            <a:ext cx="184815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7∙</a:t>
            </a:r>
            <a:r>
              <a:rPr lang="uk-UA" sz="3600" b="1" dirty="0" smtClean="0">
                <a:solidFill>
                  <a:srgbClr val="00B050"/>
                </a:solidFill>
              </a:rPr>
              <a:t>10=70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4BA0FA-C424-44A9-9988-F901BB5826E8}"/>
              </a:ext>
            </a:extLst>
          </p:cNvPr>
          <p:cNvSpPr txBox="1"/>
          <p:nvPr/>
        </p:nvSpPr>
        <p:spPr>
          <a:xfrm>
            <a:off x="914400" y="2514979"/>
            <a:ext cx="184815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70:10=7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C90A1764-E410-4B64-8221-F5F9C8619F72}"/>
              </a:ext>
            </a:extLst>
          </p:cNvPr>
          <p:cNvSpPr/>
          <p:nvPr/>
        </p:nvSpPr>
        <p:spPr>
          <a:xfrm>
            <a:off x="1054100" y="3622897"/>
            <a:ext cx="7110186" cy="1482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solidFill>
                  <a:schemeClr val="bg1"/>
                </a:solidFill>
              </a:rPr>
              <a:t>Щоб поділити число на 10, достатньо від нього справа відкинути один нуль.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2608D66-0323-4353-85BF-A7C24427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974" y="3622897"/>
            <a:ext cx="1845941" cy="27405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39BFB9-5BFB-4BC0-B2B7-FDDF7A220513}"/>
              </a:ext>
            </a:extLst>
          </p:cNvPr>
          <p:cNvSpPr txBox="1"/>
          <p:nvPr/>
        </p:nvSpPr>
        <p:spPr>
          <a:xfrm>
            <a:off x="3576257" y="1901607"/>
            <a:ext cx="184815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8∙10=80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F0F4FA-529C-4F00-BAFC-6E0E299F765A}"/>
              </a:ext>
            </a:extLst>
          </p:cNvPr>
          <p:cNvSpPr txBox="1"/>
          <p:nvPr/>
        </p:nvSpPr>
        <p:spPr>
          <a:xfrm>
            <a:off x="3576257" y="2545756"/>
            <a:ext cx="184815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80:10=8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CC446-37C0-4461-960C-428558E70A33}"/>
              </a:ext>
            </a:extLst>
          </p:cNvPr>
          <p:cNvSpPr txBox="1"/>
          <p:nvPr/>
        </p:nvSpPr>
        <p:spPr>
          <a:xfrm>
            <a:off x="6235714" y="1868647"/>
            <a:ext cx="227478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10∙10=100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1A077-94C0-471A-93C4-ABA97D819304}"/>
              </a:ext>
            </a:extLst>
          </p:cNvPr>
          <p:cNvSpPr txBox="1"/>
          <p:nvPr/>
        </p:nvSpPr>
        <p:spPr>
          <a:xfrm>
            <a:off x="6235714" y="2545756"/>
            <a:ext cx="227478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100:10=10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478971"/>
            <a:ext cx="10474316" cy="10667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Розглянь, як виконували обчислення, і прочитай пояснення.</a:t>
            </a:r>
          </a:p>
        </p:txBody>
      </p:sp>
    </p:spTree>
    <p:extLst>
      <p:ext uri="{BB962C8B-B14F-4D97-AF65-F5344CB8AC3E}">
        <p14:creationId xmlns:p14="http://schemas.microsoft.com/office/powerpoint/2010/main" val="18892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26" y="3675546"/>
            <a:ext cx="1534582" cy="2596985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62776" y="24371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8714" y="3187363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8354" y="3916879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29945" y="2437122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495" y="3916879"/>
            <a:ext cx="394062" cy="403674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2143" y="3088533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C0EFB98C-9DD9-4F2C-8AAD-000EF784D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6153" y="2344769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949F5C06-6E48-44D2-9529-4EF38D0D22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694" y="3173289"/>
            <a:ext cx="394062" cy="40367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CB8FDB4-285B-4BCD-AEA3-2040B9EBA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1779" y="3187363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1A4DC8D-AA3F-4CED-B1FB-C28F9C903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9158" y="2336441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045053A-0C5D-4B32-8815-8C201E1CA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7064" y="3089483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988F6F0-7FB6-4941-AA08-DD4827BEE3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9158" y="3825414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44505287-A0F2-48A4-A160-D64F4F2B47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38169" y="2332463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4CD3364D-0B6F-43DC-8552-A17532BD1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37888" y="3072219"/>
            <a:ext cx="455016" cy="567661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3E2374CD-AE88-46A9-B4D8-967C480E51B3}"/>
              </a:ext>
            </a:extLst>
          </p:cNvPr>
          <p:cNvGrpSpPr/>
          <p:nvPr/>
        </p:nvGrpSpPr>
        <p:grpSpPr>
          <a:xfrm>
            <a:off x="2093376" y="3857285"/>
            <a:ext cx="401369" cy="564394"/>
            <a:chOff x="963782" y="2336701"/>
            <a:chExt cx="401369" cy="564394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109DE2DA-E3A5-48F2-B676-E4171EF9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DCC04E5D-4304-4F89-941B-3D8EED6E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F36441EF-9310-41FE-B15A-E185919A95F5}"/>
              </a:ext>
            </a:extLst>
          </p:cNvPr>
          <p:cNvGrpSpPr/>
          <p:nvPr/>
        </p:nvGrpSpPr>
        <p:grpSpPr>
          <a:xfrm>
            <a:off x="1314924" y="2364152"/>
            <a:ext cx="401369" cy="564394"/>
            <a:chOff x="963782" y="2336701"/>
            <a:chExt cx="401369" cy="564394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598221CF-4ACD-4C23-A4C9-DD9230F7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E9906FF7-70B5-4AB2-B9BB-6F9F180C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7E5B2AEB-608F-4EC7-A8C9-B8A031250F55}"/>
              </a:ext>
            </a:extLst>
          </p:cNvPr>
          <p:cNvGrpSpPr/>
          <p:nvPr/>
        </p:nvGrpSpPr>
        <p:grpSpPr>
          <a:xfrm>
            <a:off x="6967043" y="3080667"/>
            <a:ext cx="401369" cy="564394"/>
            <a:chOff x="963782" y="2336701"/>
            <a:chExt cx="401369" cy="56439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F7DE920F-110A-49A7-BF8B-A22523A7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863DED2F-66D6-4CB6-A10C-6BE541DD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5EF28602-C8A3-4831-B0DB-837F13ACC3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8149" y="2314533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765543D-3E55-401F-801F-B4B9452E27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76365" y="3792846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689ED13E-209C-4DCC-9E27-5ABBD3FE31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22148" y="3053835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749D38DC-2074-4A80-944B-8EF0DFFEF7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26892" y="3810576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74EDF29-4547-4639-BA3C-DF51C0A2F1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8285" y="2306751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A0938431-5E01-43FE-AE35-AD5C6E4B50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81885" y="3055881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98A434C-5689-4AB7-81F8-C3B18FA728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75526" y="3050078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6033679-E42C-469C-A5A5-26951C6EE9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18834" y="3050077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B4272B31-68C0-419B-9909-EFDEF91057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42097" y="2302811"/>
            <a:ext cx="455016" cy="567661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5EE2594A-738A-4640-8326-118BDAB0ECD0}"/>
              </a:ext>
            </a:extLst>
          </p:cNvPr>
          <p:cNvSpPr txBox="1"/>
          <p:nvPr/>
        </p:nvSpPr>
        <p:spPr>
          <a:xfrm>
            <a:off x="6736775" y="302921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D62A4DB2-287C-4EF9-910E-5F8C246F15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78646" y="3259176"/>
            <a:ext cx="440143" cy="288932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8E62A1B4-CED0-45A9-B110-2E8E431DB8A1}"/>
              </a:ext>
            </a:extLst>
          </p:cNvPr>
          <p:cNvGrpSpPr/>
          <p:nvPr/>
        </p:nvGrpSpPr>
        <p:grpSpPr>
          <a:xfrm>
            <a:off x="6203891" y="2340823"/>
            <a:ext cx="401369" cy="564394"/>
            <a:chOff x="963782" y="2336701"/>
            <a:chExt cx="401369" cy="564394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C3BD7F32-2E3B-4AB3-8100-F6A2ED392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9D43C914-5350-4D97-B420-D531ED96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33C0F19-A424-4BF9-B55B-572BE1863422}"/>
              </a:ext>
            </a:extLst>
          </p:cNvPr>
          <p:cNvSpPr txBox="1"/>
          <p:nvPr/>
        </p:nvSpPr>
        <p:spPr>
          <a:xfrm>
            <a:off x="4897669" y="302921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C2FB36D-160B-4206-837F-4C1CAD590A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14261" y="233148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3711A48F-67A0-43B9-B6EE-5EAF69604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03183" y="382633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700051B4-DBF9-4A6E-8D24-67A3897322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96943" y="3092315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0C01E459-BD2E-4800-9E83-2DE1B812D1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47285" y="2331480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7A3B1870-3F86-4846-9B07-7167188AA6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8525" y="3089266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78BAE0E2-C309-4620-B92D-8F983C99B5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45398" y="3819742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604A698F-414E-492D-877E-FB73622897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03925" y="2349331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2B4CC09F-1D55-479D-B47C-FFFB1991E0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9392" y="2416458"/>
            <a:ext cx="394062" cy="403674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369C64F7-2D6D-4209-AA7C-B8594D4E3B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43413" y="2329524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7CE131AB-67DA-401A-A1E6-4E5984BEFE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46222" y="3100372"/>
            <a:ext cx="420821" cy="53459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EC7BF615-B0A5-4437-958D-4163A14720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6483" y="3074050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843D69E3-F3EF-4759-A0B1-B2E5BFF359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13208" y="3074050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BA9988D-C92F-4051-A967-0A9D399837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54159" y="3092487"/>
            <a:ext cx="455016" cy="567661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76268" y="494529"/>
            <a:ext cx="9530931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76268" y="494529"/>
            <a:ext cx="9530931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02" y="1576825"/>
            <a:ext cx="1327742" cy="224694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6744" y="244745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8137" y="3167371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7942" y="3913229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33880" y="4664559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2968" y="2343397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2276" y="2429727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B7E30316-EB29-42E4-9B0D-E17400C3D2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83748" y="2330946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04928" y="2330946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7389E8B3-AE94-4434-BD66-82B90E0EF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6561" y="4566234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87FD804-AE11-4C08-BE25-1293EBAB01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78795" y="3823096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9389" y="3181235"/>
            <a:ext cx="394062" cy="403674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4B6223A-66D9-4F06-8665-8347E57A5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25" y="2406946"/>
            <a:ext cx="394062" cy="403674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015312" y="4586739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C0C58914-6E07-463B-ABBC-2B50DD4475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54033" y="2343217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D172C720-E7CE-48BD-929C-3872B6D40C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4895" y="3086885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8D786749-91B6-48FB-8A3C-86643E191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85602" y="3806362"/>
            <a:ext cx="455016" cy="567661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4E720848-FE45-4B45-A136-AA0EC63BC1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32153" y="2341153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17ED3671-9DD4-4EDE-95E2-AEEFBCDF46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382" y="3905623"/>
            <a:ext cx="660434" cy="45722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C6448D70-831C-4E7E-A697-04C3A30BDC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90" y="2383747"/>
            <a:ext cx="524617" cy="490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85017C-5810-49CE-A428-008F556B54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5829" y="3612720"/>
            <a:ext cx="1581371" cy="96215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F17D086-EBD6-4282-B20D-39B6BBFA70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052" y="3879056"/>
            <a:ext cx="660434" cy="4572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5EDEA1-BA63-472B-A8BA-15895D562FE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6501" y="3093634"/>
            <a:ext cx="565026" cy="7145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CCACBFF-382F-4A6A-ACC3-ACB9EE1C78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06615" y="3086885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49CA2703-6233-457F-B905-222D7742AA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611" y="3091459"/>
            <a:ext cx="565026" cy="7145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C9223F2-9611-40E5-B06A-04F163A009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7862" y="3817222"/>
            <a:ext cx="455016" cy="567661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048309-46B9-4499-93AB-BB25FD3056F9}"/>
              </a:ext>
            </a:extLst>
          </p:cNvPr>
          <p:cNvGrpSpPr/>
          <p:nvPr/>
        </p:nvGrpSpPr>
        <p:grpSpPr>
          <a:xfrm>
            <a:off x="7708908" y="4553688"/>
            <a:ext cx="401369" cy="564394"/>
            <a:chOff x="963782" y="2336701"/>
            <a:chExt cx="401369" cy="564394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0BF10AFA-5D5B-45C3-82AC-83E8A7DC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846E191F-E970-42B7-A39D-643ECDF9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A368F00-EC8A-4050-833C-AD72E84E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85234" y="4559894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E3589B0-A258-43E6-8858-60396A1DF0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6987" y="2318212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9BB3721-C739-4C67-B9AD-CBDE4C2220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700" y="3169570"/>
            <a:ext cx="394062" cy="40367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686ECA3D-5FED-469E-9B1B-C7E7D4483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7024" y="2429727"/>
            <a:ext cx="394062" cy="40367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B470C48-BD80-43FA-84AD-90E090B0F8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6894" y="3606735"/>
            <a:ext cx="1581371" cy="962159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C92E9583-BC77-4001-8DCB-9E88EFF9A6CC}"/>
              </a:ext>
            </a:extLst>
          </p:cNvPr>
          <p:cNvGrpSpPr/>
          <p:nvPr/>
        </p:nvGrpSpPr>
        <p:grpSpPr>
          <a:xfrm>
            <a:off x="7727842" y="3805617"/>
            <a:ext cx="401369" cy="564394"/>
            <a:chOff x="963782" y="2336701"/>
            <a:chExt cx="401369" cy="564394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E86A2F48-3505-4B0E-A2A7-9ABC65CD6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790CE6FA-FDE2-4EFC-87ED-A785F0BF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7A7357C-5149-4EB2-A7F3-FD7F85F7CD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8146" y="2361869"/>
            <a:ext cx="524617" cy="49077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665CA47-524D-4F52-8C1D-7D50E3DB82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03908" y="4586739"/>
            <a:ext cx="455016" cy="56766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27A8D0F6-E1F1-4C0A-8ECC-BADB2B57227A}"/>
              </a:ext>
            </a:extLst>
          </p:cNvPr>
          <p:cNvSpPr txBox="1"/>
          <p:nvPr/>
        </p:nvSpPr>
        <p:spPr>
          <a:xfrm>
            <a:off x="897946" y="2290880"/>
            <a:ext cx="95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год</a:t>
            </a:r>
            <a:endParaRPr lang="uk-UA" sz="40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2D636086-9988-4C38-91C6-E3609F4DEC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31710" y="2304449"/>
            <a:ext cx="455016" cy="56766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8CE896BE-8DA8-4094-B805-0B9A66DD08FA}"/>
              </a:ext>
            </a:extLst>
          </p:cNvPr>
          <p:cNvSpPr txBox="1"/>
          <p:nvPr/>
        </p:nvSpPr>
        <p:spPr>
          <a:xfrm>
            <a:off x="3869758" y="2290880"/>
            <a:ext cx="95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год</a:t>
            </a:r>
            <a:endParaRPr lang="uk-UA" sz="40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9587FEE-FDF2-446B-9FF1-D84ED957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8147" y="3080309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ACCB5AF2-AADE-42A0-A658-F8C4C82637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41670" y="3087668"/>
            <a:ext cx="455016" cy="5676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B125A0-D271-44F6-8881-D32AA2B1E4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22" y="2724457"/>
            <a:ext cx="1072734" cy="949634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1E668554-DF68-405A-8B9B-50FB745B80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45018" y="3051853"/>
            <a:ext cx="455016" cy="56766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1D1A034-FE37-4482-97EC-C6460CC18267}"/>
              </a:ext>
            </a:extLst>
          </p:cNvPr>
          <p:cNvGrpSpPr/>
          <p:nvPr/>
        </p:nvGrpSpPr>
        <p:grpSpPr>
          <a:xfrm>
            <a:off x="2149614" y="3067480"/>
            <a:ext cx="745050" cy="587067"/>
            <a:chOff x="2149614" y="3067480"/>
            <a:chExt cx="745050" cy="587067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xmlns="" id="{7D90D7D5-9F35-413E-961A-98BADF009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49614" y="3086886"/>
              <a:ext cx="455016" cy="567661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550C65BD-C83A-43DD-ABF1-2C23F0A6F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39648" y="3067480"/>
              <a:ext cx="455016" cy="567661"/>
            </a:xfrm>
            <a:prstGeom prst="rect">
              <a:avLst/>
            </a:prstGeom>
          </p:spPr>
        </p:pic>
      </p:grp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B35E0350-1B77-4F89-BB42-7DF77413D4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3341" y="2724457"/>
            <a:ext cx="1072734" cy="949634"/>
          </a:xfrm>
          <a:prstGeom prst="rect">
            <a:avLst/>
          </a:prstGeom>
        </p:spPr>
      </p:pic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xmlns="" id="{84999A35-274A-4BE2-87E0-65F11C72742A}"/>
              </a:ext>
            </a:extLst>
          </p:cNvPr>
          <p:cNvGrpSpPr/>
          <p:nvPr/>
        </p:nvGrpSpPr>
        <p:grpSpPr>
          <a:xfrm>
            <a:off x="2136105" y="3806050"/>
            <a:ext cx="745050" cy="587067"/>
            <a:chOff x="2149614" y="3067480"/>
            <a:chExt cx="745050" cy="587067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xmlns="" id="{972C9971-8428-4115-BA17-46C8C7E58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49614" y="3086886"/>
              <a:ext cx="455016" cy="567661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17C84D78-5ED2-4085-81A1-3E9007626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39648" y="3067480"/>
              <a:ext cx="455016" cy="567661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xmlns="" id="{79DC4A26-435C-486E-8E1C-56FFB54224ED}"/>
              </a:ext>
            </a:extLst>
          </p:cNvPr>
          <p:cNvGrpSpPr/>
          <p:nvPr/>
        </p:nvGrpSpPr>
        <p:grpSpPr>
          <a:xfrm>
            <a:off x="8165944" y="4531015"/>
            <a:ext cx="745050" cy="587067"/>
            <a:chOff x="2149614" y="3067480"/>
            <a:chExt cx="745050" cy="587067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882C4A55-EC5F-4197-9B9F-8416837FB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49614" y="3086886"/>
              <a:ext cx="455016" cy="567661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FE83267D-3E7A-4A5B-A83C-3C596C17D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39648" y="3067480"/>
              <a:ext cx="455016" cy="567661"/>
            </a:xfrm>
            <a:prstGeom prst="rect">
              <a:avLst/>
            </a:prstGeom>
          </p:spPr>
        </p:pic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xmlns="" id="{63668517-543F-44BA-ACD4-133127D6F862}"/>
              </a:ext>
            </a:extLst>
          </p:cNvPr>
          <p:cNvGrpSpPr/>
          <p:nvPr/>
        </p:nvGrpSpPr>
        <p:grpSpPr>
          <a:xfrm>
            <a:off x="8157741" y="3802616"/>
            <a:ext cx="745050" cy="587067"/>
            <a:chOff x="2149614" y="3067480"/>
            <a:chExt cx="745050" cy="587067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327D8133-E664-4061-A8E3-A4A2BACDF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49614" y="3086886"/>
              <a:ext cx="455016" cy="567661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B6D7BFD0-B7F0-4972-AC0C-F0B031691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39648" y="3067480"/>
              <a:ext cx="455016" cy="567661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xmlns="" id="{8C95B10F-7FDF-4BDC-A286-76071B938511}"/>
              </a:ext>
            </a:extLst>
          </p:cNvPr>
          <p:cNvGrpSpPr/>
          <p:nvPr/>
        </p:nvGrpSpPr>
        <p:grpSpPr>
          <a:xfrm>
            <a:off x="7406101" y="2315684"/>
            <a:ext cx="745050" cy="587067"/>
            <a:chOff x="2149614" y="3067480"/>
            <a:chExt cx="745050" cy="587067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BFA022FD-4D50-4686-9E3D-B9AC2E7A7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49614" y="3086886"/>
              <a:ext cx="455016" cy="567661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xmlns="" id="{1917EBDA-4ACC-4533-A2E7-90A884389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39648" y="3067480"/>
              <a:ext cx="455016" cy="567661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8C140CA8-159A-4EE8-80CB-61532301E3FC}"/>
              </a:ext>
            </a:extLst>
          </p:cNvPr>
          <p:cNvGrpSpPr/>
          <p:nvPr/>
        </p:nvGrpSpPr>
        <p:grpSpPr>
          <a:xfrm>
            <a:off x="7413281" y="3048074"/>
            <a:ext cx="745050" cy="587067"/>
            <a:chOff x="2149614" y="3067480"/>
            <a:chExt cx="745050" cy="587067"/>
          </a:xfrm>
        </p:grpSpPr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5B734E8F-EEFF-43DD-8604-EE571943C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49614" y="3086886"/>
              <a:ext cx="455016" cy="567661"/>
            </a:xfrm>
            <a:prstGeom prst="rect">
              <a:avLst/>
            </a:prstGeom>
          </p:spPr>
        </p:pic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9210294E-3595-4767-8AFB-1107138AF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39648" y="3067480"/>
              <a:ext cx="455016" cy="567661"/>
            </a:xfrm>
            <a:prstGeom prst="rect">
              <a:avLst/>
            </a:prstGeom>
          </p:spPr>
        </p:pic>
      </p:grp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2CEF3B42-B500-4BC6-A17C-C66A8BB10E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8532" y="3791942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6E8E7077-805D-4EC6-A135-29364FB6F7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9010" y="4564026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AFA61B83-AA20-447E-B3D4-45D480BEC7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25" y="3917448"/>
            <a:ext cx="394062" cy="403674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930ACC2F-94AA-4A55-B8B8-65CF758C59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8650" y="4668248"/>
            <a:ext cx="394062" cy="4036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966043-C711-49AB-A525-6EAFCCFDA3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11" y="4284451"/>
            <a:ext cx="1209844" cy="1619476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879CD20C-998D-4463-8F65-B22589DB7D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565" y="4321949"/>
            <a:ext cx="1209844" cy="1619476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7A243CF7-9230-4120-AB85-1AFDA183FD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8296" y="2304449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04B252EB-A1E5-4804-9BF5-D98998B0DC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98369" y="3060388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54932783-CF73-4580-9950-9649B13020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80435" y="3780524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3E4AF70D-9177-4E13-8243-A0467320B9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56501" y="4535215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80A0D935-0CEB-499B-B186-6CFBFDAA0F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782" y="4645653"/>
            <a:ext cx="660434" cy="457223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239F3BF8-2244-43DB-8ECE-6C4D4203BA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1519" y="4629112"/>
            <a:ext cx="660434" cy="457223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13838D05-672A-4F9C-AAFA-8DF1F2792E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2815" y="3178980"/>
            <a:ext cx="394062" cy="355057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476C7CAA-91F9-4CA1-9EA9-3BEDCCA6D8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21602" y="3916270"/>
            <a:ext cx="394062" cy="355057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EB020C21-135E-4CD8-86B1-391C68B114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557606" y="4656722"/>
            <a:ext cx="394062" cy="355057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CEAD9B4B-F699-4D52-BED5-1D411DAFB0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64445" y="3823096"/>
            <a:ext cx="455016" cy="567661"/>
          </a:xfrm>
          <a:prstGeom prst="rect">
            <a:avLst/>
          </a:prstGeom>
        </p:spPr>
      </p:pic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116286" y="1363288"/>
            <a:ext cx="6107669" cy="1880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Мала упаковка містить 4 паперові рушники, а велика – у 10 разів більше. Скільки всього паперових рушників містять мала і велика упаковки?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</a:t>
            </a:r>
            <a:r>
              <a:rPr lang="en-US" sz="4000" b="1" dirty="0" smtClean="0">
                <a:solidFill>
                  <a:schemeClr val="bg1"/>
                </a:solidFill>
              </a:rPr>
              <a:t>67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945909" y="5266062"/>
            <a:ext cx="20864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</a:t>
            </a:r>
            <a:endParaRPr lang="uk-UA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3029902" y="5269577"/>
            <a:ext cx="55806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44 паперових рушників усього.</a:t>
            </a:r>
            <a:endParaRPr lang="uk-UA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8318" y="3322981"/>
            <a:ext cx="208158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4 ∙ 10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09504" y="3319929"/>
            <a:ext cx="132637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(р.)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05605" y="4005511"/>
            <a:ext cx="133027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44 (р.)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20381" y="4005511"/>
            <a:ext cx="19891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40 + 4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235877" y="3322981"/>
            <a:ext cx="377600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у великій упаковці. </a:t>
            </a:r>
            <a:endParaRPr lang="uk-UA" sz="32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948317" y="1363288"/>
            <a:ext cx="3857059" cy="14113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 – 4 р.</a:t>
            </a:r>
          </a:p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 –? р., у 10р. &gt;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721539" y="1475696"/>
            <a:ext cx="111582" cy="1186544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005943" y="1808898"/>
            <a:ext cx="78854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? р.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paper napkins in box flat color line icon">
            <a:extLst>
              <a:ext uri="{FF2B5EF4-FFF2-40B4-BE49-F238E27FC236}">
                <a16:creationId xmlns:a16="http://schemas.microsoft.com/office/drawing/2014/main" xmlns="" id="{A0DB4F62-B275-4AEB-A46F-2762F093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t="22143" r="20049" b="22206"/>
          <a:stretch/>
        </p:blipFill>
        <p:spPr bwMode="auto">
          <a:xfrm>
            <a:off x="8741171" y="3319929"/>
            <a:ext cx="2736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33542" y="4666073"/>
            <a:ext cx="133027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44 (р.)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8318" y="4655187"/>
            <a:ext cx="19891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4 ∙ 10 + </a:t>
            </a:r>
            <a:r>
              <a:rPr lang="uk-UA" sz="3200" b="1" dirty="0" smtClean="0">
                <a:solidFill>
                  <a:schemeClr val="bg1"/>
                </a:solidFill>
              </a:rPr>
              <a:t>4 =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31" grpId="0" animBg="1"/>
      <p:bldP spid="16" grpId="0" animBg="1"/>
      <p:bldP spid="3" grpId="0" animBg="1"/>
      <p:bldP spid="17" grpId="0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13454</TotalTime>
  <Words>418</Words>
  <Application>Microsoft Office PowerPoint</Application>
  <PresentationFormat>Произвольный</PresentationFormat>
  <Paragraphs>104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1353</cp:revision>
  <dcterms:created xsi:type="dcterms:W3CDTF">2018-01-05T16:38:53Z</dcterms:created>
  <dcterms:modified xsi:type="dcterms:W3CDTF">2025-05-01T08:40:39Z</dcterms:modified>
</cp:coreProperties>
</file>