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917" r:id="rId3"/>
    <p:sldId id="918" r:id="rId4"/>
    <p:sldId id="887" r:id="rId5"/>
    <p:sldId id="921" r:id="rId6"/>
    <p:sldId id="911" r:id="rId7"/>
    <p:sldId id="913" r:id="rId8"/>
    <p:sldId id="919" r:id="rId9"/>
    <p:sldId id="922" r:id="rId10"/>
    <p:sldId id="92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917"/>
            <p14:sldId id="918"/>
            <p14:sldId id="887"/>
            <p14:sldId id="921"/>
            <p14:sldId id="911"/>
            <p14:sldId id="913"/>
            <p14:sldId id="919"/>
            <p14:sldId id="922"/>
            <p14:sldId id="92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FEDAFA"/>
    <a:srgbClr val="0D0D0D"/>
    <a:srgbClr val="FF3131"/>
    <a:srgbClr val="295FFF"/>
    <a:srgbClr val="9E0000"/>
    <a:srgbClr val="00B050"/>
    <a:srgbClr val="FFFF00"/>
    <a:srgbClr val="2F3242"/>
    <a:srgbClr val="BA1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60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Обчисле-ння</a:t>
          </a:r>
          <a:r>
            <a:rPr lang="uk-UA" sz="3200" b="1" dirty="0" smtClean="0">
              <a:solidFill>
                <a:schemeClr val="bg1"/>
              </a:solidFill>
            </a:rPr>
            <a:t> виразів на дві дії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і </a:t>
          </a:r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задач за даними таблиці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Побудова прямокутника і знаходження його периметру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4245" custLinFactX="349483" custLinFactNeighborX="400000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19812" custLinFactX="71890" custLinFactNeighborX="100000" custLinFactNeighborY="-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96741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1148" custLinFactX="-247084" custLinFactNeighborX="-300000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F71BCC-A625-4CFE-BE87-F9D249C83068}" type="presOf" srcId="{289AA968-9F58-4A6E-B11C-582CA574AD65}" destId="{6408D3F1-0C0E-4F5D-B5D5-053E6D4B4C50}" srcOrd="0" destOrd="0" presId="urn:microsoft.com/office/officeart/2005/8/layout/hList6"/>
    <dgm:cxn modelId="{26B0E46D-82BB-4660-9ADB-D705AD461B66}" type="presOf" srcId="{B8BDD424-9492-4512-80FF-938BF7CFE1AC}" destId="{D128CD1A-1E54-41AB-ABBF-267B83BF69D9}" srcOrd="0" destOrd="0" presId="urn:microsoft.com/office/officeart/2005/8/layout/hList6"/>
    <dgm:cxn modelId="{257CE810-B3A5-4401-8D1E-495B6DF9AA5F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81D8D382-7B2F-42CC-9D30-84CDA0491430}" type="presOf" srcId="{17FCBCD0-5166-44EF-A995-697AB50FC98B}" destId="{8C93B566-6306-40C5-A3D5-B84E788E517B}" srcOrd="0" destOrd="0" presId="urn:microsoft.com/office/officeart/2005/8/layout/hList6"/>
    <dgm:cxn modelId="{837D3AA7-B10C-470C-A755-A72CBEB6423B}" type="presOf" srcId="{BC7931E8-86A7-44AD-A246-C659A84EF1D0}" destId="{D2B473EA-0294-46C9-BEB1-B63C89DB6F91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786CD694-41A1-43B9-8DF7-87C16493DFB6}" type="presParOf" srcId="{6408D3F1-0C0E-4F5D-B5D5-053E6D4B4C50}" destId="{D128CD1A-1E54-41AB-ABBF-267B83BF69D9}" srcOrd="0" destOrd="0" presId="urn:microsoft.com/office/officeart/2005/8/layout/hList6"/>
    <dgm:cxn modelId="{005FC18F-36E6-45C9-BE6F-08E7999DB7C2}" type="presParOf" srcId="{6408D3F1-0C0E-4F5D-B5D5-053E6D4B4C50}" destId="{ECBD397D-046F-40AA-B079-23418C3C10A6}" srcOrd="1" destOrd="0" presId="urn:microsoft.com/office/officeart/2005/8/layout/hList6"/>
    <dgm:cxn modelId="{C6E83156-AE8B-461C-BA54-7C71776BADA1}" type="presParOf" srcId="{6408D3F1-0C0E-4F5D-B5D5-053E6D4B4C50}" destId="{00E23834-4C97-4BAD-9028-AA93134EBB29}" srcOrd="2" destOrd="0" presId="urn:microsoft.com/office/officeart/2005/8/layout/hList6"/>
    <dgm:cxn modelId="{5781B93C-9B9B-4489-A5EC-DBB18706523B}" type="presParOf" srcId="{6408D3F1-0C0E-4F5D-B5D5-053E6D4B4C50}" destId="{8876FB75-3E41-41EA-914C-4542E25630F3}" srcOrd="3" destOrd="0" presId="urn:microsoft.com/office/officeart/2005/8/layout/hList6"/>
    <dgm:cxn modelId="{B0C79AB2-CF87-465F-937C-05B3E23249B8}" type="presParOf" srcId="{6408D3F1-0C0E-4F5D-B5D5-053E6D4B4C50}" destId="{8C93B566-6306-40C5-A3D5-B84E788E517B}" srcOrd="4" destOrd="0" presId="urn:microsoft.com/office/officeart/2005/8/layout/hList6"/>
    <dgm:cxn modelId="{E44CBA57-3FAC-4729-A2AA-D8125675810A}" type="presParOf" srcId="{6408D3F1-0C0E-4F5D-B5D5-053E6D4B4C50}" destId="{B4E8D5E2-E5AE-41CC-80D3-5A0016AFADCC}" srcOrd="5" destOrd="0" presId="urn:microsoft.com/office/officeart/2005/8/layout/hList6"/>
    <dgm:cxn modelId="{23209834-F2F9-4B1F-A368-8BD855690C08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55762" y="642746"/>
          <a:ext cx="4272497" cy="2987003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Побудова прямокутника і знаходження його периметру</a:t>
          </a:r>
          <a:endParaRPr lang="ru-RU" sz="3200" b="1" kern="1200" dirty="0"/>
        </a:p>
      </dsp:txBody>
      <dsp:txXfrm rot="5400000">
        <a:off x="7798509" y="854498"/>
        <a:ext cx="2987003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4120223" y="803316"/>
          <a:ext cx="4272497" cy="2665863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і </a:t>
          </a: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 за даними таблиці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923540" y="854498"/>
        <a:ext cx="2665863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059986" y="1059986"/>
          <a:ext cx="4272497" cy="2152524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152524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411172" y="899705"/>
          <a:ext cx="4272497" cy="2473086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Обчисле-ння</a:t>
          </a:r>
          <a:r>
            <a:rPr lang="uk-UA" sz="3200" b="1" kern="1200" dirty="0" smtClean="0">
              <a:solidFill>
                <a:schemeClr val="bg1"/>
              </a:solidFill>
            </a:rPr>
            <a:t> виразів на дві дії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310877" y="854499"/>
        <a:ext cx="2473086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0" y="3756735"/>
            <a:ext cx="9982200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4000" b="1" dirty="0">
                <a:solidFill>
                  <a:srgbClr val="7030A0"/>
                </a:solidFill>
              </a:rPr>
              <a:t>Закріплення вивчених випадків множення і ділення. Побудова прямокутника і знаходження його периметру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smirking rectangle character cartoon style">
            <a:extLst>
              <a:ext uri="{FF2B5EF4-FFF2-40B4-BE49-F238E27FC236}">
                <a16:creationId xmlns:a16="http://schemas.microsoft.com/office/drawing/2014/main" xmlns="" id="{7AE794FE-0265-4C2A-9004-3FB80E91D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8330" r="6079" b="13053"/>
          <a:stretch/>
        </p:blipFill>
        <p:spPr bwMode="auto">
          <a:xfrm>
            <a:off x="1296000" y="1235334"/>
            <a:ext cx="2209200" cy="216751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4951" y="1235334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9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127-128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623189"/>
            <a:ext cx="10080172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Вправа «Веселі числа»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9200" y="1492253"/>
            <a:ext cx="8318315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і розфарбуй  число візерунками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xISEhUSEhMWFhUXGBcaGBYWFxgXGBwYGBoYHhobFSAYHSggIBolIBgdITEhJSkrLjAxHiAzODMtNyktLisBCgoKDg0OGxAQGy0mICYtMDcvLzAwLS0vNS8vLS0tLS8vLS0tLS0tLS0tLS0tLS0tLS0tLS0tLS0tLS0tLS0tLf/AABEIAOEA4QMBIgACEQEDEQH/xAAcAAEAAgMBAQEAAAAAAAAAAAAABQYDBAcCAQj/xABHEAACAQIEAwYCBgcFBQkAAAABAhEAAwQSITEFQVEGEyJhcYEykQcUUmKhsSNCcoLB0fAzU3OSshU1ouHxNGODk5SzwtLi/8QAGwEBAAIDAQEAAAAAAAAAAAAAAAQFAgMGAQf/xAA5EQABAwMCBAQFAwMCBwEAAAABAAIRAwQhMUEFElFhE3GBkSKhsdHwMsHhFCPxBsIWQlNigqLSFf/aAAwDAQACEQMRAD8A7jSlKIlKUoiUpSiJSlKIlKUoiUpSiJSlKIlKUoiUpSiJSlKIlKUoiUpSiJSlKIlKUoiUpSiJSlKIlKUoiUpSiJSlKIlKUoiUpSiJSlKIlKUoiUpSiJSlKIlKUoiUpSiJSlKIlKUoiUpSiJSlKIlReO4zYtP3bMzXNCbdu3cvOA0gMy2lYqpg+IgDQ61KVXsZiUQu5YW0LgEg5MzyEBciCWJAUa7AVouLhtBnM72Gqya0uMBS17HWkKK9xUa5oiswVmPRQdSfKtuq5iGzqbNxkuAqZtOFIZJjxgiY5ZuuscqluFIFtIqszqAMrOczZeQYnUkDSTJMakmTWNvd0688m3XHqjmFuq3aUpUlYpSlVrE4NHuszg3ddBdYm2sbKlseHTm5BaZ5QBqrVqdFvNUMBetaXGArLSq9j7ruAyO9h1GjSHSf+9tzDJ1IIaNiu9TGEZyim4oV48SqcwDc8pgSOhIB8htXtOtTqCWOB8kII1WzSlK2LxaPEOJWrAButBacqgM7sQJItogLMY1hQTQ8UtC131xu6t82ug2o/aFwAr7xWtxBh3mkAqvicDxZSfhDbhfDJA+7WnZxwKoyXxkuQbZlWzZhIys05gRqAPP2gVuI0qVQsM46Cc9PbK2NplwkKwW3BAIMg6gjYjyr3UTwLCrbV8nhBYk2x8CtzNsfqhpDFRpJPMkmWqa1wc0OGhWs4SlKw4i+EUsdh/UDzrJF8uYhFIVnUM2wJAJ9Ad6z1WcBhhZJuJbTO3xM2txv27hliR8o0AFe7HfLeDIxh28dt3Z0M7m2WlrbgahR4CARCkhqh0r+3quDWuydNVmabgJIVjpSlTFglaPEcb3QGW29xmMKiAdJJYsQqqANSSOQEkgHeqL4o8lU5EEnziBB8tfyrTXrNo0zUdoFk1vMYC94XGXGts7W1LCYSzdFwmBtLhFDeRMede+H8SS9mjMrIYe24yup5Zh0PIiQeRNVjE8Xw62nxV5XRbTMjB1IYQ+UEoCZmQy6TlcR8UGwcNtjOxIllAAbnlJPhncgFSR0motrfis4NLSDnyxqJ8isnU4EypWlKVYLWlKVG8fxhtWGZTDGFX1bSR6CW9q8c4NElDhQ/GuMszG3aMKNGYbk8wvQDaf6MM15indk+GZ21BmdDy11B3HI14VYEDlW9wjAi+5ViQApMiJ5DmCOdc46pUuao6nTsoYqPc7B1WL60mcXjbJvrbNsOT4cpIJ0nmQDtOkTFe+GcQewRBJXmp5+nQ1i4hg2sXTbJzCAytESpka/eBGseR0mBgrXyvoPgYI/PbtovalWoSObZdAw19bih1Mg1mqr9lMSQzWjsRmHqN/68qluO3Lq4e61gTdCkqAJM+Q5tGw5mK6G3rCrTD/yQpDXy2Vr8Z7S4bC6XHlvsLqffkPciqRju11tra5BdV1dW0KqGCtMOdZDDcRr1G9VC8WmX3YkyZknnvuax1X13ePHMMDIXPVONXAceQBo7jPn+Y7Lpd7iaLnxJxAaw1pQlmBPeyxJneSCFy8o5V8+jzjeIxDXEvMXCqpDEKIOoI8IG+/tXNLtxEGZ2CrpLMQBr5mu+4bDpbUJbUKo2CiB+FZWFuWEkHGPXX8lWFvd1b2oH/pa3bJ5ifYY9VsVUO0vavumNqzBcaM51CnoBzb8B56gTPafHmxhrlxfigKp6M5Cg+0z7Vyn8fx/o04neOogMZqd+gXW8JsG3BNSpoNup+wUla47iFLnPmL75xm+XTfbbyrNguK2u7RMRba53VwXLZB2YSVkZgPCSYGoGmggVGX8LcSM9t0nYujKD6FgAaxVz7n1Gn4pnvIPn1V86ytqwwB5j8j88lMYftJfS811TozSbZMrAgAeRgDUf8q6PwzHLftLdTZhtzB5g+YNcV4hxG3YCm40BmCjQnU7bctN66R9Hdw91dU7BwR6ka/kKtuF16gfyO/SZjzHRVnFrSiKPPTgFsA+R0nv3W52k401lhat6OVzFjrAJIEDqYPpHnVWfEuWDsSxDBhmJOoIPy0q6cS4HbvXRdYtooUgbEAkieYjMdutYsd2bstbIRcjwcrAmQ3KZOo8jXW0a9BlPkLZmQfI4+ir7a7oUaYBaSTqfzsq2vEh9YW8UyjJkaGZvDMgxoND5TE+hyYbHLhwipca+Rce4WcloVy5yA+WaANYA15Com0+ZQ3UA/OsNzG21uLaLgXGBKpOpA3I/rr0rEcAtG1WVGyA2MTgkTEk5xOxyAArF1jRkO2+s/ddRweIW4iuuzCa2KhuyykYdZ5liPSpmo1Rga8tGxXPVmBlRzRsT9VivXVRSzEBVBJJ0AA1JPlXEO0/aq7icSbtt3tooK2srFTkO5Mc2gEjyUcqtP0jcea7cXh+H8TMyi5l5sYy2/yZvYdao3aHg7YO+bDsGICmVBA8QnnV1wy1p4dVglwMA5+Hcxpnvsq+4qE4boNT3WzwDtLewufKA6uczK8/F9oHeTz3mBXX+yGIN3C27zRmuAs0bTJAA8gABXA7l1VBZiABuSYFd37A/wC78P8AsH/U1YcWsramfHYwCoSJO8Rj6dBMdl7bVHn4ScD7qw0pSqVS1C8TxyTAcqUImDG4HTpM6iOXOovtJii62VIghi2kwYQiR/m2/PepTHcOuFmyEQ3VmEE77SPPbmai+0GAZLdtzl8LgEKOTKVmdN2yjaqev/U8z/h+GD7bEd9sa7r2py+GesKHqX7L3IvR9pSPyP8ACoitrhV3Lett94D2On8ag0H8tVru4+yr2GHBSvbGzrZuebp/mAYf+2fnXOzi79niQt3XzWMSpFkfYe2AWB056nzkdK6j2stzhieavbI/zqD+BNVsdnLV5sPfckvZLOoBGWbiAQ4gkgDXQjX8J17yMrS/Rzem+30Cl+C57yB0/Pms/AWjEW/cf8JqwYnHQ6lWDKRGTQSRJJE66jY7aec1B9nLM3x90MT8o/jW4eH3AQoQkBhqMo0B32G48z7VqpOqst/7YmXHTaO241BXtq0QZW12hu27uDvjQnurjZTuCqnWDqCDGvWK4wK6l2s4PduYZ2F57AtpcY920s4Ck928g+AxrBrloqVUe97Wmo2DnCo+PCHU47/7Vhx3DhiENoqTOwG8gGCPSuwfRlxdsVw3C3XJL93lYncm2zISeslJmqV2HvWlvnvIDEQhJAAPOJPxHlz3rpHCFUEhIywNBsIOkDYbk1jbXPLV8GDnfbQ/ZTOD0oti/mmTp0/z9IX3tBat3LRtXASHIHhmQR4gRAOoyzsfOoPh2CtJcV8ud0AWWAUkcmiY7wAEecDbSLPxDC96mXYyCDAOo9a0bHCCpJNwax8KgGBPOY59Kyu6Nd9RrqYGIyevft7+iuadTlbEka/PX33UP214rZbDtZDL3rPb/RypdcrB8zAEkCF38x1qiVucdNl8Vcu2lGsKbkDNcy6ZmIGo0AHkBWnVLxGv4tXOwjGk7x2nRdbwm2NG3zq4z9vktTi3DPrNm7bFvvG7u4ygLmIZUYgqBrm5CNSTHOrx2FlOH4dXzC6yqzzoQ2UAZhOadBy3msnZPhdxLZusnhuRGhLZROsdDP4elTtnCliRmywZhgT1OxI0HWt9BlcM8NrDnfsRtsDj13Cp+J3QfWLQRAgecT9J+q334paUS7hNJ8Ryj5nSoLifaYMpWyCJHxnSAeajr61ucV7K4fFDLiVW6o1VSCIaCM2+4BPzqv2+z+KiDb1Gk5kho5rrMHziur4byvaXXUB3TbX8/lQ7NlsXHxTpESo0LAgbCq12ww1tDYxkEXLN20My7m2zwyHWIIJ/HzqzOpBKspVgYKtoQfP+ex5VLcHvWshV8qkGZZgCZHLnpAqfxW6NC28RjebI027/AG7kK5vHTRkZmIPTurhgblsoO7+EaRtEcjPOo3tNxFrVoi2huXPCQgdU0za6kjSAdpNQeC4mtnEOwYCyZzRtAEk+xmqvY7eMcReu3Vc23A7tFOqZfhB8SjUEkmTB2GulcbW5qUPEpM5jytcQZE8xEjBDp10IPqucuWNoOaHHDhIP3/OisnZrgFrD4m5inZmDBjbzglkLT3mc6ktrE9M061UvpR/3g/8Ah2/yNbtzt8oXJbsmCGkuwB16QD13qlYkW8xNpHRDHhe611pgA+JteW1WXBaHEfFFS8boIBJExECQDjzjJkqvuH0eXlpndYXwPfjucpbOQAo3JJERHOa6/wDQzje94Rhsx8Si4vstxwPwiqL2Dv2UxQN2JKkIzEBVbTWTsYkA9THOukWeJol/D2rTI3etcVgGzEKqMxIg6HMoHua0cbvCb5tsGHSebY4JPo2CB3nCztWxTL530/OqtdKUqDKkJWpxHCi7be2dAwieh5EeYMH2rbpSJRc4hgSriHU5WHRh08juDzBB519qf7TYNGYMjRfj4ACxdeWYKCRrMOdOR8oG7buIAbttrYMRmykSeRKMQD5GucubY0nkDT813UN9It0GFKcQ4ybtnuisE5ZadPCQdB5xUfZxToMqsQNTEDnvuPOaxW1Zmyopdt4WNB1JJAA9TryqR4bgAbgGIBt66K3655AMpK69Jnyrw+LcOAOVk3xXZE+al+zGDyobh3bb9kfzqeryoAGm1R/HeKphbDX3BKrGgiZYgDfzNX9KmKVMNGy34Y3OgXntJ/2TEf4N3/Q1cPFdZxONxOKw7omGFoXEZc165l8LiJChCZ12MVzbjHCLuGcJdABIlSplWA3ykgHSRIIESPKodxUa8jlMql4zTe9ragBgTJ8421+S0V3HrX6Brj3DOx2JvWxdGRAwlA5IYjkTAMA/PyFTuN7W4/CkJiLKHox0DRvDKYnygHypb1msmd0sGPs2OfWaQDGYnrrEkeoXRaqHbfjfdr9XQ+Nx4yP1UPL1b8p8qk8XxwLgxisvxKpVT9p4Cg+UnU9K51ZwuIxLM6I91iSWfQCeerELptAOm1ecQunMb4dP9RHsOv2XYcLt6dQ+PVIDB13OoH7n2WoTSs2Nwdyy2S6hQkSJggjqCpIPzkSJ3rLw/hl++CbVssoMFpUCRuBmIn2rmRRfPLC6w3NIM8QuEdVP3u2J7gW7aFLmUKXnQaRKjr+XnUZ2VvkYu0QTLMQTO4ad+vWo3E4e5abJdRkbow39CND7E1I9lbLNiUyiSpLf5Qd/eB71MFetVr0xU1BEe6h+Bb0raoaUQQc6zj76dF1Wa+1zJeJ3dLjXGBO5LFYbmI2BnSPapC32lxCAZpg6A3LTqD5AkAE13L7ItgczZOgmPbquedwx4iHNz3/JW121A762RvkbN6ZlyT/xx71BA17xmLZ2z3DLNA21PQKB76DzrCXggMGUnYOjIT6BgJ9qsqHLRa2kXDm6Tn0GpVxas8Cm2mSJ/leMXhGvW3tWxLsjBR1MHT32rn2YV23srwsg984jSEB84lv4Cp9uH2SZNq2SdyUUn30rE8TFCo5obzDzjOexXP8AGeWvWHKf0iPWf2X5zkda+g1+iTw6wNTatD9xf5VyD6TDa+uDucmU2U+DLGYPdn4dJiPwqXacUFxVFPkiZ3nT0CpalvyNmVVauX0Z8GuviUxIWLVotLHSWKEZV6nxA9Kpldi+itx9Syz4hccleYBiJG9buKVzTtyBvj0OuFjbsDniVdIpX2lcgrJKUpXqKCS1dts5FouWdmzKU1BPhBzspkLC+wrHjLd68jWzZZcwIlzbyiRucrsdN9BU+zQJqGwfErzuM9u3aQ7K9ybxnbMijKpPTOT+VQnWNIu5iTr1xMz+ZWYeV5OEe1cc27JKvBHd92sQoGUhivME6faO3Nd724pRsO8EQQxtRr1i4dPY1sYni4tXAl1GRGZVS9obZdtlaDKMToMwAJIAMkAytZPsqbnFxJz3/PqgeQIWDCoyoisczBQGbqQNT7msPE8IL1sppurCRmGZGDLI5iVGkj1FbtKlESIKwUR9XxA/uz++y/8AwP51BdpOzGIxgVS9pFAb7bsSdN4ECOXp0qzcS4jbsKGuE+I5VVVZ3ZoJyoqgsxgEwBsCdga+2MdNs3Gt3LYEmGUFiBzC2yx9t/KoosaIIIGnd33Sr/cYWO0Ou30ytGzhcSqgHuiQBJDMgJ6gZWj0k1ixnBDicq4jKbatmyqWkmCB4tIGvIa/OpbBY23eXPadXWSJUzqDBB6EHQg6itqjbKi0yB83R7EwsnOLgQ7MqOxvDEfDtYAUKUyqCJCwPCfYgH2rUw9u7bUILBAUAAI1vKAOSyVMewqcr4TWytbsqxzTjoYRri0QFX8Rw1sQyC9a8CtmOcrr4WAC5CftcyPevuBwt2wi2ltEhRAKskEDn4mBk7kdSdTvWSzxG81zxLbs252di90idCyrC255SzHqAZFZcfxgWGJuJ+hEZrysGFued5d1T7wkAatlAJrT/RUeXlE4Os5nuf20WXiO/jZRnHsBexNkoLIDSpBdlGxElcpbWJGsb1s9l+AfVlLOQbrbxsB9kfxNWGlZ07Okx4eBkdSs/wCpqeEaQPwkyVVMRhe7xN28bBYsVyOiFvDlWfhBhi2aTEkBdTAj7jbzXENs2LhDCCDbua+UlQB6k1aqib/GIuG3as3bzKQHKBAiT9prjKpPVVLESJAmtNbhwquJ53CenL7TyzA2zheNrQNB8/uq5gOFXsM6vcU3CbaiUVmyt+uPCCdfDrEacuclib/eKUfD3GB5G1cI/FKl8fxS1Yy96Sgb9cqxRf8AEcDKg82IFSFbLiz8eq6o57pMT+nYAbtPRZG5c7LgCVo8IVxZQXJzRrJltzGY82iJ85repSpYEBR1XcZcU3n7/wCFSMivItxCnMJ8LNJOu4iNNZxcXOHxFprNzIysNh4mnkUCycw3Ea1OY/GJZQ3LrBVECT1JAAAGpYkgADUkgCvGBx3egt3V1F5G4uQn0UnOPRlFQqlkXuLucj2keR2jbotgfAiFzvsJwR8K73cXZNu5Ci2Xy5QDOYqVJAY6DUzG25q44m/YeJKlh8JU+MH7hXxA+lSuBx9q8CbbhsphhqGVomHU6q0EGCAa3K3XdF1zcOrveZMbDECMHUe6wpkMaGgKnfXMV/fX/wD0bf8A0pVxpXngP/6jv/X/AOV7zDoErHduBQSTAAkk7ADcmslVX6Qsd3eEKje6wt/uwWb2KqR71LY0ucGjde0qZqPDBqTCjMT2+BuZLVsZSYDu0btGaI0HPU/KpS9fCXEsldLgc5yw+JYOUyZLEFmkT8JmuVTWW1ibisrhjKxlMkkZdonl5bVu4jwQXPL4buWAepk7HXHfH2XS1OE08eFjHnP5uug3eLotm/dS1pauG06XFCrcgqDESGTx6HqIgaitnsx2wOKvGy1sIcpYENm2iQZA61ReKcev4hQjwFBmFUrJ5FpJ/lVk+jThjZ3xLDwgFF8ySMxHpEe56VrsuHOtbR3j/qkxkmNBE6aydMTCi1bFlG1c+sBzbft2XRaUqG7ScWGGtFhBdtEB69T90bn2HOsAJXPVHtptL3GANVk4jiQWFtWGYCWg+IKdhpquaDr901FJxSz3ZvLfy2gzKzTkTMrlDJIBBDAiRE+elUmxxG6jtcVznaczGDM9ZEVLcBd8Qz2LlsX0c5m7zYERq0gj9VYHkKrL6yuS81GOwIgAwf8Au6Z9Qq+y45b1nNplpBJO0jt7jtjrGVcuGWF7y4/65C5iNA4/VLgaZxBWY2jeBExWpgcOUBLfETrG3kB5fzNbdTLcPFJoqfqjPmrR0ThRvEeLW7JVWkltYAmB1Pl/XI14uccsZSQ4JgkCDqem1U/FYk3bj3D+sxj9kaKPlHvNY6uqdiwsBccqoqcQe15DQIU/fxWVrS5Q63SQz5lEErIMHVsx002npXjDY9M10C2ydwyqWZYVgyqxydVhoPn7VAZB0j00P4VsXsXccBWaQOUASRtMf18qoP8AhyqyqxzXg5lxyDrMxmSRgydfUqWOLMLXS2Og1236ZV6wmKtOItspjkOQ9OlbVVbsfY8Tv0AUe+p/IVaasa9MU3loK229Q1KYc4JVb4ji0EvckqbgtqMpYAs+QaDqdSeQ30GlY7Y9uXV2sYU5QpIa7uSRuLc6ADbN8uppb8ZxLobJvOysTKyTJYyQTuZJ2mqe+PitFNpjOfsr+14RWqNFQwJ0nWOsfQbrrP1te87gXCbuTPkYsQUnLqD4Ss+E89epmpnhdtFtILYhMvhWZAXkB5DYDkNK5hje0l+1bHeYU28Q6d39YdSpZRrpKSSCScswCZ8qiOzPae9g3EEtaJ8VsnQjqs7N/RrTZPq0pFYnbXPn6HCDhNWqwubGNIgz6gwO06zsu50rVwGLW9bS6hlXUMp8jWHimN7pRGrtoo/MnyH8hzq1fUaxpe44AlVAaSeWMr7xK7AVRGYnQ7kAbkefL3qGTH2/0pW9l7klbxnQEKrHOW6KQc3471gdmJzFjm+1z/l7VjZZzBhnDqVdX2ZSDptpudIjU1ytfinjVOYEtG2frtkexhTRauaNipPAd211LuYFmt+C4CPHbMHKxGjKMwZTuJMHUzYKpqiMoChVUBUVdlURoPkPkKsfC8VnWD8S7/wNWfDeIiqfBecjQ9f5A33WqtQLRzLfpSlXSirzmHWuc/SjiZu2bU7IzkftGF/0NVnvYuXVwCjbSQY8pmPMEem0VzvthjTexTsf1SqDWfhGsfvFqy4XcMr3HK3YT6aT7lWnC6JNy0nYE/KP3WpwR7AvKcQC1vXMFmSYMbEHerVbxfBZ/sXHme8I/BzVGpV9UoB5kk+hXQV7RtZ0lzh5GB7LrHDOG8Mu62bdl45EZiPUPqKsVm0qgKoAA0AAAAHkBX5zx+Ov4e/Yv27hFtWCuqmCC5gN6DT+jXauzPaNb9n9Ict1TlaATJgkMoHUA+4NVN1RNMF04Gs7TvPTbz2XO3tm+mS4EkA7650PkcjbI0VnrlPaXif1m+zg+BdLf7M6N+8dfSOlWzi3FHtYa9JJPwK2shnIUTOseKQf+tc9AqLa1G1W87fLyO4/PNcZ/qGu5jW0Bvk+Q0+efRK6NwP6thLIVriB2AL6yZ6aawNvnXOa+ipLmyFQ2V7/AEjy8NBMYnbr7rr+E4havf2dwNG4B19xvW5XBOzHHLrO+Ze6v2bmoE/A2qHfWRIPI+9do4VxNbtlLpIEiD5MDBHzrQ4ACdl1tlfms91Ko2HjoZBHUe49xnKpVyz3bvbP6jsvsD4fmpU+9b9jgt9wGVBBEgsQP+f4VKdxZe6XuwxBAzqfCY2zhdCIO/LUEwKsNtwRKkEeWoqSzifOwCnqMGeo/Pssv/zhzkvONoVLxPAsQilyLcKCTDmYAk7qB+NRoNW3tXictjIN7hC/u7v7QMv7wrlvbW/esLaxdu4RbsODetCR3iuyr7xJgHrPKplvXeaZe/I7fNRbmgxtQU6eDH+B6/uus9nbISws7sS3z2/AVk4/iWtYW/dX4ktXGHqqkj8q0MbiFygBTFvQMJ2ESdtNpBBmQPMVlxWOt9y64hlW2wyNcLKqZX8PiJOh8Ue49KoHX1N9YsnJOPPp2P12V1TpcjAOg/PdcLiCRW9wTHCxftXishGDFeo8vPmPOK1sXYFu46C4lzIYL22DK3MEFSRqCDHLasdQctPcL6DLKzJGWuHyK6H297Q4bEYO2LbhmNwNEQygBpLA7bx5zXPAKVl7HW8nFrOZTdS9LFToFNpZDHfTy0kkVsLvEMuMY/PkoLWM4dR+EEtnOdJED5wPWTO/cOyOEazg7Ft9GCSQeRYloPpMVo8Vu5r7/cyoB6gMT75gP3RWxgcXkZguo0JWRMHnoTruIO8A6VoX7oa/eI+0pj/w0H5qah8SuWVLQtYcggHy69xMZC5miS6uXu3k+6+VJcYwKd13qKA1sZpA1KDVlPWRJHmBUbUmvEB3LIfiylR0MjSfKq7hVWg01GVoAcNT8x+/p1hb7pryGluxUZW7we5FwDqCP4/wqtdpuGXb+EezYvNauQuV1JB8JBiQQRMRIrY7BcWOLw+GxB+JwM0faUlXjylSai2YLH06oP8AzgEef3z7d1sqmQ5h6fnthX+vteaV3MKnUL/sQyIdQAZHgkxy1BH4zNR3FuxNm+xud46XDuQEKk7eJSPbQg6DU1baisXx/DWnNt7qq4iQZ0naY2rXQoNpVOekId2me630qlYO/tkz2XOuJ9icVakoouqOdv4vdW/JS1VtljQggjQgiCCNwQdj5V21eNYUiRiLJH+Iv865H2lxKXcVeu2/gZhB6wqqT7lSferu0uKlQlrxtrEK/wCHXdxVcWVW6DWI9OnyUnwjsnZxeG/TE+J1ICkBl7ttN1PxFTOmo2rZwVhk4g9q2gAbNCLEQwDaZgYj26aVX+H8YvWARafKG1IgHXrqKtvYDC3L198XcMwCoMRLkLMeiiPeq+rZ3AqV313g03NIAzOSI2gcud/mSV5c0nUvGqvOCIHnI5RGmFs9o+H3FwzsVgC5aJ+EaBlEwpI5z6D2qnV2LiGEF21ctHZ1ZT+8ImuPZSNGEMAcw6MDDD2IIrTaUWUWlres/KPoAvmf+o2E1KdXtHsZ/cqZ7K8OS/fyXPhAJjaYjQ+WtZe1PBRZvqLQOS6CUWSYZSAVE8jmUj1PICo7g2ONi8lzkp1HUHQ/gasnbXilq4lnubgLhs0j9UZTv0ObKY8q2u5g7H8KNai2fY1BUgOBnbm2iJ3OR0k5UDc7HG1dvYnPINq2uUfaRpYnqsHTnVi7Koz4RgNSjkgddBI/OPOKh7/aR3tm2UAlcpbMSdRBOvl51bOxOFKYUE7sSfaYH5TUCgy4dSc25GT5aRnSYyrahUtal8x1poGGcEaQBqF8w2Fu5icjbKBJgaT1Gg16TWnjezWMuXGuJxK9h1MRatpbdBCgTLrJJiferfUbxzGdzZZh8R8KftHb5b+gNY21hTpP5manH5srx9X4c6KidzdV3W7irmJysVV7iosARmACAD4gdecCtl+A2cZYuWbxJV4BVTDDKysCDyMgDbad5rAqwAKsvZjAhkZ2nUwIJGg9PWrviNKoLPkou5TjPXOR66/wqWzqCpdc7hOvp0+y9WeEZwQGVRoNUnZQNNQZjnO/LlW1xHhNl7TriQLlqMzqyjIQhDagzsVB35VK2LQQQP51rcYwxu2L1td3tuo9WUgfnVHRs2NAc8Au3PfqP8K7c86DRcCxbW2uO1qyllGMi3bUKF5AHLzjc9ZqQwvZzFXbPfpYZ7euoiTG5VZzEctBUV6iJ5HceR866b9GvaNO7+q3WCspPdljGZSZyj7wJOnQ+VaaYD3/ABldlePfa24NuAQI74/IyuZlYkRtoQdCCNwehrpvBez+H7rD3ber21JS5mceK6F7yQrAEHKBBBiNNa1/pXwtgd3cgC+zQY3a2FMFusNlAJ6kVRMPxS/bXKl64q6wq3GAEzMAHTetF1ReDytdH2OxUZwdxK3a9vw5ODMeY3xt6rqnZe/9b75hChLmTWHPhk5lMAa5vPatniHAltM2ItKSzx30SWYKoCsANJUCIAkgncgTo/RVhSuFe4drlwlfRQFn5g/KrtUlljRdSILf1DJ32+0qguj4Nw5rDhp/yqbbcMJBBB5jUUziYkT0qzPw+ySWa1bJO5KKT7kioHH3VdxkACLIWBAJMS2nLQAe/WqG74W22pl7qnkIyT7rdSuTUdAasdpQWAJHoeZ6V77M8DtYXu7FhctpA5A1JktOpJM6sYrF/XSp/hOGKrmacx6kmB01r3hIdUqBg0GT6afP6LG6HL8XopClfaV1qrkrl3bDs7fOJe6i94t5xlCkZgcoBDBiNPDMjTrFdRqOx2CZ2R0cKyhhqpYEMVJ2IMyg1nrp0yFerRl1IAmNDopFrcvt387Fzu32GxJWS9sNyXM5+ZyafI1Xjgbne9zlPeZsuXnO8ekaz01rsBwV+P7RP8rflnrD/sHTNKd9nz95k0+DJlic2XL97fXyrChxK/Bd4gBwYnl/Vt+nbqD6KxZxeq2eY83pEfL5fMKlL2DvgAl0O2ZVJBA55SRBPSQKvvAxbW0LdpSoTwlG+JTuc3UmZnUGZBNeRgr/APeJ/kb8s9Z8BhGQszsGZoGi5RCzG5JnxHWemgrTTubyqYr6f+P+3VQbm6qVwA90x2A+gC365z2v4ORiM1kFu98RRNWVucgbI0TmOmaddRXRqgVt3bZf9EXLOzZlKagk5ZzspkLlWOUACayq1X0hLGyfz19lW3FpTuqZp1NPn6LnmL4detAG7aZATALZInpKEgH1iseFwty62S0jO0TCxIHUliAPc6610LiGGvX7b2jZYBwRLm3lE8/C5Om+grzg+FthS62bburNmBDJm+ECGzsuxE6dfWtYva/hF3hmZxjbrE7fNVLv9PUfGEP+CM9Z2gwBHpj1xUeHcAuteW3eU2gTqWjX7qFSVLHpPU1061bCqFUQAIA6AbVD3xduKUOHeCI8TWwPmHJHqBI5VLYZGCKGOZgAC3Uxqfes6FepUHxtiO0fJWdtw+jaSKWZ1nJ8sACPRecVi0tCXaJ0A1JJ6KBqT5AVWe0b3rpVls3O7QEz4ZJPPKGzaAdJ8R0qZxuGud93qqGGTLEww1JOWRHi8M6j4Rvyx57507m4PVrUfg5Nan3VelUmmyY07/MKU+kyowtccFU3POXL4i0BQupYnbL+fprtVv4biu5tKj2rqADVoVhJ3/s2YxrvFaGD4DdtXO+8DE94cgkFe8bN4SdGIjLqF3O2xkw97+5f1JtR+D/wqRfX9xUcGsZiAeuSMiZGhx31Ua0s20pLjnI9J/dSlq4rAMpBBEggyCDzBHKstR/CsO9tWzwMzswVTIUGNNhqTLHTdjvvUhWTSSASI7KUVzDtd2Q73Es+Egsxm6h8KIxE5s0RJ3KanWdjVc4z2TxWFTvLgRk0zG2xbLP2gygx5ifaurpg7ySEyMCztJZlPiYtqAjSdd9Jr5iMFfuAo3dqrCCwdmIB3gZAJjYz86q6jaxfinieo99Z0zorWhxStSa1vNIGxHymJXIeB9n7+MZu7iFjM7khQeQ0BJPkB6xImawnYW6t1RimVLM6tbJafumQMs/aIgV0i9g7ouO9vIQ5BIZmUghVXSFaR4R0515u4XEMCpFoAiCSzNv1XIJHlIrw06zXmGSPMZ+YIWypxiu8ktIbO0THrCksJhktIttAFVQAoHICvd++qKWdgqjcnQUsW8qqskwAJO5jrWnxXDPcCFMpKPmhiQD4WG4BggtOx29xaPJDSWieyptTlaXEcXcurltWnyk+ItlTMsHRQzBpJj4gNJqIF4QSfDlnMDoVI3B9tfMQRIIqdK4n7K+z/wD5rUvcFdy1xsof9HlUMSp7ts3jOWZMxoDED4tqoLuzrXbgS0ggdo8tTk9ffqJVKsKQhYMHbeQ7WXK7xKZvKQWGnlv5VYMJiUuAlDsYIIIYHowOoPPXqDWiExI0yL/5n81rJgcJcFxrlzKJULCktMEkFpUbSYGvxGpnD6TqHwCmQDqTH3K11X8+SVKUpSrVa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Числа - 6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41" y="2285097"/>
            <a:ext cx="2807888" cy="187129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nelok.in.ua/wp-content/uploads/2018/07/Demonstratsiyni-kartky-Veseli-tsyfry-Anelo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639"/>
          <a:stretch/>
        </p:blipFill>
        <p:spPr bwMode="auto">
          <a:xfrm>
            <a:off x="4649100" y="2329511"/>
            <a:ext cx="3142260" cy="184013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nelok.in.ua/wp-content/uploads/2018/07/Demonstratsiyni-kartky-Veseli-tsyfry-Anelok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2193"/>
          <a:stretch/>
        </p:blipFill>
        <p:spPr bwMode="auto">
          <a:xfrm>
            <a:off x="1077987" y="2329511"/>
            <a:ext cx="2835859" cy="184013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85588" y="4411777"/>
            <a:ext cx="3194525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Все </a:t>
            </a:r>
            <a:r>
              <a:rPr lang="ru-RU" sz="2800" b="1" dirty="0" err="1">
                <a:solidFill>
                  <a:schemeClr val="bg1"/>
                </a:solidFill>
              </a:rPr>
              <a:t>вийшло</a:t>
            </a:r>
            <a:r>
              <a:rPr lang="ru-RU" sz="2800" b="1" dirty="0">
                <a:solidFill>
                  <a:schemeClr val="bg1"/>
                </a:solidFill>
              </a:rPr>
              <a:t>! Уроком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задоволений</a:t>
            </a:r>
            <a:r>
              <a:rPr lang="ru-RU" sz="2800" b="1" dirty="0" smtClean="0">
                <a:solidFill>
                  <a:schemeClr val="bg1"/>
                </a:solidFill>
              </a:rPr>
              <a:t>/на!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9100" y="4411777"/>
            <a:ext cx="3067892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>
                <a:solidFill>
                  <a:schemeClr val="bg1"/>
                </a:solidFill>
              </a:rPr>
              <a:t>зовсім</a:t>
            </a:r>
            <a:r>
              <a:rPr lang="ru-RU" sz="2800" b="1" dirty="0">
                <a:solidFill>
                  <a:schemeClr val="bg1"/>
                </a:solidFill>
              </a:rPr>
              <a:t> все </a:t>
            </a:r>
            <a:r>
              <a:rPr lang="ru-RU" sz="2800" b="1" dirty="0" err="1">
                <a:solidFill>
                  <a:schemeClr val="bg1"/>
                </a:solidFill>
              </a:rPr>
              <a:t>виходило</a:t>
            </a:r>
            <a:r>
              <a:rPr lang="ru-RU" sz="2800" b="1" dirty="0">
                <a:solidFill>
                  <a:schemeClr val="bg1"/>
                </a:solidFill>
              </a:rPr>
              <a:t>, але я </a:t>
            </a:r>
            <a:r>
              <a:rPr lang="ru-RU" sz="2800" b="1" dirty="0" err="1">
                <a:solidFill>
                  <a:schemeClr val="bg1"/>
                </a:solidFill>
              </a:rPr>
              <a:t>старав</a:t>
            </a:r>
            <a:r>
              <a:rPr lang="ru-RU" sz="2800" b="1" dirty="0">
                <a:solidFill>
                  <a:schemeClr val="bg1"/>
                </a:solidFill>
              </a:rPr>
              <a:t>(</a:t>
            </a:r>
            <a:r>
              <a:rPr lang="ru-RU" sz="2800" b="1" dirty="0" err="1">
                <a:solidFill>
                  <a:schemeClr val="bg1"/>
                </a:solidFill>
              </a:rPr>
              <a:t>лася</a:t>
            </a:r>
            <a:r>
              <a:rPr lang="ru-RU" sz="28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37641" y="4442429"/>
            <a:ext cx="2807888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Мало </a:t>
            </a:r>
            <a:r>
              <a:rPr lang="ru-RU" sz="2800" b="1" dirty="0">
                <a:solidFill>
                  <a:schemeClr val="bg1"/>
                </a:solidFill>
              </a:rPr>
              <a:t>що </a:t>
            </a:r>
            <a:r>
              <a:rPr lang="ru-RU" sz="2800" b="1" dirty="0" err="1">
                <a:solidFill>
                  <a:schemeClr val="bg1"/>
                </a:solidFill>
              </a:rPr>
              <a:t>вийшло</a:t>
            </a:r>
            <a:r>
              <a:rPr lang="ru-RU" sz="2800" b="1" dirty="0">
                <a:solidFill>
                  <a:schemeClr val="bg1"/>
                </a:solidFill>
              </a:rPr>
              <a:t>, не </a:t>
            </a:r>
            <a:r>
              <a:rPr lang="ru-RU" sz="2800" b="1" dirty="0" err="1">
                <a:solidFill>
                  <a:schemeClr val="bg1"/>
                </a:solidFill>
              </a:rPr>
              <a:t>розумів</a:t>
            </a:r>
            <a:r>
              <a:rPr lang="ru-RU" sz="2800" b="1" dirty="0">
                <a:solidFill>
                  <a:schemeClr val="bg1"/>
                </a:solidFill>
              </a:rPr>
              <a:t>(ла).</a:t>
            </a:r>
          </a:p>
        </p:txBody>
      </p:sp>
    </p:spTree>
    <p:extLst>
      <p:ext uri="{BB962C8B-B14F-4D97-AF65-F5344CB8AC3E}">
        <p14:creationId xmlns:p14="http://schemas.microsoft.com/office/powerpoint/2010/main" val="34712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915900" y="1492253"/>
            <a:ext cx="5509479" cy="2281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Сядьте, діти, всі рівненько.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Усміхніться всі гарненько,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Настрій на урок візьмемо,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Й працювати розпочнемо.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623189"/>
            <a:ext cx="10080172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82486" y="1492253"/>
            <a:ext cx="8643257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Вправа «Веселі числа</a:t>
            </a:r>
            <a:r>
              <a:rPr lang="uk-UA" sz="2800" b="1" dirty="0" smtClean="0">
                <a:solidFill>
                  <a:srgbClr val="7030A0"/>
                </a:solidFill>
              </a:rPr>
              <a:t>».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Обер</a:t>
            </a:r>
            <a:r>
              <a:rPr lang="uk-UA" sz="2800" b="1" dirty="0">
                <a:solidFill>
                  <a:srgbClr val="7030A0"/>
                </a:solidFill>
              </a:rPr>
              <a:t>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число, </a:t>
            </a:r>
            <a:r>
              <a:rPr lang="ru-RU" sz="2800" b="1" dirty="0" err="1">
                <a:solidFill>
                  <a:srgbClr val="7030A0"/>
                </a:solidFill>
              </a:rPr>
              <a:t>що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відповідає</a:t>
            </a:r>
            <a:r>
              <a:rPr lang="ru-RU" sz="2800" b="1" dirty="0">
                <a:solidFill>
                  <a:srgbClr val="7030A0"/>
                </a:solidFill>
              </a:rPr>
              <a:t>  </a:t>
            </a:r>
            <a:r>
              <a:rPr lang="ru-RU" sz="2800" b="1" dirty="0" err="1">
                <a:solidFill>
                  <a:srgbClr val="7030A0"/>
                </a:solidFill>
              </a:rPr>
              <a:t>твоєму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настрою зараз.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xISEhUSEhMWFhUXGBcaGBYWFxgXGBwYGBoYHhobFSAYHSggIBolIBgdITEhJSkrLjAxHiAzODMtNyktLisBCgoKDg0OGxAQGy0mICYtMDcvLzAwLS0vNS8vLS0tLS8vLS0tLS0tLS0tLS0tLS0tLS0tLS0tLS0tLS0tLS0tLf/AABEIAOEA4QMBIgACEQEDEQH/xAAcAAEAAgMBAQEAAAAAAAAAAAAABQYDBAcCAQj/xABHEAACAQIEAwYCBgcFBQkAAAABAhEAAwQSITEFQVEGEyJhcYEykQcUUmKhsSNCcoLB0fAzU3OSshU1ouHxNGODk5SzwtLi/8QAGwEBAAIDAQEAAAAAAAAAAAAAAAQFAgMGAQf/xAA5EQABAwMCBAQFAwMCBwEAAAABAAIRAwQhMUEFElFhE3GBkSKhsdHwMsHhFCPxBsIWQlNigqLSFf/aAAwDAQACEQMRAD8A7jSlKIlKUoiUpSiJSlKIlKUoiUpSiJSlKIlKUoiUpSiJSlKIlKUoiUpSiJSlKIlKUoiUpSiJSlKIlKUoiUpSiJSlKIlKUoiUpSiJSlKIlKUoiUpSiJSlKIlKUoiUpSiJSlKIlKUoiUpSiJSlKIlReO4zYtP3bMzXNCbdu3cvOA0gMy2lYqpg+IgDQ61KVXsZiUQu5YW0LgEg5MzyEBciCWJAUa7AVouLhtBnM72Gqya0uMBS17HWkKK9xUa5oiswVmPRQdSfKtuq5iGzqbNxkuAqZtOFIZJjxgiY5ZuuscqluFIFtIqszqAMrOczZeQYnUkDSTJMakmTWNvd0688m3XHqjmFuq3aUpUlYpSlVrE4NHuszg3ddBdYm2sbKlseHTm5BaZ5QBqrVqdFvNUMBetaXGArLSq9j7ruAyO9h1GjSHSf+9tzDJ1IIaNiu9TGEZyim4oV48SqcwDc8pgSOhIB8htXtOtTqCWOB8kII1WzSlK2LxaPEOJWrAButBacqgM7sQJItogLMY1hQTQ8UtC131xu6t82ug2o/aFwAr7xWtxBh3mkAqvicDxZSfhDbhfDJA+7WnZxwKoyXxkuQbZlWzZhIys05gRqAPP2gVuI0qVQsM46Cc9PbK2NplwkKwW3BAIMg6gjYjyr3UTwLCrbV8nhBYk2x8CtzNsfqhpDFRpJPMkmWqa1wc0OGhWs4SlKw4i+EUsdh/UDzrJF8uYhFIVnUM2wJAJ9Ad6z1WcBhhZJuJbTO3xM2txv27hliR8o0AFe7HfLeDIxh28dt3Z0M7m2WlrbgahR4CARCkhqh0r+3quDWuydNVmabgJIVjpSlTFglaPEcb3QGW29xmMKiAdJJYsQqqANSSOQEkgHeqL4o8lU5EEnziBB8tfyrTXrNo0zUdoFk1vMYC94XGXGts7W1LCYSzdFwmBtLhFDeRMede+H8SS9mjMrIYe24yup5Zh0PIiQeRNVjE8Xw62nxV5XRbTMjB1IYQ+UEoCZmQy6TlcR8UGwcNtjOxIllAAbnlJPhncgFSR0motrfis4NLSDnyxqJ8isnU4EypWlKVYLWlKVG8fxhtWGZTDGFX1bSR6CW9q8c4NElDhQ/GuMszG3aMKNGYbk8wvQDaf6MM15indk+GZ21BmdDy11B3HI14VYEDlW9wjAi+5ViQApMiJ5DmCOdc46pUuao6nTsoYqPc7B1WL60mcXjbJvrbNsOT4cpIJ0nmQDtOkTFe+GcQewRBJXmp5+nQ1i4hg2sXTbJzCAytESpka/eBGseR0mBgrXyvoPgYI/PbtovalWoSObZdAw19bih1Mg1mqr9lMSQzWjsRmHqN/68qluO3Lq4e61gTdCkqAJM+Q5tGw5mK6G3rCrTD/yQpDXy2Vr8Z7S4bC6XHlvsLqffkPciqRju11tra5BdV1dW0KqGCtMOdZDDcRr1G9VC8WmX3YkyZknnvuax1X13ePHMMDIXPVONXAceQBo7jPn+Y7Lpd7iaLnxJxAaw1pQlmBPeyxJneSCFy8o5V8+jzjeIxDXEvMXCqpDEKIOoI8IG+/tXNLtxEGZ2CrpLMQBr5mu+4bDpbUJbUKo2CiB+FZWFuWEkHGPXX8lWFvd1b2oH/pa3bJ5ifYY9VsVUO0vavumNqzBcaM51CnoBzb8B56gTPafHmxhrlxfigKp6M5Cg+0z7Vyn8fx/o04neOogMZqd+gXW8JsG3BNSpoNup+wUla47iFLnPmL75xm+XTfbbyrNguK2u7RMRba53VwXLZB2YSVkZgPCSYGoGmggVGX8LcSM9t0nYujKD6FgAaxVz7n1Gn4pnvIPn1V86ytqwwB5j8j88lMYftJfS811TozSbZMrAgAeRgDUf8q6PwzHLftLdTZhtzB5g+YNcV4hxG3YCm40BmCjQnU7bctN66R9Hdw91dU7BwR6ka/kKtuF16gfyO/SZjzHRVnFrSiKPPTgFsA+R0nv3W52k401lhat6OVzFjrAJIEDqYPpHnVWfEuWDsSxDBhmJOoIPy0q6cS4HbvXRdYtooUgbEAkieYjMdutYsd2bstbIRcjwcrAmQ3KZOo8jXW0a9BlPkLZmQfI4+ir7a7oUaYBaSTqfzsq2vEh9YW8UyjJkaGZvDMgxoND5TE+hyYbHLhwipca+Rce4WcloVy5yA+WaANYA15Com0+ZQ3UA/OsNzG21uLaLgXGBKpOpA3I/rr0rEcAtG1WVGyA2MTgkTEk5xOxyAArF1jRkO2+s/ddRweIW4iuuzCa2KhuyykYdZ5liPSpmo1Rga8tGxXPVmBlRzRsT9VivXVRSzEBVBJJ0AA1JPlXEO0/aq7icSbtt3tooK2srFTkO5Mc2gEjyUcqtP0jcea7cXh+H8TMyi5l5sYy2/yZvYdao3aHg7YO+bDsGICmVBA8QnnV1wy1p4dVglwMA5+Hcxpnvsq+4qE4boNT3WzwDtLewufKA6uczK8/F9oHeTz3mBXX+yGIN3C27zRmuAs0bTJAA8gABXA7l1VBZiABuSYFd37A/wC78P8AsH/U1YcWsramfHYwCoSJO8Rj6dBMdl7bVHn4ScD7qw0pSqVS1C8TxyTAcqUImDG4HTpM6iOXOovtJii62VIghi2kwYQiR/m2/PepTHcOuFmyEQ3VmEE77SPPbmai+0GAZLdtzl8LgEKOTKVmdN2yjaqev/U8z/h+GD7bEd9sa7r2py+GesKHqX7L3IvR9pSPyP8ACoitrhV3Lett94D2On8ag0H8tVru4+yr2GHBSvbGzrZuebp/mAYf+2fnXOzi79niQt3XzWMSpFkfYe2AWB056nzkdK6j2stzhieavbI/zqD+BNVsdnLV5sPfckvZLOoBGWbiAQ4gkgDXQjX8J17yMrS/Rzem+30Cl+C57yB0/Pms/AWjEW/cf8JqwYnHQ6lWDKRGTQSRJJE66jY7aec1B9nLM3x90MT8o/jW4eH3AQoQkBhqMo0B32G48z7VqpOqst/7YmXHTaO241BXtq0QZW12hu27uDvjQnurjZTuCqnWDqCDGvWK4wK6l2s4PduYZ2F57AtpcY920s4Ck928g+AxrBrloqVUe97Wmo2DnCo+PCHU47/7Vhx3DhiENoqTOwG8gGCPSuwfRlxdsVw3C3XJL93lYncm2zISeslJmqV2HvWlvnvIDEQhJAAPOJPxHlz3rpHCFUEhIywNBsIOkDYbk1jbXPLV8GDnfbQ/ZTOD0oti/mmTp0/z9IX3tBat3LRtXASHIHhmQR4gRAOoyzsfOoPh2CtJcV8ud0AWWAUkcmiY7wAEecDbSLPxDC96mXYyCDAOo9a0bHCCpJNwax8KgGBPOY59Kyu6Nd9RrqYGIyevft7+iuadTlbEka/PX33UP214rZbDtZDL3rPb/RypdcrB8zAEkCF38x1qiVucdNl8Vcu2lGsKbkDNcy6ZmIGo0AHkBWnVLxGv4tXOwjGk7x2nRdbwm2NG3zq4z9vktTi3DPrNm7bFvvG7u4ygLmIZUYgqBrm5CNSTHOrx2FlOH4dXzC6yqzzoQ2UAZhOadBy3msnZPhdxLZusnhuRGhLZROsdDP4elTtnCliRmywZhgT1OxI0HWt9BlcM8NrDnfsRtsDj13Cp+J3QfWLQRAgecT9J+q334paUS7hNJ8Ryj5nSoLifaYMpWyCJHxnSAeajr61ucV7K4fFDLiVW6o1VSCIaCM2+4BPzqv2+z+KiDb1Gk5kho5rrMHziur4byvaXXUB3TbX8/lQ7NlsXHxTpESo0LAgbCq12ww1tDYxkEXLN20My7m2zwyHWIIJ/HzqzOpBKspVgYKtoQfP+ex5VLcHvWshV8qkGZZgCZHLnpAqfxW6NC28RjebI027/AG7kK5vHTRkZmIPTurhgblsoO7+EaRtEcjPOo3tNxFrVoi2huXPCQgdU0za6kjSAdpNQeC4mtnEOwYCyZzRtAEk+xmqvY7eMcReu3Vc23A7tFOqZfhB8SjUEkmTB2GulcbW5qUPEpM5jytcQZE8xEjBDp10IPqucuWNoOaHHDhIP3/OisnZrgFrD4m5inZmDBjbzglkLT3mc6ktrE9M061UvpR/3g/8Ah2/yNbtzt8oXJbsmCGkuwB16QD13qlYkW8xNpHRDHhe611pgA+JteW1WXBaHEfFFS8boIBJExECQDjzjJkqvuH0eXlpndYXwPfjucpbOQAo3JJERHOa6/wDQzje94Rhsx8Si4vstxwPwiqL2Dv2UxQN2JKkIzEBVbTWTsYkA9THOukWeJol/D2rTI3etcVgGzEKqMxIg6HMoHua0cbvCb5tsGHSebY4JPo2CB3nCztWxTL530/OqtdKUqDKkJWpxHCi7be2dAwieh5EeYMH2rbpSJRc4hgSriHU5WHRh08juDzBB519qf7TYNGYMjRfj4ACxdeWYKCRrMOdOR8oG7buIAbttrYMRmykSeRKMQD5GucubY0nkDT813UN9It0GFKcQ4ybtnuisE5ZadPCQdB5xUfZxToMqsQNTEDnvuPOaxW1Zmyopdt4WNB1JJAA9TryqR4bgAbgGIBt66K3655AMpK69Jnyrw+LcOAOVk3xXZE+al+zGDyobh3bb9kfzqeryoAGm1R/HeKphbDX3BKrGgiZYgDfzNX9KmKVMNGy34Y3OgXntJ/2TEf4N3/Q1cPFdZxONxOKw7omGFoXEZc165l8LiJChCZ12MVzbjHCLuGcJdABIlSplWA3ykgHSRIIESPKodxUa8jlMql4zTe9ragBgTJ8421+S0V3HrX6Brj3DOx2JvWxdGRAwlA5IYjkTAMA/PyFTuN7W4/CkJiLKHox0DRvDKYnygHypb1msmd0sGPs2OfWaQDGYnrrEkeoXRaqHbfjfdr9XQ+Nx4yP1UPL1b8p8qk8XxwLgxisvxKpVT9p4Cg+UnU9K51ZwuIxLM6I91iSWfQCeerELptAOm1ecQunMb4dP9RHsOv2XYcLt6dQ+PVIDB13OoH7n2WoTSs2Nwdyy2S6hQkSJggjqCpIPzkSJ3rLw/hl++CbVssoMFpUCRuBmIn2rmRRfPLC6w3NIM8QuEdVP3u2J7gW7aFLmUKXnQaRKjr+XnUZ2VvkYu0QTLMQTO4ad+vWo3E4e5abJdRkbow39CND7E1I9lbLNiUyiSpLf5Qd/eB71MFetVr0xU1BEe6h+Bb0raoaUQQc6zj76dF1Wa+1zJeJ3dLjXGBO5LFYbmI2BnSPapC32lxCAZpg6A3LTqD5AkAE13L7ItgczZOgmPbquedwx4iHNz3/JW121A762RvkbN6ZlyT/xx71BA17xmLZ2z3DLNA21PQKB76DzrCXggMGUnYOjIT6BgJ9qsqHLRa2kXDm6Tn0GpVxas8Cm2mSJ/leMXhGvW3tWxLsjBR1MHT32rn2YV23srwsg984jSEB84lv4Cp9uH2SZNq2SdyUUn30rE8TFCo5obzDzjOexXP8AGeWvWHKf0iPWf2X5zkda+g1+iTw6wNTatD9xf5VyD6TDa+uDucmU2U+DLGYPdn4dJiPwqXacUFxVFPkiZ3nT0CpalvyNmVVauX0Z8GuviUxIWLVotLHSWKEZV6nxA9Kpldi+itx9Syz4hccleYBiJG9buKVzTtyBvj0OuFjbsDniVdIpX2lcgrJKUpXqKCS1dts5FouWdmzKU1BPhBzspkLC+wrHjLd68jWzZZcwIlzbyiRucrsdN9BU+zQJqGwfErzuM9u3aQ7K9ybxnbMijKpPTOT+VQnWNIu5iTr1xMz+ZWYeV5OEe1cc27JKvBHd92sQoGUhivME6faO3Nd724pRsO8EQQxtRr1i4dPY1sYni4tXAl1GRGZVS9obZdtlaDKMToMwAJIAMkAytZPsqbnFxJz3/PqgeQIWDCoyoisczBQGbqQNT7msPE8IL1sppurCRmGZGDLI5iVGkj1FbtKlESIKwUR9XxA/uz++y/8AwP51BdpOzGIxgVS9pFAb7bsSdN4ECOXp0qzcS4jbsKGuE+I5VVVZ3ZoJyoqgsxgEwBsCdga+2MdNs3Gt3LYEmGUFiBzC2yx9t/KoosaIIIGnd33Sr/cYWO0Ou30ytGzhcSqgHuiQBJDMgJ6gZWj0k1ixnBDicq4jKbatmyqWkmCB4tIGvIa/OpbBY23eXPadXWSJUzqDBB6EHQg6itqjbKi0yB83R7EwsnOLgQ7MqOxvDEfDtYAUKUyqCJCwPCfYgH2rUw9u7bUILBAUAAI1vKAOSyVMewqcr4TWytbsqxzTjoYRri0QFX8Rw1sQyC9a8CtmOcrr4WAC5CftcyPevuBwt2wi2ltEhRAKskEDn4mBk7kdSdTvWSzxG81zxLbs252di90idCyrC255SzHqAZFZcfxgWGJuJ+hEZrysGFued5d1T7wkAatlAJrT/RUeXlE4Os5nuf20WXiO/jZRnHsBexNkoLIDSpBdlGxElcpbWJGsb1s9l+AfVlLOQbrbxsB9kfxNWGlZ07Okx4eBkdSs/wCpqeEaQPwkyVVMRhe7xN28bBYsVyOiFvDlWfhBhi2aTEkBdTAj7jbzXENs2LhDCCDbua+UlQB6k1aqib/GIuG3as3bzKQHKBAiT9prjKpPVVLESJAmtNbhwquJ53CenL7TyzA2zheNrQNB8/uq5gOFXsM6vcU3CbaiUVmyt+uPCCdfDrEacuclib/eKUfD3GB5G1cI/FKl8fxS1Yy96Sgb9cqxRf8AEcDKg82IFSFbLiz8eq6o57pMT+nYAbtPRZG5c7LgCVo8IVxZQXJzRrJltzGY82iJ85repSpYEBR1XcZcU3n7/wCFSMivItxCnMJ8LNJOu4iNNZxcXOHxFprNzIysNh4mnkUCycw3Ea1OY/GJZQ3LrBVECT1JAAAGpYkgADUkgCvGBx3egt3V1F5G4uQn0UnOPRlFQqlkXuLucj2keR2jbotgfAiFzvsJwR8K73cXZNu5Ci2Xy5QDOYqVJAY6DUzG25q44m/YeJKlh8JU+MH7hXxA+lSuBx9q8CbbhsphhqGVomHU6q0EGCAa3K3XdF1zcOrveZMbDECMHUe6wpkMaGgKnfXMV/fX/wD0bf8A0pVxpXngP/6jv/X/AOV7zDoErHduBQSTAAkk7ADcmslVX6Qsd3eEKje6wt/uwWb2KqR71LY0ucGjde0qZqPDBqTCjMT2+BuZLVsZSYDu0btGaI0HPU/KpS9fCXEsldLgc5yw+JYOUyZLEFmkT8JmuVTWW1ibisrhjKxlMkkZdonl5bVu4jwQXPL4buWAepk7HXHfH2XS1OE08eFjHnP5uug3eLotm/dS1pauG06XFCrcgqDESGTx6HqIgaitnsx2wOKvGy1sIcpYENm2iQZA61ReKcev4hQjwFBmFUrJ5FpJ/lVk+jThjZ3xLDwgFF8ySMxHpEe56VrsuHOtbR3j/qkxkmNBE6aydMTCi1bFlG1c+sBzbft2XRaUqG7ScWGGtFhBdtEB69T90bn2HOsAJXPVHtptL3GANVk4jiQWFtWGYCWg+IKdhpquaDr901FJxSz3ZvLfy2gzKzTkTMrlDJIBBDAiRE+elUmxxG6jtcVznaczGDM9ZEVLcBd8Qz2LlsX0c5m7zYERq0gj9VYHkKrL6yuS81GOwIgAwf8Au6Z9Qq+y45b1nNplpBJO0jt7jtjrGVcuGWF7y4/65C5iNA4/VLgaZxBWY2jeBExWpgcOUBLfETrG3kB5fzNbdTLcPFJoqfqjPmrR0ThRvEeLW7JVWkltYAmB1Pl/XI14uccsZSQ4JgkCDqem1U/FYk3bj3D+sxj9kaKPlHvNY6uqdiwsBccqoqcQe15DQIU/fxWVrS5Q63SQz5lEErIMHVsx002npXjDY9M10C2ydwyqWZYVgyqxydVhoPn7VAZB0j00P4VsXsXccBWaQOUASRtMf18qoP8AhyqyqxzXg5lxyDrMxmSRgydfUqWOLMLXS2Og1236ZV6wmKtOItspjkOQ9OlbVVbsfY8Tv0AUe+p/IVaasa9MU3loK229Q1KYc4JVb4ji0EvckqbgtqMpYAs+QaDqdSeQ30GlY7Y9uXV2sYU5QpIa7uSRuLc6ADbN8uppb8ZxLobJvOysTKyTJYyQTuZJ2mqe+PitFNpjOfsr+14RWqNFQwJ0nWOsfQbrrP1te87gXCbuTPkYsQUnLqD4Ss+E89epmpnhdtFtILYhMvhWZAXkB5DYDkNK5hje0l+1bHeYU28Q6d39YdSpZRrpKSSCScswCZ8qiOzPae9g3EEtaJ8VsnQjqs7N/RrTZPq0pFYnbXPn6HCDhNWqwubGNIgz6gwO06zsu50rVwGLW9bS6hlXUMp8jWHimN7pRGrtoo/MnyH8hzq1fUaxpe44AlVAaSeWMr7xK7AVRGYnQ7kAbkefL3qGTH2/0pW9l7klbxnQEKrHOW6KQc3471gdmJzFjm+1z/l7VjZZzBhnDqVdX2ZSDptpudIjU1ytfinjVOYEtG2frtkexhTRauaNipPAd211LuYFmt+C4CPHbMHKxGjKMwZTuJMHUzYKpqiMoChVUBUVdlURoPkPkKsfC8VnWD8S7/wNWfDeIiqfBecjQ9f5A33WqtQLRzLfpSlXSirzmHWuc/SjiZu2bU7IzkftGF/0NVnvYuXVwCjbSQY8pmPMEem0VzvthjTexTsf1SqDWfhGsfvFqy4XcMr3HK3YT6aT7lWnC6JNy0nYE/KP3WpwR7AvKcQC1vXMFmSYMbEHerVbxfBZ/sXHme8I/BzVGpV9UoB5kk+hXQV7RtZ0lzh5GB7LrHDOG8Mu62bdl45EZiPUPqKsVm0qgKoAA0AAAAHkBX5zx+Ov4e/Yv27hFtWCuqmCC5gN6DT+jXauzPaNb9n9Ict1TlaATJgkMoHUA+4NVN1RNMF04Gs7TvPTbz2XO3tm+mS4EkA7650PkcjbI0VnrlPaXif1m+zg+BdLf7M6N+8dfSOlWzi3FHtYa9JJPwK2shnIUTOseKQf+tc9AqLa1G1W87fLyO4/PNcZ/qGu5jW0Bvk+Q0+efRK6NwP6thLIVriB2AL6yZ6aawNvnXOa+ipLmyFQ2V7/AEjy8NBMYnbr7rr+E4havf2dwNG4B19xvW5XBOzHHLrO+Ze6v2bmoE/A2qHfWRIPI+9do4VxNbtlLpIEiD5MDBHzrQ4ACdl1tlfms91Ko2HjoZBHUe49xnKpVyz3bvbP6jsvsD4fmpU+9b9jgt9wGVBBEgsQP+f4VKdxZe6XuwxBAzqfCY2zhdCIO/LUEwKsNtwRKkEeWoqSzifOwCnqMGeo/Pssv/zhzkvONoVLxPAsQilyLcKCTDmYAk7qB+NRoNW3tXictjIN7hC/u7v7QMv7wrlvbW/esLaxdu4RbsODetCR3iuyr7xJgHrPKplvXeaZe/I7fNRbmgxtQU6eDH+B6/uus9nbISws7sS3z2/AVk4/iWtYW/dX4ktXGHqqkj8q0MbiFygBTFvQMJ2ESdtNpBBmQPMVlxWOt9y64hlW2wyNcLKqZX8PiJOh8Ue49KoHX1N9YsnJOPPp2P12V1TpcjAOg/PdcLiCRW9wTHCxftXishGDFeo8vPmPOK1sXYFu46C4lzIYL22DK3MEFSRqCDHLasdQctPcL6DLKzJGWuHyK6H297Q4bEYO2LbhmNwNEQygBpLA7bx5zXPAKVl7HW8nFrOZTdS9LFToFNpZDHfTy0kkVsLvEMuMY/PkoLWM4dR+EEtnOdJED5wPWTO/cOyOEazg7Ft9GCSQeRYloPpMVo8Vu5r7/cyoB6gMT75gP3RWxgcXkZguo0JWRMHnoTruIO8A6VoX7oa/eI+0pj/w0H5qah8SuWVLQtYcggHy69xMZC5miS6uXu3k+6+VJcYwKd13qKA1sZpA1KDVlPWRJHmBUbUmvEB3LIfiylR0MjSfKq7hVWg01GVoAcNT8x+/p1hb7pryGluxUZW7we5FwDqCP4/wqtdpuGXb+EezYvNauQuV1JB8JBiQQRMRIrY7BcWOLw+GxB+JwM0faUlXjylSai2YLH06oP8AzgEef3z7d1sqmQ5h6fnthX+vteaV3MKnUL/sQyIdQAZHgkxy1BH4zNR3FuxNm+xud46XDuQEKk7eJSPbQg6DU1baisXx/DWnNt7qq4iQZ0naY2rXQoNpVOekId2me630qlYO/tkz2XOuJ9icVakoouqOdv4vdW/JS1VtljQggjQgiCCNwQdj5V21eNYUiRiLJH+Iv865H2lxKXcVeu2/gZhB6wqqT7lSferu0uKlQlrxtrEK/wCHXdxVcWVW6DWI9OnyUnwjsnZxeG/TE+J1ICkBl7ttN1PxFTOmo2rZwVhk4g9q2gAbNCLEQwDaZgYj26aVX+H8YvWARafKG1IgHXrqKtvYDC3L198XcMwCoMRLkLMeiiPeq+rZ3AqV313g03NIAzOSI2gcud/mSV5c0nUvGqvOCIHnI5RGmFs9o+H3FwzsVgC5aJ+EaBlEwpI5z6D2qnV2LiGEF21ctHZ1ZT+8ImuPZSNGEMAcw6MDDD2IIrTaUWUWlres/KPoAvmf+o2E1KdXtHsZ/cqZ7K8OS/fyXPhAJjaYjQ+WtZe1PBRZvqLQOS6CUWSYZSAVE8jmUj1PICo7g2ONi8lzkp1HUHQ/gasnbXilq4lnubgLhs0j9UZTv0ObKY8q2u5g7H8KNai2fY1BUgOBnbm2iJ3OR0k5UDc7HG1dvYnPINq2uUfaRpYnqsHTnVi7Koz4RgNSjkgddBI/OPOKh7/aR3tm2UAlcpbMSdRBOvl51bOxOFKYUE7sSfaYH5TUCgy4dSc25GT5aRnSYyrahUtal8x1poGGcEaQBqF8w2Fu5icjbKBJgaT1Gg16TWnjezWMuXGuJxK9h1MRatpbdBCgTLrJJiferfUbxzGdzZZh8R8KftHb5b+gNY21hTpP5manH5srx9X4c6KidzdV3W7irmJysVV7iosARmACAD4gdecCtl+A2cZYuWbxJV4BVTDDKysCDyMgDbad5rAqwAKsvZjAhkZ2nUwIJGg9PWrviNKoLPkou5TjPXOR66/wqWzqCpdc7hOvp0+y9WeEZwQGVRoNUnZQNNQZjnO/LlW1xHhNl7TriQLlqMzqyjIQhDagzsVB35VK2LQQQP51rcYwxu2L1td3tuo9WUgfnVHRs2NAc8Au3PfqP8K7c86DRcCxbW2uO1qyllGMi3bUKF5AHLzjc9ZqQwvZzFXbPfpYZ7euoiTG5VZzEctBUV6iJ5HceR866b9GvaNO7+q3WCspPdljGZSZyj7wJOnQ+VaaYD3/ABldlePfa24NuAQI74/IyuZlYkRtoQdCCNwehrpvBez+H7rD3ber21JS5mceK6F7yQrAEHKBBBiNNa1/pXwtgd3cgC+zQY3a2FMFusNlAJ6kVRMPxS/bXKl64q6wq3GAEzMAHTetF1ReDytdH2OxUZwdxK3a9vw5ODMeY3xt6rqnZe/9b75hChLmTWHPhk5lMAa5vPatniHAltM2ItKSzx30SWYKoCsANJUCIAkgncgTo/RVhSuFe4drlwlfRQFn5g/KrtUlljRdSILf1DJ32+0qguj4Nw5rDhp/yqbbcMJBBB5jUUziYkT0qzPw+ySWa1bJO5KKT7kioHH3VdxkACLIWBAJMS2nLQAe/WqG74W22pl7qnkIyT7rdSuTUdAasdpQWAJHoeZ6V77M8DtYXu7FhctpA5A1JktOpJM6sYrF/XSp/hOGKrmacx6kmB01r3hIdUqBg0GT6afP6LG6HL8XopClfaV1qrkrl3bDs7fOJe6i94t5xlCkZgcoBDBiNPDMjTrFdRqOx2CZ2R0cKyhhqpYEMVJ2IMyg1nrp0yFerRl1IAmNDopFrcvt387Fzu32GxJWS9sNyXM5+ZyafI1Xjgbne9zlPeZsuXnO8ekaz01rsBwV+P7RP8rflnrD/sHTNKd9nz95k0+DJlic2XL97fXyrChxK/Bd4gBwYnl/Vt+nbqD6KxZxeq2eY83pEfL5fMKlL2DvgAl0O2ZVJBA55SRBPSQKvvAxbW0LdpSoTwlG+JTuc3UmZnUGZBNeRgr/APeJ/kb8s9Z8BhGQszsGZoGi5RCzG5JnxHWemgrTTubyqYr6f+P+3VQbm6qVwA90x2A+gC365z2v4ORiM1kFu98RRNWVucgbI0TmOmaddRXRqgVt3bZf9EXLOzZlKagk5ZzspkLlWOUACayq1X0hLGyfz19lW3FpTuqZp1NPn6LnmL4detAG7aZATALZInpKEgH1iseFwty62S0jO0TCxIHUliAPc6610LiGGvX7b2jZYBwRLm3lE8/C5Om+grzg+FthS62bburNmBDJm+ECGzsuxE6dfWtYva/hF3hmZxjbrE7fNVLv9PUfGEP+CM9Z2gwBHpj1xUeHcAuteW3eU2gTqWjX7qFSVLHpPU1061bCqFUQAIA6AbVD3xduKUOHeCI8TWwPmHJHqBI5VLYZGCKGOZgAC3Uxqfes6FepUHxtiO0fJWdtw+jaSKWZ1nJ8sACPRecVi0tCXaJ0A1JJ6KBqT5AVWe0b3rpVls3O7QEz4ZJPPKGzaAdJ8R0qZxuGud93qqGGTLEww1JOWRHi8M6j4Rvyx57507m4PVrUfg5Nan3VelUmmyY07/MKU+kyowtccFU3POXL4i0BQupYnbL+fprtVv4biu5tKj2rqADVoVhJ3/s2YxrvFaGD4DdtXO+8DE94cgkFe8bN4SdGIjLqF3O2xkw97+5f1JtR+D/wqRfX9xUcGsZiAeuSMiZGhx31Ua0s20pLjnI9J/dSlq4rAMpBBEggyCDzBHKstR/CsO9tWzwMzswVTIUGNNhqTLHTdjvvUhWTSSASI7KUVzDtd2Q73Es+Egsxm6h8KIxE5s0RJ3KanWdjVc4z2TxWFTvLgRk0zG2xbLP2gygx5ifaurpg7ySEyMCztJZlPiYtqAjSdd9Jr5iMFfuAo3dqrCCwdmIB3gZAJjYz86q6jaxfinieo99Z0zorWhxStSa1vNIGxHymJXIeB9n7+MZu7iFjM7khQeQ0BJPkB6xImawnYW6t1RimVLM6tbJafumQMs/aIgV0i9g7ouO9vIQ5BIZmUghVXSFaR4R0515u4XEMCpFoAiCSzNv1XIJHlIrw06zXmGSPMZ+YIWypxiu8ktIbO0THrCksJhktIttAFVQAoHICvd++qKWdgqjcnQUsW8qqskwAJO5jrWnxXDPcCFMpKPmhiQD4WG4BggtOx29xaPJDSWieyptTlaXEcXcurltWnyk+ItlTMsHRQzBpJj4gNJqIF4QSfDlnMDoVI3B9tfMQRIIqdK4n7K+z/wD5rUvcFdy1xsof9HlUMSp7ts3jOWZMxoDED4tqoLuzrXbgS0ggdo8tTk9ffqJVKsKQhYMHbeQ7WXK7xKZvKQWGnlv5VYMJiUuAlDsYIIIYHowOoPPXqDWiExI0yL/5n81rJgcJcFxrlzKJULCktMEkFpUbSYGvxGpnD6TqHwCmQDqTH3K11X8+SVKUpSrVa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Числа - 6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09" y="4051194"/>
            <a:ext cx="2382377" cy="158771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nelok.in.ua/wp-content/uploads/2018/07/Demonstratsiyni-kartky-Veseli-tsyfry-Anelo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639"/>
          <a:stretch/>
        </p:blipFill>
        <p:spPr bwMode="auto">
          <a:xfrm>
            <a:off x="7630722" y="4116026"/>
            <a:ext cx="2666077" cy="156128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nelok.in.ua/wp-content/uploads/2018/07/Demonstratsiyni-kartky-Veseli-tsyfry-Anelok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2193"/>
          <a:stretch/>
        </p:blipFill>
        <p:spPr bwMode="auto">
          <a:xfrm>
            <a:off x="1174487" y="3972803"/>
            <a:ext cx="2406109" cy="156128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33833317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4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7668" y="494528"/>
            <a:ext cx="10096646" cy="6627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Усні обчислення (математичний потяг)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6EC244-150C-4B2C-A4C1-39A0522D7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28818" b="58423"/>
          <a:stretch/>
        </p:blipFill>
        <p:spPr>
          <a:xfrm>
            <a:off x="327260" y="1214829"/>
            <a:ext cx="8000809" cy="10652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5A75450-9E68-47BE-86BA-0E9DCB9E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588" y="4796506"/>
            <a:ext cx="1751796" cy="17963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179D733-EE3A-4883-B2DB-818EA075EC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20358" r="20468" b="28315"/>
          <a:stretch/>
        </p:blipFill>
        <p:spPr>
          <a:xfrm>
            <a:off x="327260" y="4499339"/>
            <a:ext cx="3014654" cy="222968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BCC4A9A-2122-4F09-8318-ED40F1FC9870}"/>
              </a:ext>
            </a:extLst>
          </p:cNvPr>
          <p:cNvSpPr/>
          <p:nvPr/>
        </p:nvSpPr>
        <p:spPr>
          <a:xfrm rot="19743943">
            <a:off x="8099202" y="1898210"/>
            <a:ext cx="865239" cy="865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75E029D-6F40-4862-A926-700276283D0B}"/>
              </a:ext>
            </a:extLst>
          </p:cNvPr>
          <p:cNvSpPr/>
          <p:nvPr/>
        </p:nvSpPr>
        <p:spPr>
          <a:xfrm rot="1118405">
            <a:off x="9542232" y="2234380"/>
            <a:ext cx="865239" cy="8652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7BD9353-AFF8-43FA-8D48-21EA49885F4F}"/>
              </a:ext>
            </a:extLst>
          </p:cNvPr>
          <p:cNvSpPr/>
          <p:nvPr/>
        </p:nvSpPr>
        <p:spPr>
          <a:xfrm rot="21005558">
            <a:off x="8287002" y="3082453"/>
            <a:ext cx="865239" cy="865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60F135A-984D-4304-83C2-6251BD15B984}"/>
              </a:ext>
            </a:extLst>
          </p:cNvPr>
          <p:cNvSpPr/>
          <p:nvPr/>
        </p:nvSpPr>
        <p:spPr>
          <a:xfrm rot="1465804">
            <a:off x="6543678" y="3154659"/>
            <a:ext cx="865239" cy="8652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EAC6A3-8810-4C81-A857-C5BC2E9D75DA}"/>
              </a:ext>
            </a:extLst>
          </p:cNvPr>
          <p:cNvSpPr/>
          <p:nvPr/>
        </p:nvSpPr>
        <p:spPr>
          <a:xfrm rot="20184458">
            <a:off x="4835530" y="3157864"/>
            <a:ext cx="865239" cy="865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5EB3DD9-3A39-4CDB-BBA2-C1702E63F42F}"/>
              </a:ext>
            </a:extLst>
          </p:cNvPr>
          <p:cNvSpPr/>
          <p:nvPr/>
        </p:nvSpPr>
        <p:spPr>
          <a:xfrm>
            <a:off x="3737096" y="4000957"/>
            <a:ext cx="865239" cy="865239"/>
          </a:xfrm>
          <a:prstGeom prst="rect">
            <a:avLst/>
          </a:prstGeom>
          <a:solidFill>
            <a:srgbClr val="C6109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598F474-C89D-49A8-BC1B-74FA6E980F74}"/>
              </a:ext>
            </a:extLst>
          </p:cNvPr>
          <p:cNvSpPr/>
          <p:nvPr/>
        </p:nvSpPr>
        <p:spPr>
          <a:xfrm rot="2831900">
            <a:off x="4781082" y="5099565"/>
            <a:ext cx="865239" cy="865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567F7809-293F-4C17-86EB-F168EEAFE5F6}"/>
              </a:ext>
            </a:extLst>
          </p:cNvPr>
          <p:cNvSpPr/>
          <p:nvPr/>
        </p:nvSpPr>
        <p:spPr>
          <a:xfrm>
            <a:off x="5683045" y="2408903"/>
            <a:ext cx="648929" cy="6489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CDF8C66C-859A-4BD0-9B5A-DC6CE2387C29}"/>
              </a:ext>
            </a:extLst>
          </p:cNvPr>
          <p:cNvSpPr/>
          <p:nvPr/>
        </p:nvSpPr>
        <p:spPr>
          <a:xfrm>
            <a:off x="10198588" y="3392155"/>
            <a:ext cx="648929" cy="6489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CADF6630-22C0-46CB-95BB-3A64925344EF}"/>
              </a:ext>
            </a:extLst>
          </p:cNvPr>
          <p:cNvSpPr/>
          <p:nvPr/>
        </p:nvSpPr>
        <p:spPr>
          <a:xfrm>
            <a:off x="9974852" y="1157258"/>
            <a:ext cx="548202" cy="8258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56A7F52-A87C-4788-9D3D-DE706AE5B66E}"/>
              </a:ext>
            </a:extLst>
          </p:cNvPr>
          <p:cNvSpPr/>
          <p:nvPr/>
        </p:nvSpPr>
        <p:spPr>
          <a:xfrm>
            <a:off x="7325236" y="4098021"/>
            <a:ext cx="766711" cy="11392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7A0E4FB9-C679-4FF5-B1E1-135ED9380AC1}"/>
              </a:ext>
            </a:extLst>
          </p:cNvPr>
          <p:cNvSpPr/>
          <p:nvPr/>
        </p:nvSpPr>
        <p:spPr>
          <a:xfrm>
            <a:off x="3737864" y="5465799"/>
            <a:ext cx="766711" cy="11392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xmlns="" id="{2DE8CCD4-439A-451B-824F-7FFB90168861}"/>
              </a:ext>
            </a:extLst>
          </p:cNvPr>
          <p:cNvSpPr/>
          <p:nvPr/>
        </p:nvSpPr>
        <p:spPr>
          <a:xfrm>
            <a:off x="5839251" y="4049624"/>
            <a:ext cx="766711" cy="113921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xmlns="" id="{D2791825-AF36-412F-A8B9-7624DBF88D61}"/>
              </a:ext>
            </a:extLst>
          </p:cNvPr>
          <p:cNvSpPr/>
          <p:nvPr/>
        </p:nvSpPr>
        <p:spPr>
          <a:xfrm>
            <a:off x="7350825" y="2299777"/>
            <a:ext cx="436742" cy="64893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085B9D80-B14E-4701-9420-1115D55DFEC8}"/>
              </a:ext>
            </a:extLst>
          </p:cNvPr>
          <p:cNvSpPr/>
          <p:nvPr/>
        </p:nvSpPr>
        <p:spPr>
          <a:xfrm rot="5400000">
            <a:off x="9302038" y="3774306"/>
            <a:ext cx="648929" cy="96420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CC8DD3-708D-4286-9A85-47D918DD54F7}"/>
              </a:ext>
            </a:extLst>
          </p:cNvPr>
          <p:cNvSpPr txBox="1"/>
          <p:nvPr/>
        </p:nvSpPr>
        <p:spPr>
          <a:xfrm>
            <a:off x="8219018" y="2038441"/>
            <a:ext cx="61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80</a:t>
            </a:r>
            <a:endParaRPr lang="uk-UA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7D2D05-E6FC-41BE-8B25-EEFDDC2A76AF}"/>
              </a:ext>
            </a:extLst>
          </p:cNvPr>
          <p:cNvSpPr txBox="1"/>
          <p:nvPr/>
        </p:nvSpPr>
        <p:spPr>
          <a:xfrm>
            <a:off x="9556599" y="2374611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: 10</a:t>
            </a:r>
            <a:endParaRPr lang="uk-UA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9FC792A-B136-4BB5-99EC-CD0BA2D4E22C}"/>
              </a:ext>
            </a:extLst>
          </p:cNvPr>
          <p:cNvSpPr txBox="1"/>
          <p:nvPr/>
        </p:nvSpPr>
        <p:spPr>
          <a:xfrm>
            <a:off x="8441247" y="3184260"/>
            <a:ext cx="64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∙ 0</a:t>
            </a:r>
            <a:endParaRPr lang="uk-UA" sz="3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1890461-5F09-40C1-9C81-DC3173D52B83}"/>
              </a:ext>
            </a:extLst>
          </p:cNvPr>
          <p:cNvSpPr txBox="1"/>
          <p:nvPr/>
        </p:nvSpPr>
        <p:spPr>
          <a:xfrm>
            <a:off x="6558044" y="3294890"/>
            <a:ext cx="971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+ 32</a:t>
            </a:r>
            <a:endParaRPr lang="uk-UA" sz="32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713DBFF-BB7C-434F-A862-363D3747E115}"/>
              </a:ext>
            </a:extLst>
          </p:cNvPr>
          <p:cNvSpPr txBox="1"/>
          <p:nvPr/>
        </p:nvSpPr>
        <p:spPr>
          <a:xfrm>
            <a:off x="4858636" y="3294889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: 32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08790E6-F725-4002-A53B-BBC4AF374FA8}"/>
              </a:ext>
            </a:extLst>
          </p:cNvPr>
          <p:cNvSpPr txBox="1"/>
          <p:nvPr/>
        </p:nvSpPr>
        <p:spPr>
          <a:xfrm>
            <a:off x="3833305" y="4152741"/>
            <a:ext cx="671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∙ 7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E550309-C9BE-4415-8B9B-2BB1DD05FD26}"/>
              </a:ext>
            </a:extLst>
          </p:cNvPr>
          <p:cNvSpPr txBox="1"/>
          <p:nvPr/>
        </p:nvSpPr>
        <p:spPr>
          <a:xfrm>
            <a:off x="4814983" y="5217136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∙ 10</a:t>
            </a:r>
            <a:endParaRPr lang="uk-UA" sz="3200" b="1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2981A20-14E0-469C-8C7F-945B91F367A3}"/>
              </a:ext>
            </a:extLst>
          </p:cNvPr>
          <p:cNvSpPr/>
          <p:nvPr/>
        </p:nvSpPr>
        <p:spPr>
          <a:xfrm rot="4043537">
            <a:off x="6531590" y="5370296"/>
            <a:ext cx="865239" cy="865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DB460CB-0F1C-4080-993D-883EE1FB0328}"/>
              </a:ext>
            </a:extLst>
          </p:cNvPr>
          <p:cNvSpPr txBox="1"/>
          <p:nvPr/>
        </p:nvSpPr>
        <p:spPr>
          <a:xfrm>
            <a:off x="6514318" y="5450629"/>
            <a:ext cx="101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+ 10</a:t>
            </a:r>
            <a:endParaRPr lang="uk-UA" sz="3200" b="1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FD688C7-35C1-44EF-87BB-D7BF92193EDA}"/>
              </a:ext>
            </a:extLst>
          </p:cNvPr>
          <p:cNvSpPr/>
          <p:nvPr/>
        </p:nvSpPr>
        <p:spPr>
          <a:xfrm rot="5400000">
            <a:off x="8219018" y="4927395"/>
            <a:ext cx="865239" cy="865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A260AB4-9AA8-454C-BEDC-29B5275620B0}"/>
              </a:ext>
            </a:extLst>
          </p:cNvPr>
          <p:cNvSpPr txBox="1"/>
          <p:nvPr/>
        </p:nvSpPr>
        <p:spPr>
          <a:xfrm>
            <a:off x="8257165" y="4997951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: 10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494529"/>
            <a:ext cx="9867862" cy="6872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«Віднови» рівності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586B644-0F4D-444B-AD06-FDEFBCB45E24}"/>
              </a:ext>
            </a:extLst>
          </p:cNvPr>
          <p:cNvSpPr txBox="1"/>
          <p:nvPr/>
        </p:nvSpPr>
        <p:spPr>
          <a:xfrm>
            <a:off x="1164770" y="1406324"/>
            <a:ext cx="28351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35 : 5 </a:t>
            </a:r>
            <a:r>
              <a:rPr lang="uk-UA" sz="4800" b="1" dirty="0" smtClean="0">
                <a:solidFill>
                  <a:srgbClr val="7030A0"/>
                </a:solidFill>
              </a:rPr>
              <a:t>= </a:t>
            </a:r>
            <a:r>
              <a:rPr lang="uk-UA" sz="48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628F702-BD9A-487C-8CC4-4EF616854523}"/>
              </a:ext>
            </a:extLst>
          </p:cNvPr>
          <p:cNvSpPr txBox="1"/>
          <p:nvPr/>
        </p:nvSpPr>
        <p:spPr>
          <a:xfrm>
            <a:off x="1164770" y="2282293"/>
            <a:ext cx="28351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81 : 9 </a:t>
            </a:r>
            <a:r>
              <a:rPr lang="uk-UA" sz="4800" b="1" dirty="0" smtClean="0">
                <a:solidFill>
                  <a:srgbClr val="7030A0"/>
                </a:solidFill>
              </a:rPr>
              <a:t>= </a:t>
            </a:r>
            <a:r>
              <a:rPr lang="uk-UA" sz="48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A16957E-6572-4A39-BBE1-7857FFC82AA7}"/>
              </a:ext>
            </a:extLst>
          </p:cNvPr>
          <p:cNvSpPr txBox="1"/>
          <p:nvPr/>
        </p:nvSpPr>
        <p:spPr>
          <a:xfrm>
            <a:off x="1164770" y="3215991"/>
            <a:ext cx="28351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42 : 6 </a:t>
            </a:r>
            <a:r>
              <a:rPr lang="uk-UA" sz="4800" b="1" dirty="0" smtClean="0">
                <a:solidFill>
                  <a:srgbClr val="7030A0"/>
                </a:solidFill>
              </a:rPr>
              <a:t>= </a:t>
            </a:r>
            <a:r>
              <a:rPr lang="uk-UA" sz="48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29D98F3-4400-492B-B597-309C9691C525}"/>
              </a:ext>
            </a:extLst>
          </p:cNvPr>
          <p:cNvSpPr txBox="1"/>
          <p:nvPr/>
        </p:nvSpPr>
        <p:spPr>
          <a:xfrm>
            <a:off x="4376510" y="1468167"/>
            <a:ext cx="28351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18 : 2 = 9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877D643-7B28-43A3-BE8C-CCE308A22A2D}"/>
              </a:ext>
            </a:extLst>
          </p:cNvPr>
          <p:cNvSpPr txBox="1"/>
          <p:nvPr/>
        </p:nvSpPr>
        <p:spPr>
          <a:xfrm>
            <a:off x="4376510" y="2282294"/>
            <a:ext cx="28351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36 : 4 </a:t>
            </a:r>
            <a:r>
              <a:rPr lang="uk-UA" sz="4800" b="1" dirty="0" smtClean="0">
                <a:solidFill>
                  <a:srgbClr val="7030A0"/>
                </a:solidFill>
              </a:rPr>
              <a:t>= </a:t>
            </a:r>
            <a:r>
              <a:rPr lang="uk-UA" sz="48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EA36343-26D5-4A31-A3F1-94C04CFB732B}"/>
              </a:ext>
            </a:extLst>
          </p:cNvPr>
          <p:cNvSpPr txBox="1"/>
          <p:nvPr/>
        </p:nvSpPr>
        <p:spPr>
          <a:xfrm>
            <a:off x="4376511" y="3193797"/>
            <a:ext cx="28351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24 : 3 </a:t>
            </a:r>
            <a:r>
              <a:rPr lang="uk-UA" sz="4800" b="1" dirty="0" smtClean="0">
                <a:solidFill>
                  <a:srgbClr val="7030A0"/>
                </a:solidFill>
              </a:rPr>
              <a:t>= </a:t>
            </a:r>
            <a:r>
              <a:rPr lang="uk-UA" sz="4800" b="1" dirty="0">
                <a:solidFill>
                  <a:srgbClr val="7030A0"/>
                </a:solidFill>
              </a:rPr>
              <a:t>8</a:t>
            </a:r>
          </a:p>
        </p:txBody>
      </p:sp>
      <p:pic>
        <p:nvPicPr>
          <p:cNvPr id="9222" name="Picture 6" descr="kitten looking at butterfly">
            <a:extLst>
              <a:ext uri="{FF2B5EF4-FFF2-40B4-BE49-F238E27FC236}">
                <a16:creationId xmlns="" xmlns:a16="http://schemas.microsoft.com/office/drawing/2014/main" id="{69426363-38B9-4BD0-9486-9EB4AB4AC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110"/>
          <a:stretch/>
        </p:blipFill>
        <p:spPr bwMode="auto">
          <a:xfrm>
            <a:off x="8742862" y="1883665"/>
            <a:ext cx="2268000" cy="442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utterfly flying insect icon blue yellow color">
            <a:extLst>
              <a:ext uri="{FF2B5EF4-FFF2-40B4-BE49-F238E27FC236}">
                <a16:creationId xmlns="" xmlns:a16="http://schemas.microsoft.com/office/drawing/2014/main" id="{9B09D481-5BB5-424B-A726-F96D3308E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1242510" y="1453775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butterfly flying insect icon blue yellow color">
            <a:extLst>
              <a:ext uri="{FF2B5EF4-FFF2-40B4-BE49-F238E27FC236}">
                <a16:creationId xmlns="" xmlns:a16="http://schemas.microsoft.com/office/drawing/2014/main" id="{3F35B3E0-7967-4353-8D66-5DACE22FA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1164770" y="2342271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butterfly flying insect icon blue yellow color">
            <a:extLst>
              <a:ext uri="{FF2B5EF4-FFF2-40B4-BE49-F238E27FC236}">
                <a16:creationId xmlns="" xmlns:a16="http://schemas.microsoft.com/office/drawing/2014/main" id="{5B59D2A9-56A3-4261-A3CA-152BE47ED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1164770" y="3290519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butterfly flying insect icon blue yellow color">
            <a:extLst>
              <a:ext uri="{FF2B5EF4-FFF2-40B4-BE49-F238E27FC236}">
                <a16:creationId xmlns="" xmlns:a16="http://schemas.microsoft.com/office/drawing/2014/main" id="{49ADACFB-48F2-4274-96A8-1D732F2B7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4376511" y="1480852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butterfly flying insect icon blue yellow color">
            <a:extLst>
              <a:ext uri="{FF2B5EF4-FFF2-40B4-BE49-F238E27FC236}">
                <a16:creationId xmlns="" xmlns:a16="http://schemas.microsoft.com/office/drawing/2014/main" id="{388AFD97-8E09-42D4-ABAA-4BC7F54A6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4376511" y="2311414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butterfly flying insect icon blue yellow color">
            <a:extLst>
              <a:ext uri="{FF2B5EF4-FFF2-40B4-BE49-F238E27FC236}">
                <a16:creationId xmlns="" xmlns:a16="http://schemas.microsoft.com/office/drawing/2014/main" id="{6A789716-3DA5-434B-A85E-21C9CBA03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4376511" y="3189457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628F702-BD9A-487C-8CC4-4EF616854523}"/>
              </a:ext>
            </a:extLst>
          </p:cNvPr>
          <p:cNvSpPr txBox="1"/>
          <p:nvPr/>
        </p:nvSpPr>
        <p:spPr>
          <a:xfrm>
            <a:off x="1164770" y="4175119"/>
            <a:ext cx="28351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8   ∙ </a:t>
            </a:r>
            <a:r>
              <a:rPr lang="uk-UA" sz="4800" b="1" dirty="0">
                <a:solidFill>
                  <a:srgbClr val="7030A0"/>
                </a:solidFill>
              </a:rPr>
              <a:t>9 </a:t>
            </a:r>
            <a:r>
              <a:rPr lang="uk-UA" sz="4800" b="1" dirty="0" smtClean="0">
                <a:solidFill>
                  <a:srgbClr val="7030A0"/>
                </a:solidFill>
              </a:rPr>
              <a:t>= 72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A16957E-6572-4A39-BBE1-7857FFC82AA7}"/>
              </a:ext>
            </a:extLst>
          </p:cNvPr>
          <p:cNvSpPr txBox="1"/>
          <p:nvPr/>
        </p:nvSpPr>
        <p:spPr>
          <a:xfrm>
            <a:off x="1164770" y="5108817"/>
            <a:ext cx="28351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7   ∙ 5 = 35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A36343-26D5-4A31-A3F1-94C04CFB732B}"/>
              </a:ext>
            </a:extLst>
          </p:cNvPr>
          <p:cNvSpPr txBox="1"/>
          <p:nvPr/>
        </p:nvSpPr>
        <p:spPr>
          <a:xfrm>
            <a:off x="4376511" y="5086623"/>
            <a:ext cx="28351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4   ∙ </a:t>
            </a:r>
            <a:r>
              <a:rPr lang="uk-UA" sz="4800" b="1" dirty="0">
                <a:solidFill>
                  <a:srgbClr val="7030A0"/>
                </a:solidFill>
              </a:rPr>
              <a:t>3 </a:t>
            </a:r>
            <a:r>
              <a:rPr lang="uk-UA" sz="4800" b="1" dirty="0" smtClean="0">
                <a:solidFill>
                  <a:srgbClr val="7030A0"/>
                </a:solidFill>
              </a:rPr>
              <a:t>= 12</a:t>
            </a:r>
            <a:endParaRPr lang="uk-UA" sz="4800" b="1" dirty="0">
              <a:solidFill>
                <a:srgbClr val="7030A0"/>
              </a:solidFill>
            </a:endParaRPr>
          </a:p>
        </p:txBody>
      </p:sp>
      <p:pic>
        <p:nvPicPr>
          <p:cNvPr id="24" name="Picture 8" descr="butterfly flying insect icon blue yellow color">
            <a:extLst>
              <a:ext uri="{FF2B5EF4-FFF2-40B4-BE49-F238E27FC236}">
                <a16:creationId xmlns="" xmlns:a16="http://schemas.microsoft.com/office/drawing/2014/main" id="{388AFD97-8E09-42D4-ABAA-4BC7F54A6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4376511" y="4204240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EA36343-26D5-4A31-A3F1-94C04CFB732B}"/>
              </a:ext>
            </a:extLst>
          </p:cNvPr>
          <p:cNvSpPr txBox="1"/>
          <p:nvPr/>
        </p:nvSpPr>
        <p:spPr>
          <a:xfrm>
            <a:off x="4376509" y="4129711"/>
            <a:ext cx="28351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8   ∙ 6 = 48</a:t>
            </a:r>
            <a:endParaRPr lang="uk-UA" sz="4800" b="1" dirty="0">
              <a:solidFill>
                <a:srgbClr val="7030A0"/>
              </a:solidFill>
            </a:endParaRPr>
          </a:p>
        </p:txBody>
      </p:sp>
      <p:pic>
        <p:nvPicPr>
          <p:cNvPr id="33" name="Picture 8" descr="butterfly flying insect icon blue yellow color">
            <a:extLst>
              <a:ext uri="{FF2B5EF4-FFF2-40B4-BE49-F238E27FC236}">
                <a16:creationId xmlns="" xmlns:a16="http://schemas.microsoft.com/office/drawing/2014/main" id="{3F35B3E0-7967-4353-8D66-5DACE22FA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1170683" y="4249647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butterfly flying insect icon blue yellow color">
            <a:extLst>
              <a:ext uri="{FF2B5EF4-FFF2-40B4-BE49-F238E27FC236}">
                <a16:creationId xmlns="" xmlns:a16="http://schemas.microsoft.com/office/drawing/2014/main" id="{5B59D2A9-56A3-4261-A3CA-152BE47ED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1170683" y="5183345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butterfly flying insect icon blue yellow color">
            <a:extLst>
              <a:ext uri="{FF2B5EF4-FFF2-40B4-BE49-F238E27FC236}">
                <a16:creationId xmlns="" xmlns:a16="http://schemas.microsoft.com/office/drawing/2014/main" id="{6A789716-3DA5-434B-A85E-21C9CBA03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4382247" y="4157543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butterfly flying insect icon blue yellow color">
            <a:extLst>
              <a:ext uri="{FF2B5EF4-FFF2-40B4-BE49-F238E27FC236}">
                <a16:creationId xmlns="" xmlns:a16="http://schemas.microsoft.com/office/drawing/2014/main" id="{6A789716-3DA5-434B-A85E-21C9CBA03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4376511" y="5095394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098089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71149" y="494529"/>
            <a:ext cx="9986708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Запиши вирази й обчисли їх значення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4" y="3501769"/>
            <a:ext cx="1688941" cy="28582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801973" y="1528882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15040" y="-640363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69C80A6D-925E-42DF-84BC-A4CA54E913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5332897" y="1666463"/>
            <a:ext cx="633998" cy="38253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8810C691-8EDF-4C61-8E9E-912F98DDB1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5" t="73026" r="61448" b="1795"/>
          <a:stretch/>
        </p:blipFill>
        <p:spPr>
          <a:xfrm>
            <a:off x="5649896" y="1406594"/>
            <a:ext cx="845954" cy="937962"/>
          </a:xfrm>
          <a:prstGeom prst="rect">
            <a:avLst/>
          </a:prstGeom>
        </p:spPr>
      </p:pic>
      <p:sp>
        <p:nvSpPr>
          <p:cNvPr id="113" name="Полилиния 112"/>
          <p:cNvSpPr/>
          <p:nvPr/>
        </p:nvSpPr>
        <p:spPr>
          <a:xfrm>
            <a:off x="6488285" y="1388677"/>
            <a:ext cx="318376" cy="562105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6587" r="75055" b="49321"/>
          <a:stretch/>
        </p:blipFill>
        <p:spPr>
          <a:xfrm>
            <a:off x="6879342" y="1638118"/>
            <a:ext cx="468000" cy="360000"/>
          </a:xfrm>
          <a:prstGeom prst="rect">
            <a:avLst/>
          </a:prstGeom>
        </p:spPr>
      </p:pic>
      <p:grpSp>
        <p:nvGrpSpPr>
          <p:cNvPr id="118" name="Группа 117"/>
          <p:cNvGrpSpPr/>
          <p:nvPr/>
        </p:nvGrpSpPr>
        <p:grpSpPr>
          <a:xfrm>
            <a:off x="6654597" y="1725765"/>
            <a:ext cx="267118" cy="208412"/>
            <a:chOff x="4864894" y="3710866"/>
            <a:chExt cx="1393840" cy="994484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 flipH="1">
              <a:off x="4864894" y="3714750"/>
              <a:ext cx="461709" cy="990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5122415" y="4151549"/>
              <a:ext cx="5947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Полилиния 124"/>
            <p:cNvSpPr/>
            <p:nvPr/>
          </p:nvSpPr>
          <p:spPr>
            <a:xfrm>
              <a:off x="5593679" y="3710866"/>
              <a:ext cx="665055" cy="981930"/>
            </a:xfrm>
            <a:custGeom>
              <a:avLst/>
              <a:gdLst>
                <a:gd name="connsiteX0" fmla="*/ 351849 w 689200"/>
                <a:gd name="connsiteY0" fmla="*/ 0 h 914450"/>
                <a:gd name="connsiteX1" fmla="*/ 14497 w 689200"/>
                <a:gd name="connsiteY1" fmla="*/ 719091 h 914450"/>
                <a:gd name="connsiteX2" fmla="*/ 112152 w 689200"/>
                <a:gd name="connsiteY2" fmla="*/ 914400 h 914450"/>
                <a:gd name="connsiteX3" fmla="*/ 564913 w 689200"/>
                <a:gd name="connsiteY3" fmla="*/ 736847 h 914450"/>
                <a:gd name="connsiteX4" fmla="*/ 689200 w 689200"/>
                <a:gd name="connsiteY4" fmla="*/ 603682 h 914450"/>
                <a:gd name="connsiteX0" fmla="*/ 351849 w 564913"/>
                <a:gd name="connsiteY0" fmla="*/ 0 h 914450"/>
                <a:gd name="connsiteX1" fmla="*/ 14497 w 564913"/>
                <a:gd name="connsiteY1" fmla="*/ 719091 h 914450"/>
                <a:gd name="connsiteX2" fmla="*/ 112152 w 564913"/>
                <a:gd name="connsiteY2" fmla="*/ 914400 h 914450"/>
                <a:gd name="connsiteX3" fmla="*/ 564913 w 564913"/>
                <a:gd name="connsiteY3" fmla="*/ 736847 h 914450"/>
                <a:gd name="connsiteX0" fmla="*/ 354358 w 665054"/>
                <a:gd name="connsiteY0" fmla="*/ 0 h 915303"/>
                <a:gd name="connsiteX1" fmla="*/ 17006 w 665054"/>
                <a:gd name="connsiteY1" fmla="*/ 719091 h 915303"/>
                <a:gd name="connsiteX2" fmla="*/ 114661 w 665054"/>
                <a:gd name="connsiteY2" fmla="*/ 914400 h 915303"/>
                <a:gd name="connsiteX3" fmla="*/ 665054 w 665054"/>
                <a:gd name="connsiteY3" fmla="*/ 667643 h 915303"/>
                <a:gd name="connsiteX0" fmla="*/ 355525 w 705362"/>
                <a:gd name="connsiteY0" fmla="*/ 0 h 922538"/>
                <a:gd name="connsiteX1" fmla="*/ 18173 w 705362"/>
                <a:gd name="connsiteY1" fmla="*/ 719091 h 922538"/>
                <a:gd name="connsiteX2" fmla="*/ 115828 w 705362"/>
                <a:gd name="connsiteY2" fmla="*/ 914400 h 922538"/>
                <a:gd name="connsiteX3" fmla="*/ 705362 w 705362"/>
                <a:gd name="connsiteY3" fmla="*/ 511694 h 922538"/>
                <a:gd name="connsiteX0" fmla="*/ 354358 w 665054"/>
                <a:gd name="connsiteY0" fmla="*/ 0 h 920539"/>
                <a:gd name="connsiteX1" fmla="*/ 17006 w 665054"/>
                <a:gd name="connsiteY1" fmla="*/ 719091 h 920539"/>
                <a:gd name="connsiteX2" fmla="*/ 114661 w 665054"/>
                <a:gd name="connsiteY2" fmla="*/ 914400 h 920539"/>
                <a:gd name="connsiteX3" fmla="*/ 665054 w 665054"/>
                <a:gd name="connsiteY3" fmla="*/ 548388 h 9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054" h="920539">
                  <a:moveTo>
                    <a:pt x="354358" y="0"/>
                  </a:moveTo>
                  <a:cubicBezTo>
                    <a:pt x="205657" y="283345"/>
                    <a:pt x="56956" y="566691"/>
                    <a:pt x="17006" y="719091"/>
                  </a:cubicBezTo>
                  <a:cubicBezTo>
                    <a:pt x="-22944" y="871491"/>
                    <a:pt x="6653" y="942851"/>
                    <a:pt x="114661" y="914400"/>
                  </a:cubicBezTo>
                  <a:cubicBezTo>
                    <a:pt x="222669" y="885950"/>
                    <a:pt x="568879" y="600174"/>
                    <a:pt x="665054" y="5483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919702" y="3333880"/>
            <a:ext cx="249340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10 ∙ (56 : 7)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413110" y="3333880"/>
            <a:ext cx="6749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404486" y="4008544"/>
            <a:ext cx="218272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45 : 9 : 1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579160" y="4006795"/>
            <a:ext cx="53818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406682" y="3353903"/>
            <a:ext cx="209357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72 : 8 : 9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500257" y="3355652"/>
            <a:ext cx="46013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919702" y="4725049"/>
            <a:ext cx="218272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70 – 7 : 7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102429" y="4726798"/>
            <a:ext cx="63919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422825" y="4725049"/>
            <a:ext cx="195717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2 ∙ 5 ∙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382833" y="4725048"/>
            <a:ext cx="6749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919702" y="4009867"/>
            <a:ext cx="278805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(26 + 34) : 10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707755" y="4009866"/>
            <a:ext cx="50957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2 клас\3 Математика\1 Листопад\09 Таблиці множення на 6_9\№127-128 Узагальнення і систематизація знань учнів\2025-05-06_22202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3" y="2192459"/>
            <a:ext cx="7049863" cy="7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3 Математика\1 Листопад\09 Таблиці множення на 6_9\№127-128 Узагальнення і систематизація знань учнів\2025-05-06_22333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96" y="2151678"/>
            <a:ext cx="3807681" cy="83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129" grpId="0" animBg="1"/>
      <p:bldP spid="131" grpId="0" animBg="1"/>
      <p:bldP spid="132" grpId="0" animBg="1"/>
      <p:bldP spid="133" grpId="0" animBg="1"/>
      <p:bldP spid="136" grpId="0" animBg="1"/>
      <p:bldP spid="137" grpId="0" animBg="1"/>
      <p:bldP spid="139" grpId="0" animBg="1"/>
      <p:bldP spid="142" grpId="0" animBg="1"/>
      <p:bldP spid="143" grpId="0" animBg="1"/>
      <p:bldP spid="1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7">
            <a:extLst>
              <a:ext uri="{FF2B5EF4-FFF2-40B4-BE49-F238E27FC236}">
                <a16:creationId xmlns:a16="http://schemas.microsoft.com/office/drawing/2014/main" xmlns="" id="{4A84643E-2216-44A0-ACE6-5132A2559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25278"/>
              </p:ext>
            </p:extLst>
          </p:nvPr>
        </p:nvGraphicFramePr>
        <p:xfrm>
          <a:off x="629477" y="1375552"/>
          <a:ext cx="865603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323">
                  <a:extLst>
                    <a:ext uri="{9D8B030D-6E8A-4147-A177-3AD203B41FA5}">
                      <a16:colId xmlns:a16="http://schemas.microsoft.com/office/drawing/2014/main" xmlns="" val="3915946942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xmlns="" val="1207793021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xmlns="" val="779538474"/>
                    </a:ext>
                  </a:extLst>
                </a:gridCol>
                <a:gridCol w="2188028">
                  <a:extLst>
                    <a:ext uri="{9D8B030D-6E8A-4147-A177-3AD203B41FA5}">
                      <a16:colId xmlns:a16="http://schemas.microsoft.com/office/drawing/2014/main" xmlns="" val="1079963766"/>
                    </a:ext>
                  </a:extLst>
                </a:gridCol>
              </a:tblGrid>
              <a:tr h="1145998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Продукт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Маса 1 коробки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Кількість</a:t>
                      </a:r>
                    </a:p>
                    <a:p>
                      <a:pPr algn="ctr"/>
                      <a:r>
                        <a:rPr lang="uk-UA" sz="3600" dirty="0"/>
                        <a:t>коробок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Загальна маса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6315784"/>
                  </a:ext>
                </a:extLst>
              </a:tr>
              <a:tr h="617076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FF0000"/>
                          </a:solidFill>
                        </a:rPr>
                        <a:t>Зефір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FF0000"/>
                          </a:solidFill>
                        </a:rPr>
                        <a:t>3 кг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10 к.</a:t>
                      </a:r>
                      <a:endParaRPr lang="uk-UA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? кг</a:t>
                      </a:r>
                      <a:endParaRPr lang="uk-UA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8906915"/>
                  </a:ext>
                </a:extLst>
              </a:tr>
              <a:tr h="617076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FF0000"/>
                          </a:solidFill>
                        </a:rPr>
                        <a:t>Мармелад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FF0000"/>
                          </a:solidFill>
                        </a:rPr>
                        <a:t>5 кг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8 к.</a:t>
                      </a:r>
                      <a:endParaRPr lang="uk-UA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8037550"/>
                  </a:ext>
                </a:extLst>
              </a:tr>
            </a:tbl>
          </a:graphicData>
        </a:graphic>
      </p:graphicFrame>
      <p:pic>
        <p:nvPicPr>
          <p:cNvPr id="2050" name="Picture 2" descr="marshmallow sweets pattern">
            <a:extLst>
              <a:ext uri="{FF2B5EF4-FFF2-40B4-BE49-F238E27FC236}">
                <a16:creationId xmlns:a16="http://schemas.microsoft.com/office/drawing/2014/main" xmlns="" id="{D291AED0-A8E1-4599-A5D0-24D26595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440" y="1374451"/>
            <a:ext cx="2266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54100" y="494530"/>
            <a:ext cx="10005786" cy="72467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Склади задачу за даними таблиці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1236068" y="5971461"/>
            <a:ext cx="20864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Відповідь</a:t>
            </a:r>
            <a:r>
              <a:rPr lang="uk-UA" sz="3200" b="1" dirty="0" smtClean="0"/>
              <a:t>:</a:t>
            </a:r>
            <a:endParaRPr lang="uk-UA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3322469" y="5980179"/>
            <a:ext cx="40471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Маса солодощів 70 кг.</a:t>
            </a:r>
            <a:endParaRPr lang="uk-UA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217386" y="3965233"/>
            <a:ext cx="189592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3 ∙ 10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113316" y="3965233"/>
            <a:ext cx="134982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30 (кг)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113316" y="4647763"/>
            <a:ext cx="134982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40 (кг)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236068" y="4647763"/>
            <a:ext cx="187724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5 ∙ 8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E4CE27D-7746-4A89-8027-FB5FF93B0514}"/>
              </a:ext>
            </a:extLst>
          </p:cNvPr>
          <p:cNvSpPr txBox="1"/>
          <p:nvPr/>
        </p:nvSpPr>
        <p:spPr>
          <a:xfrm>
            <a:off x="4463143" y="3965012"/>
            <a:ext cx="17479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– зефіру. </a:t>
            </a:r>
            <a:endParaRPr lang="uk-UA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330436" y="5323539"/>
            <a:ext cx="139396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70 (кг)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218683" y="5319635"/>
            <a:ext cx="212931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3) 40 + 30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E4CE27D-7746-4A89-8027-FB5FF93B0514}"/>
              </a:ext>
            </a:extLst>
          </p:cNvPr>
          <p:cNvSpPr txBox="1"/>
          <p:nvPr/>
        </p:nvSpPr>
        <p:spPr>
          <a:xfrm>
            <a:off x="4463143" y="4655158"/>
            <a:ext cx="25724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– мармеладу. </a:t>
            </a:r>
            <a:endParaRPr lang="uk-UA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156450" y="5239933"/>
            <a:ext cx="248557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 ∙ 10 </a:t>
            </a:r>
            <a:r>
              <a:rPr lang="uk-UA" sz="3200" b="1" dirty="0">
                <a:solidFill>
                  <a:schemeClr val="bg1"/>
                </a:solidFill>
              </a:rPr>
              <a:t>+ </a:t>
            </a:r>
            <a:r>
              <a:rPr lang="uk-UA" sz="3200" b="1" dirty="0" smtClean="0">
                <a:solidFill>
                  <a:schemeClr val="bg1"/>
                </a:solidFill>
              </a:rPr>
              <a:t>5 </a:t>
            </a:r>
            <a:r>
              <a:rPr lang="uk-UA" sz="3200" b="1" dirty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8 </a:t>
            </a:r>
            <a:r>
              <a:rPr lang="uk-UA" sz="32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9642023" y="5239933"/>
            <a:ext cx="138520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70 (кг)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6147" b="59896"/>
          <a:stretch/>
        </p:blipFill>
        <p:spPr>
          <a:xfrm>
            <a:off x="1034263" y="1745008"/>
            <a:ext cx="7099275" cy="47349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054101" y="483376"/>
            <a:ext cx="10092870" cy="62696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Побудуй прямокутник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843ED55-4449-4E43-B390-86DAD98EC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573" y="3015343"/>
            <a:ext cx="3260598" cy="3424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034263" y="1209693"/>
            <a:ext cx="1009287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Ширина 3 см, а довжина удвічі більша. Знайди його периметр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399902" y="1996583"/>
            <a:ext cx="110127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721257" y="4947197"/>
            <a:ext cx="235944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= 6 ∙ 2 + 3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066840" y="4947197"/>
            <a:ext cx="129181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18 (см)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554647" y="5513845"/>
            <a:ext cx="236810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= (6 + 3)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922756" y="5513845"/>
            <a:ext cx="129181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18 (см)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066840" y="1996583"/>
            <a:ext cx="470294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а + в + а + в = а + а + в + в 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414132" y="5513845"/>
            <a:ext cx="214038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(а + в) ∙ 2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399902" y="4947197"/>
            <a:ext cx="232543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а ∙ 2 + в ∙ 2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497904" y="1977653"/>
            <a:ext cx="299549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6 (см) – довжина.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452328" y="2832159"/>
            <a:ext cx="0" cy="19248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452328" y="2832159"/>
            <a:ext cx="39612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413568" y="2832159"/>
            <a:ext cx="0" cy="19248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426859" y="4757057"/>
            <a:ext cx="39612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3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0347" y="365193"/>
            <a:ext cx="2102937" cy="106083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Робота в зошиті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1153886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76-77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23" y="1828800"/>
            <a:ext cx="2114461" cy="1600199"/>
          </a:xfrm>
          <a:prstGeom prst="rect">
            <a:avLst/>
          </a:prstGeom>
        </p:spPr>
      </p:pic>
      <p:pic>
        <p:nvPicPr>
          <p:cNvPr id="2" name="Picture 2" descr="D:\2 клас\3 Математика\1 Листопад\09 Таблиці множення на 6_9\№125-126 - Закр вивч випадків множення і ділення\2025-05-12_142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94" y="90487"/>
            <a:ext cx="9534525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13735</TotalTime>
  <Words>439</Words>
  <Application>Microsoft Office PowerPoint</Application>
  <PresentationFormat>Произвольный</PresentationFormat>
  <Paragraphs>102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«Веселі числа»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1374</cp:revision>
  <dcterms:created xsi:type="dcterms:W3CDTF">2018-01-05T16:38:53Z</dcterms:created>
  <dcterms:modified xsi:type="dcterms:W3CDTF">2025-05-12T11:21:47Z</dcterms:modified>
</cp:coreProperties>
</file>