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926" r:id="rId3"/>
    <p:sldId id="918" r:id="rId4"/>
    <p:sldId id="922" r:id="rId5"/>
    <p:sldId id="923" r:id="rId6"/>
    <p:sldId id="927" r:id="rId7"/>
    <p:sldId id="92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26"/>
            <p14:sldId id="918"/>
            <p14:sldId id="922"/>
            <p14:sldId id="923"/>
            <p14:sldId id="927"/>
            <p14:sldId id="9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EDAFA"/>
    <a:srgbClr val="0D0D0D"/>
    <a:srgbClr val="FF3131"/>
    <a:srgbClr val="295FFF"/>
    <a:srgbClr val="9E0000"/>
    <a:srgbClr val="00B050"/>
    <a:srgbClr val="FFFF00"/>
    <a:srgbClr val="2F3242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Побудова і знаходження периметру квадрата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8017" custLinFactX="72379" custLinFactNeighborX="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32896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F71BCC-A625-4CFE-BE87-F9D249C83068}" type="presOf" srcId="{289AA968-9F58-4A6E-B11C-582CA574AD65}" destId="{6408D3F1-0C0E-4F5D-B5D5-053E6D4B4C50}" srcOrd="0" destOrd="0" presId="urn:microsoft.com/office/officeart/2005/8/layout/hList6"/>
    <dgm:cxn modelId="{26B0E46D-82BB-4660-9ADB-D705AD461B66}" type="presOf" srcId="{B8BDD424-9492-4512-80FF-938BF7CFE1AC}" destId="{D128CD1A-1E54-41AB-ABBF-267B83BF69D9}" srcOrd="0" destOrd="0" presId="urn:microsoft.com/office/officeart/2005/8/layout/hList6"/>
    <dgm:cxn modelId="{257CE810-B3A5-4401-8D1E-495B6DF9AA5F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81D8D382-7B2F-42CC-9D30-84CDA0491430}" type="presOf" srcId="{17FCBCD0-5166-44EF-A995-697AB50FC98B}" destId="{8C93B566-6306-40C5-A3D5-B84E788E517B}" srcOrd="0" destOrd="0" presId="urn:microsoft.com/office/officeart/2005/8/layout/hList6"/>
    <dgm:cxn modelId="{837D3AA7-B10C-470C-A755-A72CBEB6423B}" type="presOf" srcId="{BC7931E8-86A7-44AD-A246-C659A84EF1D0}" destId="{D2B473EA-0294-46C9-BEB1-B63C89DB6F91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786CD694-41A1-43B9-8DF7-87C16493DFB6}" type="presParOf" srcId="{6408D3F1-0C0E-4F5D-B5D5-053E6D4B4C50}" destId="{D128CD1A-1E54-41AB-ABBF-267B83BF69D9}" srcOrd="0" destOrd="0" presId="urn:microsoft.com/office/officeart/2005/8/layout/hList6"/>
    <dgm:cxn modelId="{005FC18F-36E6-45C9-BE6F-08E7999DB7C2}" type="presParOf" srcId="{6408D3F1-0C0E-4F5D-B5D5-053E6D4B4C50}" destId="{ECBD397D-046F-40AA-B079-23418C3C10A6}" srcOrd="1" destOrd="0" presId="urn:microsoft.com/office/officeart/2005/8/layout/hList6"/>
    <dgm:cxn modelId="{C6E83156-AE8B-461C-BA54-7C71776BADA1}" type="presParOf" srcId="{6408D3F1-0C0E-4F5D-B5D5-053E6D4B4C50}" destId="{00E23834-4C97-4BAD-9028-AA93134EBB29}" srcOrd="2" destOrd="0" presId="urn:microsoft.com/office/officeart/2005/8/layout/hList6"/>
    <dgm:cxn modelId="{5781B93C-9B9B-4489-A5EC-DBB18706523B}" type="presParOf" srcId="{6408D3F1-0C0E-4F5D-B5D5-053E6D4B4C50}" destId="{8876FB75-3E41-41EA-914C-4542E25630F3}" srcOrd="3" destOrd="0" presId="urn:microsoft.com/office/officeart/2005/8/layout/hList6"/>
    <dgm:cxn modelId="{B0C79AB2-CF87-465F-937C-05B3E23249B8}" type="presParOf" srcId="{6408D3F1-0C0E-4F5D-B5D5-053E6D4B4C50}" destId="{8C93B566-6306-40C5-A3D5-B84E788E517B}" srcOrd="4" destOrd="0" presId="urn:microsoft.com/office/officeart/2005/8/layout/hList6"/>
    <dgm:cxn modelId="{E44CBA57-3FAC-4729-A2AA-D8125675810A}" type="presParOf" srcId="{6408D3F1-0C0E-4F5D-B5D5-053E6D4B4C50}" destId="{B4E8D5E2-E5AE-41CC-80D3-5A0016AFADCC}" srcOrd="5" destOrd="0" presId="urn:microsoft.com/office/officeart/2005/8/layout/hList6"/>
    <dgm:cxn modelId="{23209834-F2F9-4B1F-A368-8BD855690C08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18646" y="605630"/>
          <a:ext cx="4272497" cy="3061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Побудова і знаходження периметру квадрата</a:t>
          </a:r>
          <a:endParaRPr lang="ru-RU" sz="3200" b="1" kern="1200" dirty="0"/>
        </a:p>
      </dsp:txBody>
      <dsp:txXfrm rot="5400000">
        <a:off x="7724277" y="854498"/>
        <a:ext cx="3061236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152839" y="904673"/>
          <a:ext cx="4272497" cy="246315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57512" y="854499"/>
        <a:ext cx="246315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33238" y="1033238"/>
          <a:ext cx="4272497" cy="220601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0601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554362" y="868974"/>
          <a:ext cx="4272497" cy="2534547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23337" y="854498"/>
        <a:ext cx="253454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771" y="4335824"/>
            <a:ext cx="8784772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Перевіряю свої досягнення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(в друкованому зошиті </a:t>
            </a:r>
            <a:r>
              <a:rPr lang="uk-UA" sz="4000" b="1" dirty="0" err="1" smtClean="0">
                <a:solidFill>
                  <a:srgbClr val="7030A0"/>
                </a:solidFill>
              </a:rPr>
              <a:t>ст</a:t>
            </a:r>
            <a:r>
              <a:rPr lang="uk-UA" sz="4000" b="1" smtClean="0">
                <a:solidFill>
                  <a:srgbClr val="7030A0"/>
                </a:solidFill>
              </a:rPr>
              <a:t> 78)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4951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</a:t>
            </a:r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Емоції Геметричні\Веселий трику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1" y="884367"/>
            <a:ext cx="2322717" cy="284720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051" y="418552"/>
            <a:ext cx="10332370" cy="78649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20049" y="1286556"/>
            <a:ext cx="4625239" cy="6481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rgbClr val="7030A0"/>
                </a:solidFill>
              </a:rPr>
              <a:t>Плесни у долоні, якщо ти 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20050" y="2807539"/>
            <a:ext cx="4143442" cy="58551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2</a:t>
            </a:r>
            <a:r>
              <a:rPr lang="uk-UA" sz="2800" b="1" dirty="0"/>
              <a:t>) </a:t>
            </a:r>
            <a:r>
              <a:rPr lang="uk-UA" sz="2800" b="1" dirty="0" smtClean="0"/>
              <a:t>вмієш </a:t>
            </a:r>
            <a:r>
              <a:rPr lang="uk-UA" sz="2800" b="1" dirty="0"/>
              <a:t>добре плавати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20050" y="3586436"/>
            <a:ext cx="4143441" cy="575500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3</a:t>
            </a:r>
            <a:r>
              <a:rPr lang="uk-UA" sz="2800" b="1" dirty="0"/>
              <a:t>) швидко </a:t>
            </a:r>
            <a:r>
              <a:rPr lang="uk-UA" sz="2800" b="1" dirty="0" smtClean="0"/>
              <a:t>бігаєш;</a:t>
            </a:r>
            <a:endParaRPr lang="ru-RU" sz="2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20048" y="4436710"/>
            <a:ext cx="4143443" cy="563119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4</a:t>
            </a:r>
            <a:r>
              <a:rPr lang="uk-UA" sz="2800" b="1" dirty="0"/>
              <a:t>) </a:t>
            </a:r>
            <a:r>
              <a:rPr lang="uk-UA" sz="2800" b="1" dirty="0" smtClean="0"/>
              <a:t>маєш гарний </a:t>
            </a:r>
            <a:r>
              <a:rPr lang="uk-UA" sz="2800" b="1" dirty="0"/>
              <a:t>настрій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920050" y="5229200"/>
            <a:ext cx="7952233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5</a:t>
            </a:r>
            <a:r>
              <a:rPr lang="uk-UA" sz="2800" b="1" dirty="0"/>
              <a:t>) м</a:t>
            </a:r>
            <a:r>
              <a:rPr lang="uk-UA" sz="2800" b="1" dirty="0" smtClean="0"/>
              <a:t>аєш Батьківщину, що починається </a:t>
            </a:r>
            <a:r>
              <a:rPr lang="uk-UA" sz="2800" b="1" dirty="0"/>
              <a:t>на </a:t>
            </a:r>
            <a:r>
              <a:rPr lang="uk-UA" sz="2800" b="1" dirty="0" smtClean="0"/>
              <a:t>букву У.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920049" y="2046042"/>
            <a:ext cx="4143442" cy="597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1</a:t>
            </a:r>
            <a:r>
              <a:rPr lang="uk-UA" sz="2800" b="1" dirty="0"/>
              <a:t>) </a:t>
            </a:r>
            <a:r>
              <a:rPr lang="uk-UA" sz="2800" b="1" dirty="0" smtClean="0"/>
              <a:t>маєш </a:t>
            </a:r>
            <a:r>
              <a:rPr lang="uk-UA" sz="2800" b="1" dirty="0"/>
              <a:t>карі очі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284" y="1286556"/>
            <a:ext cx="2380137" cy="4476748"/>
          </a:xfrm>
          <a:prstGeom prst="rect">
            <a:avLst/>
          </a:prstGeom>
        </p:spPr>
      </p:pic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C4EE4BE1-144E-4946-B413-D677E72D2D9F}"/>
              </a:ext>
            </a:extLst>
          </p:cNvPr>
          <p:cNvSpPr/>
          <p:nvPr/>
        </p:nvSpPr>
        <p:spPr>
          <a:xfrm>
            <a:off x="2893798" y="2071239"/>
            <a:ext cx="4693545" cy="22814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Пролунав уже дзвінок,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Починається урок!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 </a:t>
            </a:r>
            <a:r>
              <a:rPr lang="uk-UA" sz="3200" b="1" dirty="0" err="1">
                <a:solidFill>
                  <a:srgbClr val="7030A0"/>
                </a:solidFill>
              </a:rPr>
              <a:t>уроці</a:t>
            </a:r>
            <a:r>
              <a:rPr lang="uk-UA" sz="3200" b="1" dirty="0">
                <a:solidFill>
                  <a:srgbClr val="7030A0"/>
                </a:solidFill>
              </a:rPr>
              <a:t> не куняй —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Математику вивчай!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7343807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098089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71149" y="494529"/>
            <a:ext cx="9986708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Виконай обчислення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4" y="3501769"/>
            <a:ext cx="1688941" cy="285820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26650" y="1481334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55036" y="1441934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46247" y="-695770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19834" y="-638029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18553" y="-534599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15040" y="-640363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332897" y="1666463"/>
            <a:ext cx="633998" cy="38253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5649896" y="1406594"/>
            <a:ext cx="845954" cy="937962"/>
          </a:xfrm>
          <a:prstGeom prst="rect">
            <a:avLst/>
          </a:prstGeom>
        </p:spPr>
      </p:pic>
      <p:sp>
        <p:nvSpPr>
          <p:cNvPr id="113" name="Полилиния 112"/>
          <p:cNvSpPr/>
          <p:nvPr/>
        </p:nvSpPr>
        <p:spPr>
          <a:xfrm>
            <a:off x="6488285" y="1388677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6879342" y="1638118"/>
            <a:ext cx="468000" cy="360000"/>
          </a:xfrm>
          <a:prstGeom prst="rect">
            <a:avLst/>
          </a:prstGeom>
        </p:spPr>
      </p:pic>
      <p:grpSp>
        <p:nvGrpSpPr>
          <p:cNvPr id="118" name="Группа 117"/>
          <p:cNvGrpSpPr/>
          <p:nvPr/>
        </p:nvGrpSpPr>
        <p:grpSpPr>
          <a:xfrm>
            <a:off x="6654597" y="1725765"/>
            <a:ext cx="267118" cy="208412"/>
            <a:chOff x="4864894" y="3710866"/>
            <a:chExt cx="1393840" cy="994484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олилиния 124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9702" y="2223537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 ∙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223113"/>
            <a:ext cx="44121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а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066554" y="2192852"/>
            <a:ext cx="85516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Р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922694" y="2202666"/>
            <a:ext cx="20160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а ∙ 2 + в ∙ 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74792" y="2192854"/>
            <a:ext cx="13989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</a:rPr>
              <a:t> : </a:t>
            </a:r>
            <a:r>
              <a:rPr lang="uk-UA" sz="3200" b="1" i="1" dirty="0" smtClean="0">
                <a:solidFill>
                  <a:schemeClr val="bg1"/>
                </a:solidFill>
              </a:rPr>
              <a:t>в</a:t>
            </a:r>
            <a:r>
              <a:rPr lang="uk-UA" sz="3200" b="1" dirty="0" smtClean="0">
                <a:solidFill>
                  <a:schemeClr val="bg1"/>
                </a:solidFill>
              </a:rPr>
              <a:t>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81666" y="2192853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4774" y="2916994"/>
            <a:ext cx="139402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: 1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313728" y="2916993"/>
            <a:ext cx="50957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с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574792" y="2916992"/>
            <a:ext cx="13989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т</a:t>
            </a:r>
            <a:r>
              <a:rPr lang="uk-UA" sz="3200" b="1" dirty="0" smtClean="0">
                <a:solidFill>
                  <a:schemeClr val="bg1"/>
                </a:solidFill>
              </a:rPr>
              <a:t> ∙ </a:t>
            </a:r>
            <a:r>
              <a:rPr lang="uk-UA" sz="3200" b="1" i="1" dirty="0" smtClean="0">
                <a:solidFill>
                  <a:schemeClr val="bg1"/>
                </a:solidFill>
              </a:rPr>
              <a:t>0</a:t>
            </a:r>
            <a:r>
              <a:rPr lang="uk-UA" sz="3200" b="1" dirty="0" smtClean="0">
                <a:solidFill>
                  <a:schemeClr val="bg1"/>
                </a:solidFill>
              </a:rPr>
              <a:t>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81666" y="2916991"/>
            <a:ext cx="49256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15040" y="2891408"/>
            <a:ext cx="85516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 Р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955027" y="2891407"/>
            <a:ext cx="191812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(а + в) ∙ 2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09 Таблиці множення на 6_9\№127-130 Узагальнення і систематизація знань учнів\2025-05-11_23065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" y="3945795"/>
            <a:ext cx="9171149" cy="125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32" grpId="0" animBg="1"/>
      <p:bldP spid="133" grpId="0" animBg="1"/>
      <p:bldP spid="136" grpId="0" animBg="1"/>
      <p:bldP spid="137" grpId="0" animBg="1"/>
      <p:bldP spid="143" grpId="0" animBg="1"/>
      <p:bldP spid="14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9000" y="595553"/>
            <a:ext cx="3820889" cy="6127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999" y="1414369"/>
            <a:ext cx="2168975" cy="1752673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27-130 Узагальнення і систематизація знань учнів\2025-05-11_230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72" y="312525"/>
            <a:ext cx="6996244" cy="612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149957" y="829594"/>
            <a:ext cx="12785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: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0428514" y="829594"/>
            <a:ext cx="127855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03543" y="595552"/>
            <a:ext cx="9967229" cy="6127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999" y="1414369"/>
            <a:ext cx="2168975" cy="1752673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27-130 Узагальнення і систематизація знань учнів\2025-05-11_230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43" y="1414369"/>
            <a:ext cx="7530329" cy="41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21229" y="478972"/>
            <a:ext cx="10123714" cy="744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Мультфильм школьный рюкзак дает большие пальцы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1229" y="2000564"/>
            <a:ext cx="2759583" cy="24025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Векторный мультфильм кухни мясорубки Клипарт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2" y="2035905"/>
            <a:ext cx="2774030" cy="23671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HOPPING CART GREEN vector icon | SVG(VECTOR):Domínio públic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3" y="2000564"/>
            <a:ext cx="2721429" cy="2402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1121229" y="4733499"/>
            <a:ext cx="2560512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корисні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знання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5362" y="4731712"/>
            <a:ext cx="282305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над цим варто замислитися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89158" y="4733499"/>
            <a:ext cx="2173068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це мені  потрібно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36448" y="1298014"/>
            <a:ext cx="8871857" cy="563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предмет для здобутих знань: ранець, м'ясорубку, кошик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13604</TotalTime>
  <Words>190</Words>
  <Application>Microsoft Office PowerPoint</Application>
  <PresentationFormat>Произвольный</PresentationFormat>
  <Paragraphs>55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1377</cp:revision>
  <dcterms:created xsi:type="dcterms:W3CDTF">2018-01-05T16:38:53Z</dcterms:created>
  <dcterms:modified xsi:type="dcterms:W3CDTF">2025-05-12T09:28:08Z</dcterms:modified>
</cp:coreProperties>
</file>