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930" r:id="rId3"/>
    <p:sldId id="918" r:id="rId4"/>
    <p:sldId id="887" r:id="rId5"/>
    <p:sldId id="921" r:id="rId6"/>
    <p:sldId id="922" r:id="rId7"/>
    <p:sldId id="928" r:id="rId8"/>
    <p:sldId id="927" r:id="rId9"/>
    <p:sldId id="932" r:id="rId10"/>
    <p:sldId id="93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09F"/>
    <a:srgbClr val="FEDAFA"/>
    <a:srgbClr val="0D0D0D"/>
    <a:srgbClr val="FF3131"/>
    <a:srgbClr val="295FFF"/>
    <a:srgbClr val="9E0000"/>
    <a:srgbClr val="00B050"/>
    <a:srgbClr val="FFFF00"/>
    <a:srgbClr val="2F3242"/>
    <a:srgbClr val="BA1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60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Обчисле-ння</a:t>
          </a:r>
          <a:r>
            <a:rPr lang="uk-UA" sz="3200" b="1" dirty="0" smtClean="0">
              <a:solidFill>
                <a:schemeClr val="bg1"/>
              </a:solidFill>
            </a:rPr>
            <a:t> виразів на множення і ділення 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dirty="0" smtClean="0">
              <a:solidFill>
                <a:schemeClr val="bg1"/>
              </a:solidFill>
            </a:rPr>
            <a:t> складених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Побудова і знаходження периметру квадрата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4245" custLinFactX="349483" custLinFactNeighborX="400000" custLinFactNeighborY="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08017" custLinFactX="72379" custLinFactNeighborX="100000" custLinFactNeighborY="-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96741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11148" custLinFactX="-232896" custLinFactNeighborX="-300000" custLinFactNeighborY="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F71BCC-A625-4CFE-BE87-F9D249C83068}" type="presOf" srcId="{289AA968-9F58-4A6E-B11C-582CA574AD65}" destId="{6408D3F1-0C0E-4F5D-B5D5-053E6D4B4C50}" srcOrd="0" destOrd="0" presId="urn:microsoft.com/office/officeart/2005/8/layout/hList6"/>
    <dgm:cxn modelId="{26B0E46D-82BB-4660-9ADB-D705AD461B66}" type="presOf" srcId="{B8BDD424-9492-4512-80FF-938BF7CFE1AC}" destId="{D128CD1A-1E54-41AB-ABBF-267B83BF69D9}" srcOrd="0" destOrd="0" presId="urn:microsoft.com/office/officeart/2005/8/layout/hList6"/>
    <dgm:cxn modelId="{257CE810-B3A5-4401-8D1E-495B6DF9AA5F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81D8D382-7B2F-42CC-9D30-84CDA0491430}" type="presOf" srcId="{17FCBCD0-5166-44EF-A995-697AB50FC98B}" destId="{8C93B566-6306-40C5-A3D5-B84E788E517B}" srcOrd="0" destOrd="0" presId="urn:microsoft.com/office/officeart/2005/8/layout/hList6"/>
    <dgm:cxn modelId="{837D3AA7-B10C-470C-A755-A72CBEB6423B}" type="presOf" srcId="{BC7931E8-86A7-44AD-A246-C659A84EF1D0}" destId="{D2B473EA-0294-46C9-BEB1-B63C89DB6F91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786CD694-41A1-43B9-8DF7-87C16493DFB6}" type="presParOf" srcId="{6408D3F1-0C0E-4F5D-B5D5-053E6D4B4C50}" destId="{D128CD1A-1E54-41AB-ABBF-267B83BF69D9}" srcOrd="0" destOrd="0" presId="urn:microsoft.com/office/officeart/2005/8/layout/hList6"/>
    <dgm:cxn modelId="{005FC18F-36E6-45C9-BE6F-08E7999DB7C2}" type="presParOf" srcId="{6408D3F1-0C0E-4F5D-B5D5-053E6D4B4C50}" destId="{ECBD397D-046F-40AA-B079-23418C3C10A6}" srcOrd="1" destOrd="0" presId="urn:microsoft.com/office/officeart/2005/8/layout/hList6"/>
    <dgm:cxn modelId="{C6E83156-AE8B-461C-BA54-7C71776BADA1}" type="presParOf" srcId="{6408D3F1-0C0E-4F5D-B5D5-053E6D4B4C50}" destId="{00E23834-4C97-4BAD-9028-AA93134EBB29}" srcOrd="2" destOrd="0" presId="urn:microsoft.com/office/officeart/2005/8/layout/hList6"/>
    <dgm:cxn modelId="{5781B93C-9B9B-4489-A5EC-DBB18706523B}" type="presParOf" srcId="{6408D3F1-0C0E-4F5D-B5D5-053E6D4B4C50}" destId="{8876FB75-3E41-41EA-914C-4542E25630F3}" srcOrd="3" destOrd="0" presId="urn:microsoft.com/office/officeart/2005/8/layout/hList6"/>
    <dgm:cxn modelId="{B0C79AB2-CF87-465F-937C-05B3E23249B8}" type="presParOf" srcId="{6408D3F1-0C0E-4F5D-B5D5-053E6D4B4C50}" destId="{8C93B566-6306-40C5-A3D5-B84E788E517B}" srcOrd="4" destOrd="0" presId="urn:microsoft.com/office/officeart/2005/8/layout/hList6"/>
    <dgm:cxn modelId="{E44CBA57-3FAC-4729-A2AA-D8125675810A}" type="presParOf" srcId="{6408D3F1-0C0E-4F5D-B5D5-053E6D4B4C50}" destId="{B4E8D5E2-E5AE-41CC-80D3-5A0016AFADCC}" srcOrd="5" destOrd="0" presId="urn:microsoft.com/office/officeart/2005/8/layout/hList6"/>
    <dgm:cxn modelId="{23209834-F2F9-4B1F-A368-8BD855690C08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118646" y="605630"/>
          <a:ext cx="4272497" cy="3061236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Побудова і знаходження периметру квадрата</a:t>
          </a:r>
          <a:endParaRPr lang="ru-RU" sz="3200" b="1" kern="1200" dirty="0"/>
        </a:p>
      </dsp:txBody>
      <dsp:txXfrm rot="5400000">
        <a:off x="7724277" y="854498"/>
        <a:ext cx="3061236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4152839" y="904673"/>
          <a:ext cx="4272497" cy="2463150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kern="1200" dirty="0" smtClean="0">
              <a:solidFill>
                <a:schemeClr val="bg1"/>
              </a:solidFill>
            </a:rPr>
            <a:t> складених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057512" y="854499"/>
        <a:ext cx="2463150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033238" y="1033238"/>
          <a:ext cx="4272497" cy="2206019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498"/>
        <a:ext cx="2206019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1554362" y="868974"/>
          <a:ext cx="4272497" cy="2534547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Обчисле-ння</a:t>
          </a:r>
          <a:r>
            <a:rPr lang="uk-UA" sz="3200" b="1" kern="1200" dirty="0" smtClean="0">
              <a:solidFill>
                <a:schemeClr val="bg1"/>
              </a:solidFill>
            </a:rPr>
            <a:t> виразів на множення і ділення 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423337" y="854498"/>
        <a:ext cx="2534547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2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8951" y="4328209"/>
            <a:ext cx="9231086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Р</a:t>
            </a:r>
            <a:r>
              <a:rPr lang="uk-UA" sz="4400" b="1" dirty="0" smtClean="0">
                <a:solidFill>
                  <a:srgbClr val="7030A0"/>
                </a:solidFill>
              </a:rPr>
              <a:t>озв’язування </a:t>
            </a:r>
            <a:r>
              <a:rPr lang="ru-RU" sz="4400" b="1" dirty="0" smtClean="0">
                <a:solidFill>
                  <a:srgbClr val="7030A0"/>
                </a:solidFill>
              </a:rPr>
              <a:t>складених </a:t>
            </a:r>
            <a:r>
              <a:rPr lang="uk-UA" sz="4400" b="1" dirty="0" smtClean="0">
                <a:solidFill>
                  <a:srgbClr val="7030A0"/>
                </a:solidFill>
              </a:rPr>
              <a:t>задач. Побудова квадрата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4951" y="1235334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– 9  </a:t>
            </a:r>
          </a:p>
          <a:p>
            <a:pPr algn="ctr"/>
            <a:r>
              <a:rPr lang="uk-UA" sz="2400" b="1">
                <a:solidFill>
                  <a:srgbClr val="7030A0"/>
                </a:solidFill>
              </a:rPr>
              <a:t>Урок </a:t>
            </a:r>
            <a:r>
              <a:rPr lang="uk-UA" sz="2400" b="1" smtClean="0">
                <a:solidFill>
                  <a:srgbClr val="7030A0"/>
                </a:solidFill>
              </a:rPr>
              <a:t>130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Емоції Геметричні\Прямокут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51" y="1082934"/>
            <a:ext cx="3750128" cy="272863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21229" y="478972"/>
            <a:ext cx="10123714" cy="7442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Мультфильм школьный рюкзак дает большие пальцы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1229" y="2000564"/>
            <a:ext cx="2759583" cy="240251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Векторный мультфильм кухни мясорубки Клипарт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62" y="2035905"/>
            <a:ext cx="2774030" cy="236717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13" y="2000564"/>
            <a:ext cx="2721429" cy="240251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1121229" y="4733499"/>
            <a:ext cx="2560512" cy="10772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корисні 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знання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5362" y="4731712"/>
            <a:ext cx="2823058" cy="10772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над цим варто замислитися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89158" y="4733499"/>
            <a:ext cx="2173068" cy="10772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це мені  потрібно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636448" y="1298014"/>
            <a:ext cx="8871857" cy="56344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Вибери предмет для здобутих знань: ранець, м'ясорубку, кошик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9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0051" y="418552"/>
            <a:ext cx="10332370" cy="78649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20049" y="1286556"/>
            <a:ext cx="4625239" cy="6481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rgbClr val="7030A0"/>
                </a:solidFill>
              </a:rPr>
              <a:t>Плесни у долоні, якщо ти …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8075" y="7146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920050" y="2807539"/>
            <a:ext cx="4143442" cy="58551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2</a:t>
            </a:r>
            <a:r>
              <a:rPr lang="uk-UA" sz="2800" b="1" dirty="0"/>
              <a:t>) </a:t>
            </a:r>
            <a:r>
              <a:rPr lang="uk-UA" sz="2800" b="1" dirty="0" smtClean="0"/>
              <a:t>вмієш </a:t>
            </a:r>
            <a:r>
              <a:rPr lang="uk-UA" sz="2800" b="1" dirty="0"/>
              <a:t>добре </a:t>
            </a:r>
            <a:r>
              <a:rPr lang="uk-UA" sz="2800" b="1" dirty="0" smtClean="0"/>
              <a:t>співати;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20050" y="3586436"/>
            <a:ext cx="4143441" cy="575500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3</a:t>
            </a:r>
            <a:r>
              <a:rPr lang="uk-UA" sz="2800" b="1" dirty="0"/>
              <a:t>) швидко </a:t>
            </a:r>
            <a:r>
              <a:rPr lang="uk-UA" sz="2800" b="1" dirty="0" smtClean="0"/>
              <a:t>думаєш;</a:t>
            </a:r>
            <a:endParaRPr lang="ru-RU" sz="2800" b="1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920047" y="4436710"/>
            <a:ext cx="4283323" cy="563119"/>
          </a:xfrm>
          <a:prstGeom prst="roundRect">
            <a:avLst/>
          </a:prstGeom>
          <a:solidFill>
            <a:srgbClr val="EF71CE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4</a:t>
            </a:r>
            <a:r>
              <a:rPr lang="uk-UA" sz="2800" b="1" dirty="0"/>
              <a:t>) </a:t>
            </a:r>
            <a:r>
              <a:rPr lang="uk-UA" sz="2800" b="1" dirty="0" smtClean="0"/>
              <a:t>маєш чудовий </a:t>
            </a:r>
            <a:r>
              <a:rPr lang="uk-UA" sz="2800" b="1" dirty="0"/>
              <a:t>настрій</a:t>
            </a:r>
            <a:r>
              <a:rPr lang="uk-UA" sz="2800" b="1" dirty="0" smtClean="0"/>
              <a:t>;</a:t>
            </a:r>
            <a:endParaRPr lang="ru-RU" sz="2800" b="1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920050" y="5229200"/>
            <a:ext cx="7952233" cy="57606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5</a:t>
            </a:r>
            <a:r>
              <a:rPr lang="uk-UA" sz="2800" b="1" dirty="0"/>
              <a:t>) м</a:t>
            </a:r>
            <a:r>
              <a:rPr lang="uk-UA" sz="2800" b="1" dirty="0" smtClean="0"/>
              <a:t>аєш Батьківщину</a:t>
            </a:r>
            <a:r>
              <a:rPr lang="uk-UA" sz="2800" b="1" dirty="0"/>
              <a:t> </a:t>
            </a:r>
            <a:r>
              <a:rPr lang="uk-UA" sz="2800" b="1" dirty="0" smtClean="0"/>
              <a:t>із синьо-жовтим прапором.</a:t>
            </a:r>
            <a:endParaRPr lang="ru-RU" sz="2800" b="1" dirty="0"/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920049" y="2046042"/>
            <a:ext cx="4143442" cy="5972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1</a:t>
            </a:r>
            <a:r>
              <a:rPr lang="uk-UA" sz="2800" b="1" dirty="0"/>
              <a:t>) </a:t>
            </a:r>
            <a:r>
              <a:rPr lang="uk-UA" sz="2800" b="1" dirty="0" smtClean="0"/>
              <a:t>маєш темне волосся;</a:t>
            </a:r>
            <a:endParaRPr lang="ru-RU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284" y="1286556"/>
            <a:ext cx="2380137" cy="4476748"/>
          </a:xfrm>
          <a:prstGeom prst="rect">
            <a:avLst/>
          </a:prstGeom>
        </p:spPr>
      </p:pic>
      <p:sp>
        <p:nvSpPr>
          <p:cNvPr id="18" name="Прямокутник: округлені кути 5">
            <a:extLst>
              <a:ext uri="{FF2B5EF4-FFF2-40B4-BE49-F238E27FC236}">
                <a16:creationId xmlns:a16="http://schemas.microsoft.com/office/drawing/2014/main" xmlns="" id="{C4EE4BE1-144E-4946-B413-D677E72D2D9F}"/>
              </a:ext>
            </a:extLst>
          </p:cNvPr>
          <p:cNvSpPr/>
          <p:nvPr/>
        </p:nvSpPr>
        <p:spPr>
          <a:xfrm>
            <a:off x="5368807" y="2071239"/>
            <a:ext cx="4693545" cy="22814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Пролунав уже дзвінок,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Починається урок!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 </a:t>
            </a:r>
            <a:r>
              <a:rPr lang="uk-UA" sz="3200" b="1" dirty="0" err="1">
                <a:solidFill>
                  <a:srgbClr val="7030A0"/>
                </a:solidFill>
              </a:rPr>
              <a:t>уроці</a:t>
            </a:r>
            <a:r>
              <a:rPr lang="uk-UA" sz="3200" b="1" dirty="0">
                <a:solidFill>
                  <a:srgbClr val="7030A0"/>
                </a:solidFill>
              </a:rPr>
              <a:t> не куняй —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Математику вивчай!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95045069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4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7668" y="494528"/>
            <a:ext cx="10096646" cy="66273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Усні обчислення (математичний потяг)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6EC244-150C-4B2C-A4C1-39A0522D7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t="28818" b="58423"/>
          <a:stretch/>
        </p:blipFill>
        <p:spPr>
          <a:xfrm>
            <a:off x="327260" y="1214829"/>
            <a:ext cx="8000809" cy="10652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5A75450-9E68-47BE-86BA-0E9DCB9E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588" y="4796506"/>
            <a:ext cx="1751796" cy="17963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179D733-EE3A-4883-B2DB-818EA075EC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t="20358" r="20468" b="28315"/>
          <a:stretch/>
        </p:blipFill>
        <p:spPr>
          <a:xfrm>
            <a:off x="327260" y="4499339"/>
            <a:ext cx="3014654" cy="222968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BCC4A9A-2122-4F09-8318-ED40F1FC9870}"/>
              </a:ext>
            </a:extLst>
          </p:cNvPr>
          <p:cNvSpPr/>
          <p:nvPr/>
        </p:nvSpPr>
        <p:spPr>
          <a:xfrm rot="19743943">
            <a:off x="8099202" y="1898210"/>
            <a:ext cx="865239" cy="865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75E029D-6F40-4862-A926-700276283D0B}"/>
              </a:ext>
            </a:extLst>
          </p:cNvPr>
          <p:cNvSpPr/>
          <p:nvPr/>
        </p:nvSpPr>
        <p:spPr>
          <a:xfrm rot="1118405">
            <a:off x="9542232" y="2234380"/>
            <a:ext cx="865239" cy="8652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7BD9353-AFF8-43FA-8D48-21EA49885F4F}"/>
              </a:ext>
            </a:extLst>
          </p:cNvPr>
          <p:cNvSpPr/>
          <p:nvPr/>
        </p:nvSpPr>
        <p:spPr>
          <a:xfrm rot="21005558">
            <a:off x="8287002" y="3082453"/>
            <a:ext cx="865239" cy="865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60F135A-984D-4304-83C2-6251BD15B984}"/>
              </a:ext>
            </a:extLst>
          </p:cNvPr>
          <p:cNvSpPr/>
          <p:nvPr/>
        </p:nvSpPr>
        <p:spPr>
          <a:xfrm rot="1465804">
            <a:off x="6543678" y="3154659"/>
            <a:ext cx="865239" cy="8652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EAC6A3-8810-4C81-A857-C5BC2E9D75DA}"/>
              </a:ext>
            </a:extLst>
          </p:cNvPr>
          <p:cNvSpPr/>
          <p:nvPr/>
        </p:nvSpPr>
        <p:spPr>
          <a:xfrm rot="20184458">
            <a:off x="4835530" y="3157864"/>
            <a:ext cx="865239" cy="865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5EB3DD9-3A39-4CDB-BBA2-C1702E63F42F}"/>
              </a:ext>
            </a:extLst>
          </p:cNvPr>
          <p:cNvSpPr/>
          <p:nvPr/>
        </p:nvSpPr>
        <p:spPr>
          <a:xfrm>
            <a:off x="3737096" y="4000957"/>
            <a:ext cx="865239" cy="865239"/>
          </a:xfrm>
          <a:prstGeom prst="rect">
            <a:avLst/>
          </a:prstGeom>
          <a:solidFill>
            <a:srgbClr val="C6109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598F474-C89D-49A8-BC1B-74FA6E980F74}"/>
              </a:ext>
            </a:extLst>
          </p:cNvPr>
          <p:cNvSpPr/>
          <p:nvPr/>
        </p:nvSpPr>
        <p:spPr>
          <a:xfrm rot="2831900">
            <a:off x="4781082" y="5099565"/>
            <a:ext cx="865239" cy="865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567F7809-293F-4C17-86EB-F168EEAFE5F6}"/>
              </a:ext>
            </a:extLst>
          </p:cNvPr>
          <p:cNvSpPr/>
          <p:nvPr/>
        </p:nvSpPr>
        <p:spPr>
          <a:xfrm>
            <a:off x="5683045" y="2408903"/>
            <a:ext cx="648929" cy="6489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CDF8C66C-859A-4BD0-9B5A-DC6CE2387C29}"/>
              </a:ext>
            </a:extLst>
          </p:cNvPr>
          <p:cNvSpPr/>
          <p:nvPr/>
        </p:nvSpPr>
        <p:spPr>
          <a:xfrm>
            <a:off x="10198588" y="3392155"/>
            <a:ext cx="648929" cy="6489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CADF6630-22C0-46CB-95BB-3A64925344EF}"/>
              </a:ext>
            </a:extLst>
          </p:cNvPr>
          <p:cNvSpPr/>
          <p:nvPr/>
        </p:nvSpPr>
        <p:spPr>
          <a:xfrm>
            <a:off x="9974852" y="1157258"/>
            <a:ext cx="548202" cy="8258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656A7F52-A87C-4788-9D3D-DE706AE5B66E}"/>
              </a:ext>
            </a:extLst>
          </p:cNvPr>
          <p:cNvSpPr/>
          <p:nvPr/>
        </p:nvSpPr>
        <p:spPr>
          <a:xfrm>
            <a:off x="7325236" y="4098021"/>
            <a:ext cx="766711" cy="11392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7A0E4FB9-C679-4FF5-B1E1-135ED9380AC1}"/>
              </a:ext>
            </a:extLst>
          </p:cNvPr>
          <p:cNvSpPr/>
          <p:nvPr/>
        </p:nvSpPr>
        <p:spPr>
          <a:xfrm>
            <a:off x="3737864" y="5465799"/>
            <a:ext cx="766711" cy="11392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xmlns="" id="{2DE8CCD4-439A-451B-824F-7FFB90168861}"/>
              </a:ext>
            </a:extLst>
          </p:cNvPr>
          <p:cNvSpPr/>
          <p:nvPr/>
        </p:nvSpPr>
        <p:spPr>
          <a:xfrm>
            <a:off x="5839251" y="4049624"/>
            <a:ext cx="766711" cy="113921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xmlns="" id="{D2791825-AF36-412F-A8B9-7624DBF88D61}"/>
              </a:ext>
            </a:extLst>
          </p:cNvPr>
          <p:cNvSpPr/>
          <p:nvPr/>
        </p:nvSpPr>
        <p:spPr>
          <a:xfrm>
            <a:off x="7350825" y="2299777"/>
            <a:ext cx="436742" cy="64893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xmlns="" id="{085B9D80-B14E-4701-9420-1115D55DFEC8}"/>
              </a:ext>
            </a:extLst>
          </p:cNvPr>
          <p:cNvSpPr/>
          <p:nvPr/>
        </p:nvSpPr>
        <p:spPr>
          <a:xfrm rot="5400000">
            <a:off x="9302038" y="3774306"/>
            <a:ext cx="648929" cy="96420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CC8DD3-708D-4286-9A85-47D918DD54F7}"/>
              </a:ext>
            </a:extLst>
          </p:cNvPr>
          <p:cNvSpPr txBox="1"/>
          <p:nvPr/>
        </p:nvSpPr>
        <p:spPr>
          <a:xfrm>
            <a:off x="8219018" y="2038441"/>
            <a:ext cx="61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40</a:t>
            </a:r>
            <a:endParaRPr lang="uk-UA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37D2D05-E6FC-41BE-8B25-EEFDDC2A76AF}"/>
              </a:ext>
            </a:extLst>
          </p:cNvPr>
          <p:cNvSpPr txBox="1"/>
          <p:nvPr/>
        </p:nvSpPr>
        <p:spPr>
          <a:xfrm>
            <a:off x="9556598" y="2396696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: 10</a:t>
            </a:r>
            <a:endParaRPr lang="uk-UA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9FC792A-B136-4BB5-99EC-CD0BA2D4E22C}"/>
              </a:ext>
            </a:extLst>
          </p:cNvPr>
          <p:cNvSpPr txBox="1"/>
          <p:nvPr/>
        </p:nvSpPr>
        <p:spPr>
          <a:xfrm>
            <a:off x="8441247" y="3184260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∙ 0</a:t>
            </a:r>
            <a:endParaRPr lang="uk-UA" sz="3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1890461-5F09-40C1-9C81-DC3173D52B83}"/>
              </a:ext>
            </a:extLst>
          </p:cNvPr>
          <p:cNvSpPr txBox="1"/>
          <p:nvPr/>
        </p:nvSpPr>
        <p:spPr>
          <a:xfrm>
            <a:off x="6558044" y="3294890"/>
            <a:ext cx="971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+ 63</a:t>
            </a:r>
            <a:endParaRPr lang="uk-UA" sz="32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713DBFF-BB7C-434F-A862-363D3747E115}"/>
              </a:ext>
            </a:extLst>
          </p:cNvPr>
          <p:cNvSpPr txBox="1"/>
          <p:nvPr/>
        </p:nvSpPr>
        <p:spPr>
          <a:xfrm>
            <a:off x="4814983" y="3264979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: 63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08790E6-F725-4002-A53B-BBC4AF374FA8}"/>
              </a:ext>
            </a:extLst>
          </p:cNvPr>
          <p:cNvSpPr txBox="1"/>
          <p:nvPr/>
        </p:nvSpPr>
        <p:spPr>
          <a:xfrm>
            <a:off x="3833305" y="4152741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∙ 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E550309-C9BE-4415-8B9B-2BB1DD05FD26}"/>
              </a:ext>
            </a:extLst>
          </p:cNvPr>
          <p:cNvSpPr txBox="1"/>
          <p:nvPr/>
        </p:nvSpPr>
        <p:spPr>
          <a:xfrm>
            <a:off x="4814983" y="5217136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∙ 10</a:t>
            </a:r>
            <a:endParaRPr lang="uk-UA" sz="3200" b="1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2981A20-14E0-469C-8C7F-945B91F367A3}"/>
              </a:ext>
            </a:extLst>
          </p:cNvPr>
          <p:cNvSpPr/>
          <p:nvPr/>
        </p:nvSpPr>
        <p:spPr>
          <a:xfrm rot="4043537">
            <a:off x="6531590" y="5370296"/>
            <a:ext cx="865239" cy="865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DB460CB-0F1C-4080-993D-883EE1FB0328}"/>
              </a:ext>
            </a:extLst>
          </p:cNvPr>
          <p:cNvSpPr txBox="1"/>
          <p:nvPr/>
        </p:nvSpPr>
        <p:spPr>
          <a:xfrm>
            <a:off x="6514318" y="5450629"/>
            <a:ext cx="101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+ 10</a:t>
            </a:r>
            <a:endParaRPr lang="uk-UA" sz="3200" b="1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FD688C7-35C1-44EF-87BB-D7BF92193EDA}"/>
              </a:ext>
            </a:extLst>
          </p:cNvPr>
          <p:cNvSpPr/>
          <p:nvPr/>
        </p:nvSpPr>
        <p:spPr>
          <a:xfrm rot="5400000">
            <a:off x="8219018" y="4927395"/>
            <a:ext cx="865239" cy="865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A260AB4-9AA8-454C-BEDC-29B5275620B0}"/>
              </a:ext>
            </a:extLst>
          </p:cNvPr>
          <p:cNvSpPr txBox="1"/>
          <p:nvPr/>
        </p:nvSpPr>
        <p:spPr>
          <a:xfrm>
            <a:off x="8257165" y="4997951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: 10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1466" y="392737"/>
            <a:ext cx="10585313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Гра «Хто швидше»</a:t>
            </a:r>
            <a:endParaRPr lang="ru-RU" sz="4000" dirty="0"/>
          </a:p>
        </p:txBody>
      </p:sp>
      <p:pic>
        <p:nvPicPr>
          <p:cNvPr id="7" name="Picture 2" descr="D:\2 клас\3 Математика\1 Листопад\09 Таблиці множення на 6_9\№118 - Робота з узагальненою таблицею множення\2025-04-20_2305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" t="19238" r="949" b="2296"/>
          <a:stretch/>
        </p:blipFill>
        <p:spPr bwMode="auto">
          <a:xfrm>
            <a:off x="575269" y="1117986"/>
            <a:ext cx="8105047" cy="391688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382473" y="5205465"/>
            <a:ext cx="10668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3 ∙ 7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00735" y="5205465"/>
            <a:ext cx="91440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21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382474" y="5756034"/>
            <a:ext cx="10668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7 ∙ 5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00735" y="5773137"/>
            <a:ext cx="91440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35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679355" y="5205463"/>
            <a:ext cx="10668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6 ∙ 8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797617" y="5205463"/>
            <a:ext cx="91440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48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679356" y="5756032"/>
            <a:ext cx="10668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6 ∙ 9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797617" y="5773135"/>
            <a:ext cx="91440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54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911452" y="5222568"/>
            <a:ext cx="10668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7 ∙ 9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029714" y="5222568"/>
            <a:ext cx="91440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63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911453" y="5773137"/>
            <a:ext cx="10668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9 ∙ 8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029714" y="5790240"/>
            <a:ext cx="91440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72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437915" y="1274797"/>
            <a:ext cx="151311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: 3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0961915" y="1274796"/>
            <a:ext cx="52795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448801" y="1859571"/>
            <a:ext cx="151311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16 : 4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0972801" y="1859570"/>
            <a:ext cx="52795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448801" y="2440322"/>
            <a:ext cx="151311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25 : 5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0972801" y="2440321"/>
            <a:ext cx="52795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459687" y="3025096"/>
            <a:ext cx="151311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36 : 6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0983687" y="3025095"/>
            <a:ext cx="52795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459687" y="3599813"/>
            <a:ext cx="151311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49 : 7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459687" y="4180564"/>
            <a:ext cx="151311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64 : 8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470573" y="4765338"/>
            <a:ext cx="151311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81 : 9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0983686" y="3580827"/>
            <a:ext cx="52795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0983686" y="4161578"/>
            <a:ext cx="52795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8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0983686" y="4742489"/>
            <a:ext cx="52795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658357" y="1100623"/>
            <a:ext cx="62715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658544" y="1543530"/>
            <a:ext cx="59975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680316" y="1978657"/>
            <a:ext cx="55621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658548" y="2444346"/>
            <a:ext cx="59974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40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669435" y="2858364"/>
            <a:ext cx="56709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642214" y="3308139"/>
            <a:ext cx="59431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60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635367" y="3733000"/>
            <a:ext cx="60116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665204" y="4179573"/>
            <a:ext cx="59431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80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658357" y="4604434"/>
            <a:ext cx="59994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90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101967" y="5222568"/>
            <a:ext cx="133594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10 ∙ 9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220229" y="5222568"/>
            <a:ext cx="91440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90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101967" y="5773137"/>
            <a:ext cx="133594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4 ∙ 10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220229" y="5790240"/>
            <a:ext cx="91440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40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470573" y="5350113"/>
            <a:ext cx="161108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100:10=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005461" y="5327264"/>
            <a:ext cx="64225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10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1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098089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71149" y="494529"/>
            <a:ext cx="9986708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Виконай обчислення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44" y="3501769"/>
            <a:ext cx="1688941" cy="285820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430928" y="1481334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30771" y="-640363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70401" y="1493938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13342" y="-640363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18553" y="-534599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15040" y="-640363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69C80A6D-925E-42DF-84BC-A4CA54E9137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5332897" y="1666463"/>
            <a:ext cx="633998" cy="38253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8810C691-8EDF-4C61-8E9E-912F98DDB1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5" t="73026" r="61448" b="1795"/>
          <a:stretch/>
        </p:blipFill>
        <p:spPr>
          <a:xfrm>
            <a:off x="5649896" y="1406594"/>
            <a:ext cx="845954" cy="937962"/>
          </a:xfrm>
          <a:prstGeom prst="rect">
            <a:avLst/>
          </a:prstGeom>
        </p:spPr>
      </p:pic>
      <p:sp>
        <p:nvSpPr>
          <p:cNvPr id="113" name="Полилиния 112"/>
          <p:cNvSpPr/>
          <p:nvPr/>
        </p:nvSpPr>
        <p:spPr>
          <a:xfrm>
            <a:off x="6488285" y="1388677"/>
            <a:ext cx="318376" cy="562105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  <a:gd name="connsiteX0" fmla="*/ 257738 w 1315537"/>
              <a:gd name="connsiteY0" fmla="*/ 1540525 h 2491741"/>
              <a:gd name="connsiteX1" fmla="*/ 782876 w 1315537"/>
              <a:gd name="connsiteY1" fmla="*/ 1024911 h 2491741"/>
              <a:gd name="connsiteX2" fmla="*/ 1164616 w 1315537"/>
              <a:gd name="connsiteY2" fmla="*/ 536639 h 2491741"/>
              <a:gd name="connsiteX3" fmla="*/ 1315537 w 1315537"/>
              <a:gd name="connsiteY3" fmla="*/ 154899 h 2491741"/>
              <a:gd name="connsiteX4" fmla="*/ 1164616 w 1315537"/>
              <a:gd name="connsiteY4" fmla="*/ 3979 h 2491741"/>
              <a:gd name="connsiteX5" fmla="*/ 836143 w 1315537"/>
              <a:gd name="connsiteY5" fmla="*/ 323575 h 2491741"/>
              <a:gd name="connsiteX6" fmla="*/ 10519 w 1315537"/>
              <a:gd name="connsiteY6" fmla="*/ 2152375 h 2491741"/>
              <a:gd name="connsiteX7" fmla="*/ 381378 w 1315537"/>
              <a:gd name="connsiteY7" fmla="*/ 2489850 h 2491741"/>
              <a:gd name="connsiteX8" fmla="*/ 556997 w 1315537"/>
              <a:gd name="connsiteY8" fmla="*/ 2121432 h 2491741"/>
              <a:gd name="connsiteX9" fmla="*/ 611673 w 1315537"/>
              <a:gd name="connsiteY9" fmla="*/ 1568391 h 2491741"/>
              <a:gd name="connsiteX10" fmla="*/ 219761 w 1315537"/>
              <a:gd name="connsiteY10" fmla="*/ 1618358 h 2491741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618107 w 1321971"/>
              <a:gd name="connsiteY9" fmla="*/ 1568391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863719 w 1321971"/>
              <a:gd name="connsiteY10" fmla="*/ 1871348 h 2463838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32384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53405 w 1321771"/>
              <a:gd name="connsiteY10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34238 w 1321771"/>
              <a:gd name="connsiteY10" fmla="*/ 1837835 h 2460251"/>
              <a:gd name="connsiteX11" fmla="*/ 853405 w 1321771"/>
              <a:gd name="connsiteY11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54475 w 1321771"/>
              <a:gd name="connsiteY10" fmla="*/ 1898550 h 2460251"/>
              <a:gd name="connsiteX11" fmla="*/ 853405 w 1321771"/>
              <a:gd name="connsiteY11" fmla="*/ 1840989 h 24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771" h="2460251">
                <a:moveTo>
                  <a:pt x="263972" y="1540525"/>
                </a:moveTo>
                <a:cubicBezTo>
                  <a:pt x="424509" y="1388864"/>
                  <a:pt x="637964" y="1192225"/>
                  <a:pt x="789110" y="1024911"/>
                </a:cubicBezTo>
                <a:cubicBezTo>
                  <a:pt x="940256" y="857597"/>
                  <a:pt x="1082073" y="681641"/>
                  <a:pt x="1170850" y="536639"/>
                </a:cubicBezTo>
                <a:cubicBezTo>
                  <a:pt x="1259627" y="391637"/>
                  <a:pt x="1321771" y="243676"/>
                  <a:pt x="1321771" y="154899"/>
                </a:cubicBezTo>
                <a:cubicBezTo>
                  <a:pt x="1321771" y="66122"/>
                  <a:pt x="1224116" y="11377"/>
                  <a:pt x="1170850" y="3979"/>
                </a:cubicBezTo>
                <a:cubicBezTo>
                  <a:pt x="1117584" y="-3419"/>
                  <a:pt x="1034727" y="-34491"/>
                  <a:pt x="842377" y="323575"/>
                </a:cubicBezTo>
                <a:cubicBezTo>
                  <a:pt x="650027" y="681641"/>
                  <a:pt x="106039" y="1796389"/>
                  <a:pt x="16753" y="2152375"/>
                </a:cubicBezTo>
                <a:cubicBezTo>
                  <a:pt x="-72533" y="2508361"/>
                  <a:pt x="220076" y="2455652"/>
                  <a:pt x="306658" y="2459490"/>
                </a:cubicBezTo>
                <a:cubicBezTo>
                  <a:pt x="393240" y="2463328"/>
                  <a:pt x="513042" y="2270511"/>
                  <a:pt x="536245" y="2175402"/>
                </a:cubicBezTo>
                <a:cubicBezTo>
                  <a:pt x="559448" y="2080293"/>
                  <a:pt x="426172" y="1934977"/>
                  <a:pt x="445877" y="1888835"/>
                </a:cubicBezTo>
                <a:cubicBezTo>
                  <a:pt x="465582" y="1842693"/>
                  <a:pt x="586554" y="1906524"/>
                  <a:pt x="654475" y="1898550"/>
                </a:cubicBezTo>
                <a:cubicBezTo>
                  <a:pt x="722396" y="1890576"/>
                  <a:pt x="816877" y="1840463"/>
                  <a:pt x="853405" y="184098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46587" r="75055" b="49321"/>
          <a:stretch/>
        </p:blipFill>
        <p:spPr>
          <a:xfrm>
            <a:off x="6879342" y="1638118"/>
            <a:ext cx="468000" cy="360000"/>
          </a:xfrm>
          <a:prstGeom prst="rect">
            <a:avLst/>
          </a:prstGeom>
        </p:spPr>
      </p:pic>
      <p:grpSp>
        <p:nvGrpSpPr>
          <p:cNvPr id="118" name="Группа 117"/>
          <p:cNvGrpSpPr/>
          <p:nvPr/>
        </p:nvGrpSpPr>
        <p:grpSpPr>
          <a:xfrm>
            <a:off x="6654597" y="1725765"/>
            <a:ext cx="267118" cy="208412"/>
            <a:chOff x="4864894" y="3710866"/>
            <a:chExt cx="1393840" cy="994484"/>
          </a:xfrm>
        </p:grpSpPr>
        <p:cxnSp>
          <p:nvCxnSpPr>
            <p:cNvPr id="119" name="Прямая соединительная линия 118"/>
            <p:cNvCxnSpPr/>
            <p:nvPr/>
          </p:nvCxnSpPr>
          <p:spPr>
            <a:xfrm flipH="1">
              <a:off x="4864894" y="3714750"/>
              <a:ext cx="461709" cy="990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5122415" y="4151549"/>
              <a:ext cx="5947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Полилиния 124"/>
            <p:cNvSpPr/>
            <p:nvPr/>
          </p:nvSpPr>
          <p:spPr>
            <a:xfrm>
              <a:off x="5593679" y="3710866"/>
              <a:ext cx="665055" cy="981930"/>
            </a:xfrm>
            <a:custGeom>
              <a:avLst/>
              <a:gdLst>
                <a:gd name="connsiteX0" fmla="*/ 351849 w 689200"/>
                <a:gd name="connsiteY0" fmla="*/ 0 h 914450"/>
                <a:gd name="connsiteX1" fmla="*/ 14497 w 689200"/>
                <a:gd name="connsiteY1" fmla="*/ 719091 h 914450"/>
                <a:gd name="connsiteX2" fmla="*/ 112152 w 689200"/>
                <a:gd name="connsiteY2" fmla="*/ 914400 h 914450"/>
                <a:gd name="connsiteX3" fmla="*/ 564913 w 689200"/>
                <a:gd name="connsiteY3" fmla="*/ 736847 h 914450"/>
                <a:gd name="connsiteX4" fmla="*/ 689200 w 689200"/>
                <a:gd name="connsiteY4" fmla="*/ 603682 h 914450"/>
                <a:gd name="connsiteX0" fmla="*/ 351849 w 564913"/>
                <a:gd name="connsiteY0" fmla="*/ 0 h 914450"/>
                <a:gd name="connsiteX1" fmla="*/ 14497 w 564913"/>
                <a:gd name="connsiteY1" fmla="*/ 719091 h 914450"/>
                <a:gd name="connsiteX2" fmla="*/ 112152 w 564913"/>
                <a:gd name="connsiteY2" fmla="*/ 914400 h 914450"/>
                <a:gd name="connsiteX3" fmla="*/ 564913 w 564913"/>
                <a:gd name="connsiteY3" fmla="*/ 736847 h 914450"/>
                <a:gd name="connsiteX0" fmla="*/ 354358 w 665054"/>
                <a:gd name="connsiteY0" fmla="*/ 0 h 915303"/>
                <a:gd name="connsiteX1" fmla="*/ 17006 w 665054"/>
                <a:gd name="connsiteY1" fmla="*/ 719091 h 915303"/>
                <a:gd name="connsiteX2" fmla="*/ 114661 w 665054"/>
                <a:gd name="connsiteY2" fmla="*/ 914400 h 915303"/>
                <a:gd name="connsiteX3" fmla="*/ 665054 w 665054"/>
                <a:gd name="connsiteY3" fmla="*/ 667643 h 915303"/>
                <a:gd name="connsiteX0" fmla="*/ 355525 w 705362"/>
                <a:gd name="connsiteY0" fmla="*/ 0 h 922538"/>
                <a:gd name="connsiteX1" fmla="*/ 18173 w 705362"/>
                <a:gd name="connsiteY1" fmla="*/ 719091 h 922538"/>
                <a:gd name="connsiteX2" fmla="*/ 115828 w 705362"/>
                <a:gd name="connsiteY2" fmla="*/ 914400 h 922538"/>
                <a:gd name="connsiteX3" fmla="*/ 705362 w 705362"/>
                <a:gd name="connsiteY3" fmla="*/ 511694 h 922538"/>
                <a:gd name="connsiteX0" fmla="*/ 354358 w 665054"/>
                <a:gd name="connsiteY0" fmla="*/ 0 h 920539"/>
                <a:gd name="connsiteX1" fmla="*/ 17006 w 665054"/>
                <a:gd name="connsiteY1" fmla="*/ 719091 h 920539"/>
                <a:gd name="connsiteX2" fmla="*/ 114661 w 665054"/>
                <a:gd name="connsiteY2" fmla="*/ 914400 h 920539"/>
                <a:gd name="connsiteX3" fmla="*/ 665054 w 665054"/>
                <a:gd name="connsiteY3" fmla="*/ 548388 h 92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054" h="920539">
                  <a:moveTo>
                    <a:pt x="354358" y="0"/>
                  </a:moveTo>
                  <a:cubicBezTo>
                    <a:pt x="205657" y="283345"/>
                    <a:pt x="56956" y="566691"/>
                    <a:pt x="17006" y="719091"/>
                  </a:cubicBezTo>
                  <a:cubicBezTo>
                    <a:pt x="-22944" y="871491"/>
                    <a:pt x="6653" y="942851"/>
                    <a:pt x="114661" y="914400"/>
                  </a:cubicBezTo>
                  <a:cubicBezTo>
                    <a:pt x="222669" y="885950"/>
                    <a:pt x="568879" y="600174"/>
                    <a:pt x="665054" y="5483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19702" y="2223537"/>
            <a:ext cx="139402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i="1" dirty="0" smtClean="0">
                <a:solidFill>
                  <a:schemeClr val="bg1"/>
                </a:solidFill>
              </a:rPr>
              <a:t>6</a:t>
            </a:r>
            <a:r>
              <a:rPr lang="uk-UA" sz="3200" b="1" dirty="0" smtClean="0">
                <a:solidFill>
                  <a:schemeClr val="bg1"/>
                </a:solidFill>
              </a:rPr>
              <a:t> ∙ 1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313728" y="2223113"/>
            <a:ext cx="44121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</a:rPr>
              <a:t>6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066554" y="2192852"/>
            <a:ext cx="170584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0 : 41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773691" y="2192851"/>
            <a:ext cx="55708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</a:rPr>
              <a:t>0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287486" y="2192854"/>
            <a:ext cx="168626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i="1" dirty="0" smtClean="0">
                <a:solidFill>
                  <a:schemeClr val="bg1"/>
                </a:solidFill>
              </a:rPr>
              <a:t>24</a:t>
            </a:r>
            <a:r>
              <a:rPr lang="uk-UA" sz="3200" b="1" dirty="0" smtClean="0">
                <a:solidFill>
                  <a:schemeClr val="bg1"/>
                </a:solidFill>
              </a:rPr>
              <a:t> : </a:t>
            </a:r>
            <a:r>
              <a:rPr lang="uk-UA" sz="3200" b="1" i="1" dirty="0" smtClean="0">
                <a:solidFill>
                  <a:schemeClr val="bg1"/>
                </a:solidFill>
              </a:rPr>
              <a:t>24</a:t>
            </a:r>
            <a:r>
              <a:rPr lang="uk-UA" sz="3200" b="1" dirty="0" smtClean="0">
                <a:solidFill>
                  <a:schemeClr val="bg1"/>
                </a:solidFill>
              </a:rPr>
              <a:t>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954980" y="2202666"/>
            <a:ext cx="49256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16429" y="2916994"/>
            <a:ext cx="149237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i="1" dirty="0" smtClean="0">
                <a:solidFill>
                  <a:schemeClr val="bg1"/>
                </a:solidFill>
              </a:rPr>
              <a:t>12</a:t>
            </a:r>
            <a:r>
              <a:rPr lang="uk-UA" sz="3200" b="1" dirty="0" smtClean="0">
                <a:solidFill>
                  <a:schemeClr val="bg1"/>
                </a:solidFill>
              </a:rPr>
              <a:t> : 1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313728" y="2916993"/>
            <a:ext cx="63630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</a:rPr>
              <a:t>12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287486" y="2891408"/>
            <a:ext cx="166749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i="1" dirty="0" smtClean="0">
                <a:solidFill>
                  <a:schemeClr val="bg1"/>
                </a:solidFill>
              </a:rPr>
              <a:t>37</a:t>
            </a:r>
            <a:r>
              <a:rPr lang="uk-UA" sz="3200" b="1" dirty="0" smtClean="0">
                <a:solidFill>
                  <a:schemeClr val="bg1"/>
                </a:solidFill>
              </a:rPr>
              <a:t> ∙ </a:t>
            </a:r>
            <a:r>
              <a:rPr lang="uk-UA" sz="3200" b="1" i="1" dirty="0" smtClean="0">
                <a:solidFill>
                  <a:schemeClr val="bg1"/>
                </a:solidFill>
              </a:rPr>
              <a:t>0</a:t>
            </a:r>
            <a:r>
              <a:rPr lang="uk-UA" sz="3200" b="1" dirty="0" smtClean="0">
                <a:solidFill>
                  <a:schemeClr val="bg1"/>
                </a:solidFill>
              </a:rPr>
              <a:t>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881666" y="2916991"/>
            <a:ext cx="49256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115040" y="2891408"/>
            <a:ext cx="165736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10 ∙ 6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775232" y="2891407"/>
            <a:ext cx="70851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</a:rPr>
              <a:t>60</a:t>
            </a:r>
            <a:endParaRPr lang="uk-UA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33" grpId="0" animBg="1"/>
      <p:bldP spid="137" grpId="0" animBg="1"/>
      <p:bldP spid="144" grpId="0" animBg="1"/>
      <p:bldP spid="39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5446135" y="1266888"/>
            <a:ext cx="5780665" cy="2075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 першій полиці стоїть 30 книжок, на другій </a:t>
            </a:r>
            <a:r>
              <a:rPr lang="uk-UA" sz="2800" b="1" dirty="0"/>
              <a:t>– </a:t>
            </a:r>
            <a:r>
              <a:rPr lang="uk-UA" sz="2800" b="1" dirty="0" smtClean="0"/>
              <a:t>32 книжки, на третій – </a:t>
            </a:r>
            <a:r>
              <a:rPr lang="uk-UA" sz="2800" b="1" dirty="0"/>
              <a:t>на </a:t>
            </a:r>
            <a:r>
              <a:rPr lang="uk-UA" sz="2800" b="1" dirty="0" smtClean="0"/>
              <a:t>7 книжок менше</a:t>
            </a:r>
            <a:r>
              <a:rPr lang="uk-UA" sz="2800" b="1" dirty="0"/>
              <a:t>, ніж </a:t>
            </a:r>
            <a:r>
              <a:rPr lang="uk-UA" sz="2800" b="1" dirty="0" smtClean="0"/>
              <a:t>на другій. </a:t>
            </a:r>
            <a:r>
              <a:rPr lang="uk-UA" sz="2800" b="1" dirty="0"/>
              <a:t>Скільки </a:t>
            </a:r>
            <a:r>
              <a:rPr lang="uk-UA" sz="2800" b="1" dirty="0">
                <a:solidFill>
                  <a:srgbClr val="FFFF00"/>
                </a:solidFill>
              </a:rPr>
              <a:t>всього </a:t>
            </a:r>
            <a:r>
              <a:rPr lang="uk-UA" sz="2800" b="1" dirty="0" smtClean="0">
                <a:solidFill>
                  <a:srgbClr val="FFFF00"/>
                </a:solidFill>
              </a:rPr>
              <a:t>книжок </a:t>
            </a:r>
            <a:r>
              <a:rPr lang="uk-UA" sz="2800" b="1" dirty="0" smtClean="0"/>
              <a:t>стоять на трьох полицях?</a:t>
            </a:r>
            <a:endParaRPr lang="uk-UA" sz="28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№9</a:t>
            </a:r>
            <a:r>
              <a:rPr lang="en-US" sz="4000" b="1" dirty="0" smtClean="0">
                <a:solidFill>
                  <a:schemeClr val="bg1"/>
                </a:solidFill>
              </a:rPr>
              <a:t>4</a:t>
            </a:r>
            <a:r>
              <a:rPr lang="uk-UA" sz="4000" b="1" dirty="0" smtClean="0">
                <a:solidFill>
                  <a:schemeClr val="bg1"/>
                </a:solidFill>
              </a:rPr>
              <a:t>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1134437" y="5002005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2992869" y="5002005"/>
            <a:ext cx="452916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87 книг на трьох полицях.</a:t>
            </a:r>
            <a:endParaRPr lang="uk-UA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134436" y="3203235"/>
            <a:ext cx="175027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32 – 7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872473" y="3205725"/>
            <a:ext cx="140425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25 (</a:t>
            </a:r>
            <a:r>
              <a:rPr lang="uk-UA" sz="2800" b="1" dirty="0" err="1" smtClean="0">
                <a:solidFill>
                  <a:schemeClr val="bg1"/>
                </a:solidFill>
              </a:rPr>
              <a:t>кн</a:t>
            </a:r>
            <a:r>
              <a:rPr lang="uk-UA" sz="2800" b="1" dirty="0" smtClean="0">
                <a:solidFill>
                  <a:schemeClr val="bg1"/>
                </a:solidFill>
              </a:rPr>
              <a:t>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3864429" y="3754520"/>
            <a:ext cx="138248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87 (</a:t>
            </a:r>
            <a:r>
              <a:rPr lang="uk-UA" sz="2800" b="1" dirty="0" err="1" smtClean="0">
                <a:solidFill>
                  <a:schemeClr val="bg1"/>
                </a:solidFill>
              </a:rPr>
              <a:t>кн</a:t>
            </a:r>
            <a:r>
              <a:rPr lang="uk-UA" sz="2800" b="1" dirty="0" smtClean="0">
                <a:solidFill>
                  <a:schemeClr val="bg1"/>
                </a:solidFill>
              </a:rPr>
              <a:t>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134436" y="3754520"/>
            <a:ext cx="272999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30 + 32 + 25 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134437" y="4359992"/>
            <a:ext cx="302390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30 + 32 + (32 – 7)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4155974" y="4359992"/>
            <a:ext cx="135842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87 (</a:t>
            </a:r>
            <a:r>
              <a:rPr lang="uk-UA" sz="2800" b="1" dirty="0" err="1" smtClean="0">
                <a:solidFill>
                  <a:schemeClr val="bg1"/>
                </a:solidFill>
              </a:rPr>
              <a:t>кн</a:t>
            </a:r>
            <a:r>
              <a:rPr lang="uk-UA" sz="2800" b="1" dirty="0" smtClean="0">
                <a:solidFill>
                  <a:schemeClr val="bg1"/>
                </a:solidFill>
              </a:rPr>
              <a:t>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E4CE27D-7746-4A89-8027-FB5FF93B0514}"/>
              </a:ext>
            </a:extLst>
          </p:cNvPr>
          <p:cNvSpPr txBox="1"/>
          <p:nvPr/>
        </p:nvSpPr>
        <p:spPr>
          <a:xfrm>
            <a:off x="4276731" y="3202184"/>
            <a:ext cx="247241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– на ІІІ полиці. </a:t>
            </a:r>
            <a:endParaRPr lang="uk-UA" sz="2800" dirty="0"/>
          </a:p>
        </p:txBody>
      </p:sp>
      <p:sp>
        <p:nvSpPr>
          <p:cNvPr id="16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776720" y="1312200"/>
            <a:ext cx="4432300" cy="169225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І – 30 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</a:rPr>
              <a:t>кн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ІІ – 32 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</a:rPr>
              <a:t>кн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ІІІ – ?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</a:rPr>
              <a:t>кн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., на 7кн. &lt;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883211" y="2198050"/>
            <a:ext cx="0" cy="406976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728109" y="2198050"/>
            <a:ext cx="1194440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авая фигурная скобка 6"/>
          <p:cNvSpPr/>
          <p:nvPr/>
        </p:nvSpPr>
        <p:spPr>
          <a:xfrm>
            <a:off x="4021961" y="1545387"/>
            <a:ext cx="272763" cy="1225881"/>
          </a:xfrm>
          <a:prstGeom prst="rightBrac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1221" y="1859887"/>
            <a:ext cx="696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?уч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Полиця з книгами», (арт. 13442) - Купити під замовлення в інтернет-магазині  Oboi-dek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342" y="3467335"/>
            <a:ext cx="2623458" cy="262345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6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27" grpId="0" animBg="1"/>
      <p:bldP spid="19" grpId="0" animBg="1"/>
      <p:bldP spid="20" grpId="0" animBg="1"/>
      <p:bldP spid="31" grpId="0" animBg="1"/>
      <p:bldP spid="1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5812971" y="1363287"/>
            <a:ext cx="5410984" cy="17391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15 червоних і 9 зелених яблук  розклали порівну </a:t>
            </a:r>
            <a:r>
              <a:rPr lang="uk-UA" sz="2800" dirty="0"/>
              <a:t>на </a:t>
            </a:r>
            <a:r>
              <a:rPr lang="uk-UA" sz="2800" dirty="0" smtClean="0"/>
              <a:t>6 тарілок. </a:t>
            </a:r>
            <a:r>
              <a:rPr lang="uk-UA" sz="2800" dirty="0"/>
              <a:t>Скільки </a:t>
            </a:r>
            <a:r>
              <a:rPr lang="uk-UA" sz="2800" dirty="0" smtClean="0"/>
              <a:t>яблук поклали на кожну тарілку?</a:t>
            </a:r>
            <a:endParaRPr lang="uk-UA" sz="28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№951 виразом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1134437" y="5002005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2992870" y="5002005"/>
            <a:ext cx="436587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4 яблука на кожній тарілці.</a:t>
            </a:r>
            <a:endParaRPr lang="uk-UA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34436" y="3203235"/>
            <a:ext cx="175027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15 + 9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884716" y="3212168"/>
            <a:ext cx="161108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24 (ябл.)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884715" y="3742583"/>
            <a:ext cx="148045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4 (ябл.)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34437" y="3754520"/>
            <a:ext cx="175027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24 : 6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34437" y="4359992"/>
            <a:ext cx="209862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(15 + 9) : 6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233057" y="4355518"/>
            <a:ext cx="13716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4 (ябл.)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E4CE27D-7746-4A89-8027-FB5FF93B0514}"/>
              </a:ext>
            </a:extLst>
          </p:cNvPr>
          <p:cNvSpPr txBox="1"/>
          <p:nvPr/>
        </p:nvSpPr>
        <p:spPr>
          <a:xfrm>
            <a:off x="4495800" y="3207632"/>
            <a:ext cx="152490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– всього. </a:t>
            </a:r>
            <a:endParaRPr lang="uk-UA" sz="2800" dirty="0"/>
          </a:p>
        </p:txBody>
      </p:sp>
      <p:sp>
        <p:nvSpPr>
          <p:cNvPr id="16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054100" y="1475486"/>
            <a:ext cx="3898900" cy="112619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Було – 15 ябл. і 9 ябл.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Розклали – 6 т. по ? ябл.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Які яблука корисніші - зелені чи червоні — Шу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14" y="3203235"/>
            <a:ext cx="3470666" cy="18221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27" grpId="0" animBg="1"/>
      <p:bldP spid="19" grpId="0" animBg="1"/>
      <p:bldP spid="20" grpId="0" animBg="1"/>
      <p:bldP spid="3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6147" b="59896"/>
          <a:stretch/>
        </p:blipFill>
        <p:spPr>
          <a:xfrm>
            <a:off x="1054101" y="1263068"/>
            <a:ext cx="7099275" cy="47349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054101" y="483376"/>
            <a:ext cx="10092870" cy="62696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Побудуй </a:t>
            </a:r>
            <a:r>
              <a:rPr lang="uk-UA" sz="4000" b="1" dirty="0" smtClean="0">
                <a:solidFill>
                  <a:prstClr val="white"/>
                </a:solidFill>
                <a:latin typeface="Calibri" panose="020F0502020204030204"/>
              </a:rPr>
              <a:t>квадрат зі стороною 3 см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843ED55-4449-4E43-B390-86DAD98EC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4434" y="2500262"/>
            <a:ext cx="3260598" cy="34249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201982" y="1289337"/>
            <a:ext cx="395139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Знайди його периметр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119045" y="3847740"/>
            <a:ext cx="119011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 ∙ 4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309162" y="3847740"/>
            <a:ext cx="129181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12 (см)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634204" y="1857484"/>
            <a:ext cx="251333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 = </a:t>
            </a:r>
            <a:r>
              <a:rPr lang="uk-UA" sz="2800" b="1" i="1" dirty="0" smtClean="0">
                <a:solidFill>
                  <a:schemeClr val="bg1"/>
                </a:solidFill>
              </a:rPr>
              <a:t>а + а + а + а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478627" y="3847740"/>
            <a:ext cx="165645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 = а ∙ 4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478627" y="1716043"/>
            <a:ext cx="0" cy="19248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458399" y="1694271"/>
            <a:ext cx="19806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432618" y="1716043"/>
            <a:ext cx="0" cy="19248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458399" y="3630543"/>
            <a:ext cx="19806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664161" y="2416882"/>
            <a:ext cx="143091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 = </a:t>
            </a:r>
            <a:r>
              <a:rPr lang="uk-UA" sz="2800" b="1" i="1" dirty="0" smtClean="0">
                <a:solidFill>
                  <a:schemeClr val="bg1"/>
                </a:solidFill>
              </a:rPr>
              <a:t>а ∙ 4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675818" y="2492123"/>
            <a:ext cx="90808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 см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7" grpId="0" animBg="1"/>
      <p:bldP spid="33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13819</TotalTime>
  <Words>520</Words>
  <Application>Microsoft Office PowerPoint</Application>
  <PresentationFormat>Произвольный</PresentationFormat>
  <Paragraphs>138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1388</cp:revision>
  <dcterms:created xsi:type="dcterms:W3CDTF">2018-01-05T16:38:53Z</dcterms:created>
  <dcterms:modified xsi:type="dcterms:W3CDTF">2025-05-13T08:44:20Z</dcterms:modified>
</cp:coreProperties>
</file>