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926" r:id="rId3"/>
    <p:sldId id="918" r:id="rId4"/>
    <p:sldId id="887" r:id="rId5"/>
    <p:sldId id="921" r:id="rId6"/>
    <p:sldId id="922" r:id="rId7"/>
    <p:sldId id="919" r:id="rId8"/>
    <p:sldId id="920" r:id="rId9"/>
    <p:sldId id="92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26"/>
            <p14:sldId id="918"/>
            <p14:sldId id="887"/>
            <p14:sldId id="921"/>
            <p14:sldId id="922"/>
            <p14:sldId id="919"/>
            <p14:sldId id="920"/>
            <p14:sldId id="9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AFA"/>
    <a:srgbClr val="0D0D0D"/>
    <a:srgbClr val="FF3131"/>
    <a:srgbClr val="295FFF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</a:t>
          </a:r>
          <a:r>
            <a:rPr lang="uk-UA" sz="3200" b="1" smtClean="0"/>
            <a:t>периметру </a:t>
          </a:r>
          <a:r>
            <a:rPr lang="uk-UA" sz="3200" b="1" smtClean="0"/>
            <a:t>прямокутника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8017" custLinFactX="72379" custLinFactNeighborX="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32896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71BCC-A625-4CFE-BE87-F9D249C83068}" type="presOf" srcId="{289AA968-9F58-4A6E-B11C-582CA574AD65}" destId="{6408D3F1-0C0E-4F5D-B5D5-053E6D4B4C50}" srcOrd="0" destOrd="0" presId="urn:microsoft.com/office/officeart/2005/8/layout/hList6"/>
    <dgm:cxn modelId="{26B0E46D-82BB-4660-9ADB-D705AD461B66}" type="presOf" srcId="{B8BDD424-9492-4512-80FF-938BF7CFE1AC}" destId="{D128CD1A-1E54-41AB-ABBF-267B83BF69D9}" srcOrd="0" destOrd="0" presId="urn:microsoft.com/office/officeart/2005/8/layout/hList6"/>
    <dgm:cxn modelId="{257CE810-B3A5-4401-8D1E-495B6DF9AA5F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81D8D382-7B2F-42CC-9D30-84CDA0491430}" type="presOf" srcId="{17FCBCD0-5166-44EF-A995-697AB50FC98B}" destId="{8C93B566-6306-40C5-A3D5-B84E788E517B}" srcOrd="0" destOrd="0" presId="urn:microsoft.com/office/officeart/2005/8/layout/hList6"/>
    <dgm:cxn modelId="{837D3AA7-B10C-470C-A755-A72CBEB6423B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786CD694-41A1-43B9-8DF7-87C16493DFB6}" type="presParOf" srcId="{6408D3F1-0C0E-4F5D-B5D5-053E6D4B4C50}" destId="{D128CD1A-1E54-41AB-ABBF-267B83BF69D9}" srcOrd="0" destOrd="0" presId="urn:microsoft.com/office/officeart/2005/8/layout/hList6"/>
    <dgm:cxn modelId="{005FC18F-36E6-45C9-BE6F-08E7999DB7C2}" type="presParOf" srcId="{6408D3F1-0C0E-4F5D-B5D5-053E6D4B4C50}" destId="{ECBD397D-046F-40AA-B079-23418C3C10A6}" srcOrd="1" destOrd="0" presId="urn:microsoft.com/office/officeart/2005/8/layout/hList6"/>
    <dgm:cxn modelId="{C6E83156-AE8B-461C-BA54-7C71776BADA1}" type="presParOf" srcId="{6408D3F1-0C0E-4F5D-B5D5-053E6D4B4C50}" destId="{00E23834-4C97-4BAD-9028-AA93134EBB29}" srcOrd="2" destOrd="0" presId="urn:microsoft.com/office/officeart/2005/8/layout/hList6"/>
    <dgm:cxn modelId="{5781B93C-9B9B-4489-A5EC-DBB18706523B}" type="presParOf" srcId="{6408D3F1-0C0E-4F5D-B5D5-053E6D4B4C50}" destId="{8876FB75-3E41-41EA-914C-4542E25630F3}" srcOrd="3" destOrd="0" presId="urn:microsoft.com/office/officeart/2005/8/layout/hList6"/>
    <dgm:cxn modelId="{B0C79AB2-CF87-465F-937C-05B3E23249B8}" type="presParOf" srcId="{6408D3F1-0C0E-4F5D-B5D5-053E6D4B4C50}" destId="{8C93B566-6306-40C5-A3D5-B84E788E517B}" srcOrd="4" destOrd="0" presId="urn:microsoft.com/office/officeart/2005/8/layout/hList6"/>
    <dgm:cxn modelId="{E44CBA57-3FAC-4729-A2AA-D8125675810A}" type="presParOf" srcId="{6408D3F1-0C0E-4F5D-B5D5-053E6D4B4C50}" destId="{B4E8D5E2-E5AE-41CC-80D3-5A0016AFADCC}" srcOrd="5" destOrd="0" presId="urn:microsoft.com/office/officeart/2005/8/layout/hList6"/>
    <dgm:cxn modelId="{23209834-F2F9-4B1F-A368-8BD855690C0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18646" y="605630"/>
          <a:ext cx="4272497" cy="3061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</a:t>
          </a:r>
          <a:r>
            <a:rPr lang="uk-UA" sz="3200" b="1" kern="1200" smtClean="0"/>
            <a:t>периметру </a:t>
          </a:r>
          <a:r>
            <a:rPr lang="uk-UA" sz="3200" b="1" kern="1200" smtClean="0"/>
            <a:t>прямокутника</a:t>
          </a:r>
          <a:endParaRPr lang="ru-RU" sz="3200" b="1" kern="1200" dirty="0"/>
        </a:p>
      </dsp:txBody>
      <dsp:txXfrm rot="5400000">
        <a:off x="7724277" y="854498"/>
        <a:ext cx="3061236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152839" y="904673"/>
          <a:ext cx="4272497" cy="246315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57512" y="854499"/>
        <a:ext cx="246315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33238" y="1033238"/>
          <a:ext cx="4272497" cy="220601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0601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554362" y="868974"/>
          <a:ext cx="4272497" cy="2534547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23337" y="854498"/>
        <a:ext cx="253454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229" y="4286681"/>
            <a:ext cx="9154885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Узагальнення </a:t>
            </a:r>
            <a:r>
              <a:rPr lang="uk-UA" sz="4000" b="1" dirty="0">
                <a:solidFill>
                  <a:srgbClr val="7030A0"/>
                </a:solidFill>
              </a:rPr>
              <a:t>і систематизація </a:t>
            </a:r>
            <a:r>
              <a:rPr lang="uk-UA" sz="4000" b="1" dirty="0" smtClean="0">
                <a:solidFill>
                  <a:srgbClr val="7030A0"/>
                </a:solidFill>
              </a:rPr>
              <a:t>знань.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Тематичний тест з теми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6152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r>
              <a:rPr lang="uk-UA" sz="2400" b="1" dirty="0" smtClean="0">
                <a:solidFill>
                  <a:srgbClr val="7030A0"/>
                </a:solidFill>
              </a:rPr>
              <a:t>1-132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Емоції Геметричні\Три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235334"/>
            <a:ext cx="3110483" cy="264144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</a:t>
            </a:r>
            <a:r>
              <a:rPr lang="uk-UA" sz="2800" b="1" dirty="0"/>
              <a:t>добре плавати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швидко </a:t>
            </a:r>
            <a:r>
              <a:rPr lang="uk-UA" sz="2800" b="1" dirty="0" smtClean="0"/>
              <a:t>бігаєш;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14344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маєш гарний </a:t>
            </a:r>
            <a:r>
              <a:rPr lang="uk-UA" sz="2800" b="1" dirty="0"/>
              <a:t>настрій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0" y="5229200"/>
            <a:ext cx="7952233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м</a:t>
            </a:r>
            <a:r>
              <a:rPr lang="uk-UA" sz="2800" b="1" dirty="0" smtClean="0"/>
              <a:t>аєш Батьківщину, що починається </a:t>
            </a:r>
            <a:r>
              <a:rPr lang="uk-UA" sz="2800" b="1" dirty="0"/>
              <a:t>на </a:t>
            </a:r>
            <a:r>
              <a:rPr lang="uk-UA" sz="2800" b="1" dirty="0" smtClean="0"/>
              <a:t>букву У.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</a:t>
            </a:r>
            <a:r>
              <a:rPr lang="uk-UA" sz="2800" b="1" dirty="0"/>
              <a:t>карі очі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4" y="1286556"/>
            <a:ext cx="2380137" cy="4476748"/>
          </a:xfrm>
          <a:prstGeom prst="rect">
            <a:avLst/>
          </a:prstGeom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2893798" y="2071239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189610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7668" y="494528"/>
            <a:ext cx="10096646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обчислення (математичний потяг)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14829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88" y="4796506"/>
            <a:ext cx="1751796" cy="1796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327260" y="4499339"/>
            <a:ext cx="3014654" cy="22296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8099202" y="1898210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8287002" y="3082453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543678" y="3154659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835530" y="3157864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3737096" y="4000957"/>
            <a:ext cx="865239" cy="865239"/>
          </a:xfrm>
          <a:prstGeom prst="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4781082" y="509956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>
            <a:off x="7325236" y="4098021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3737864" y="5465799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2DE8CCD4-439A-451B-824F-7FFB90168861}"/>
              </a:ext>
            </a:extLst>
          </p:cNvPr>
          <p:cNvSpPr/>
          <p:nvPr/>
        </p:nvSpPr>
        <p:spPr>
          <a:xfrm>
            <a:off x="5839251" y="4049624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8219018" y="2038441"/>
            <a:ext cx="61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80</a:t>
            </a:r>
            <a:endParaRPr lang="uk-UA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9556598" y="239669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10</a:t>
            </a:r>
            <a:endParaRPr lang="uk-UA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8441247" y="318426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0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558044" y="3294890"/>
            <a:ext cx="9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+ 55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4814983" y="3264979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55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3833305" y="415274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∙ 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4814983" y="521713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∙ 10</a:t>
            </a:r>
            <a:endParaRPr lang="uk-UA" sz="32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2981A20-14E0-469C-8C7F-945B91F367A3}"/>
              </a:ext>
            </a:extLst>
          </p:cNvPr>
          <p:cNvSpPr/>
          <p:nvPr/>
        </p:nvSpPr>
        <p:spPr>
          <a:xfrm rot="4043537">
            <a:off x="6531590" y="5370296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B460CB-0F1C-4080-993D-883EE1FB0328}"/>
              </a:ext>
            </a:extLst>
          </p:cNvPr>
          <p:cNvSpPr txBox="1"/>
          <p:nvPr/>
        </p:nvSpPr>
        <p:spPr>
          <a:xfrm>
            <a:off x="6514318" y="5450629"/>
            <a:ext cx="101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+ 10</a:t>
            </a:r>
            <a:endParaRPr lang="uk-UA" sz="32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FD688C7-35C1-44EF-87BB-D7BF92193EDA}"/>
              </a:ext>
            </a:extLst>
          </p:cNvPr>
          <p:cNvSpPr/>
          <p:nvPr/>
        </p:nvSpPr>
        <p:spPr>
          <a:xfrm rot="5400000">
            <a:off x="8219018" y="492739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A260AB4-9AA8-454C-BEDC-29B5275620B0}"/>
              </a:ext>
            </a:extLst>
          </p:cNvPr>
          <p:cNvSpPr txBox="1"/>
          <p:nvPr/>
        </p:nvSpPr>
        <p:spPr>
          <a:xfrm>
            <a:off x="8257165" y="499795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: 10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6429" y="501594"/>
            <a:ext cx="10585313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/>
              <a:t>Познач</a:t>
            </a:r>
            <a:r>
              <a:rPr lang="ru-RU" sz="4000" b="1" dirty="0"/>
              <a:t> </a:t>
            </a:r>
            <a:r>
              <a:rPr lang="ru-RU" sz="4000" b="1" dirty="0" smtClean="0"/>
              <a:t>число-</a:t>
            </a:r>
            <a:r>
              <a:rPr lang="ru-RU" sz="4000" b="1" dirty="0" err="1" smtClean="0"/>
              <a:t>відповідь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13272" y="1260183"/>
            <a:ext cx="3188470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Хоча я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20</a:t>
            </a:r>
            <a:r>
              <a:rPr lang="ru-RU" sz="2800" b="1" dirty="0">
                <a:solidFill>
                  <a:srgbClr val="7030A0"/>
                </a:solidFill>
              </a:rPr>
              <a:t>, але мене можна </a:t>
            </a:r>
            <a:r>
              <a:rPr lang="ru-RU" sz="2800" b="1" dirty="0" err="1">
                <a:solidFill>
                  <a:srgbClr val="7030A0"/>
                </a:solidFill>
              </a:rPr>
              <a:t>поділити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smtClean="0">
                <a:solidFill>
                  <a:srgbClr val="7030A0"/>
                </a:solidFill>
              </a:rPr>
              <a:t>2,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smtClean="0">
                <a:solidFill>
                  <a:srgbClr val="7030A0"/>
                </a:solidFill>
              </a:rPr>
              <a:t>3,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smtClean="0">
                <a:solidFill>
                  <a:srgbClr val="7030A0"/>
                </a:solidFill>
              </a:rPr>
              <a:t>6, на 9. </a:t>
            </a:r>
            <a:r>
              <a:rPr lang="ru-RU" sz="2800" b="1" dirty="0">
                <a:solidFill>
                  <a:srgbClr val="7030A0"/>
                </a:solidFill>
              </a:rPr>
              <a:t>Яке я число</a:t>
            </a:r>
            <a:r>
              <a:rPr lang="ru-RU" sz="2800" b="1" dirty="0" smtClean="0">
                <a:solidFill>
                  <a:srgbClr val="7030A0"/>
                </a:solidFill>
              </a:rPr>
              <a:t>?»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429" y="4805092"/>
            <a:ext cx="7297828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Хоча я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40, але мене можна </a:t>
            </a:r>
            <a:r>
              <a:rPr lang="ru-RU" sz="2800" b="1" dirty="0" err="1">
                <a:solidFill>
                  <a:srgbClr val="7030A0"/>
                </a:solidFill>
              </a:rPr>
              <a:t>поділити</a:t>
            </a:r>
            <a:r>
              <a:rPr lang="ru-RU" sz="2800" b="1" dirty="0">
                <a:solidFill>
                  <a:srgbClr val="7030A0"/>
                </a:solidFill>
              </a:rPr>
              <a:t> на 3, на </a:t>
            </a:r>
            <a:r>
              <a:rPr lang="ru-RU" sz="2800" b="1" dirty="0" smtClean="0">
                <a:solidFill>
                  <a:srgbClr val="7030A0"/>
                </a:solidFill>
              </a:rPr>
              <a:t>5, на 6, на 10. </a:t>
            </a:r>
            <a:r>
              <a:rPr lang="ru-RU" sz="2800" b="1" dirty="0">
                <a:solidFill>
                  <a:srgbClr val="7030A0"/>
                </a:solidFill>
              </a:rPr>
              <a:t>Яке я число</a:t>
            </a:r>
            <a:r>
              <a:rPr lang="ru-RU" sz="2800" b="1" dirty="0" smtClean="0">
                <a:solidFill>
                  <a:srgbClr val="7030A0"/>
                </a:solidFill>
              </a:rPr>
              <a:t>?»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D:\2 клас\3 Математика\1 Листопад\09 Таблиці множення на 6_9\№118 - Робота з узагальненою таблицею множення\2025-04-20_230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19238" r="949" b="2296"/>
          <a:stretch/>
        </p:blipFill>
        <p:spPr bwMode="auto">
          <a:xfrm>
            <a:off x="816429" y="1274796"/>
            <a:ext cx="7297828" cy="343142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27088" y="3600032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2 ∙ 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1114" y="3600031"/>
            <a:ext cx="7924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27088" y="4178620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3 ∙ 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821114" y="4178619"/>
            <a:ext cx="7924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213272" y="4888223"/>
            <a:ext cx="14097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5 ∙ 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622972" y="4888222"/>
            <a:ext cx="7924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213272" y="5466811"/>
            <a:ext cx="14097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3 ∙ 10=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642098" y="5466810"/>
            <a:ext cx="7924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1149" y="494529"/>
            <a:ext cx="99867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 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4" y="350176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67931" y="153428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45231" y="1481334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19834" y="-565767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18553" y="-53459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9702" y="2223537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 ∙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223113"/>
            <a:ext cx="4412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4774" y="4757253"/>
            <a:ext cx="295335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∙ (8 : 1) : 10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33630" y="4070099"/>
            <a:ext cx="74613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66554" y="2192852"/>
            <a:ext cx="85516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Р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922694" y="2202666"/>
            <a:ext cx="20160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а ∙ 2 + в ∙ 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74792" y="2192854"/>
            <a:ext cx="13989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</a:rPr>
              <a:t> : </a:t>
            </a:r>
            <a:r>
              <a:rPr lang="uk-UA" sz="3200" b="1" i="1" dirty="0" smtClean="0">
                <a:solidFill>
                  <a:schemeClr val="bg1"/>
                </a:solidFill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</a:rPr>
              <a:t>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81666" y="2192853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34904" y="4078579"/>
            <a:ext cx="27937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2 ∙ 5 ∙ (36 : 6)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228604" y="4070098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4774" y="2916994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: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916993"/>
            <a:ext cx="50957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с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4774" y="4070099"/>
            <a:ext cx="29113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</a:rPr>
              <a:t>90 - 72) : </a:t>
            </a:r>
            <a:r>
              <a:rPr lang="ru-RU" sz="3200" b="1" dirty="0">
                <a:solidFill>
                  <a:schemeClr val="bg1"/>
                </a:solidFill>
              </a:rPr>
              <a:t>3 - 6 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74792" y="2916992"/>
            <a:ext cx="13989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</a:rPr>
              <a:t> ∙ </a:t>
            </a:r>
            <a:r>
              <a:rPr lang="uk-UA" sz="3200" b="1" i="1" dirty="0" smtClean="0">
                <a:solidFill>
                  <a:schemeClr val="bg1"/>
                </a:solidFill>
              </a:rPr>
              <a:t>0</a:t>
            </a:r>
            <a:r>
              <a:rPr lang="uk-UA" sz="3200" b="1" dirty="0" smtClean="0">
                <a:solidFill>
                  <a:schemeClr val="bg1"/>
                </a:solidFill>
              </a:rPr>
              <a:t>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81666" y="2916991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15040" y="2891408"/>
            <a:ext cx="85516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Р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955027" y="2891407"/>
            <a:ext cx="191812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(а + в) ∙ 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68126" y="4757252"/>
            <a:ext cx="71163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26344" y="4757251"/>
            <a:ext cx="27937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0 : (90 - 50) + 9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220044" y="4748770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29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 animBg="1"/>
      <p:bldP spid="142" grpId="0" animBg="1"/>
      <p:bldP spid="143" grpId="0" animBg="1"/>
      <p:bldP spid="14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8" y="494529"/>
            <a:ext cx="9987604" cy="687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вираз для розв’язання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672498" y="1504579"/>
            <a:ext cx="97404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 </a:t>
            </a:r>
            <a:r>
              <a:rPr lang="uk-UA" sz="3200" b="1" dirty="0">
                <a:solidFill>
                  <a:srgbClr val="7030A0"/>
                </a:solidFill>
              </a:rPr>
              <a:t>: </a:t>
            </a:r>
            <a:r>
              <a:rPr lang="uk-UA" sz="3200" b="1" dirty="0" smtClean="0">
                <a:solidFill>
                  <a:srgbClr val="7030A0"/>
                </a:solidFill>
              </a:rPr>
              <a:t>2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9222" name="Picture 6" descr="kitten looking at butterfly">
            <a:extLst>
              <a:ext uri="{FF2B5EF4-FFF2-40B4-BE49-F238E27FC236}">
                <a16:creationId xmlns:a16="http://schemas.microsoft.com/office/drawing/2014/main" xmlns="" id="{69426363-38B9-4BD0-9486-9EB4AB4A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110"/>
          <a:stretch/>
        </p:blipFill>
        <p:spPr bwMode="auto">
          <a:xfrm>
            <a:off x="10719783" y="4545869"/>
            <a:ext cx="969268" cy="18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796796" y="1504579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 ∙ 2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258" y="1309029"/>
            <a:ext cx="62701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В </a:t>
            </a:r>
            <a:r>
              <a:rPr lang="ru-RU" sz="2800" b="1" dirty="0" err="1"/>
              <a:t>одній</a:t>
            </a:r>
            <a:r>
              <a:rPr lang="ru-RU" sz="2800" b="1" dirty="0"/>
              <a:t> </a:t>
            </a:r>
            <a:r>
              <a:rPr lang="ru-RU" sz="2800" b="1" dirty="0" err="1"/>
              <a:t>пляшці</a:t>
            </a:r>
            <a:r>
              <a:rPr lang="ru-RU" sz="2800" b="1" dirty="0"/>
              <a:t> </a:t>
            </a:r>
            <a:r>
              <a:rPr lang="ru-RU" sz="2800" b="1" dirty="0" smtClean="0"/>
              <a:t>2 </a:t>
            </a:r>
            <a:r>
              <a:rPr lang="ru-RU" sz="2800" b="1" dirty="0"/>
              <a:t>л </a:t>
            </a:r>
            <a:r>
              <a:rPr lang="ru-RU" sz="2800" b="1" dirty="0" smtClean="0"/>
              <a:t>соку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smtClean="0"/>
              <a:t>соку </a:t>
            </a:r>
            <a:r>
              <a:rPr lang="ru-RU" sz="2800" b="1" dirty="0"/>
              <a:t>в </a:t>
            </a:r>
            <a:r>
              <a:rPr lang="ru-RU" sz="2800" b="1" dirty="0" smtClean="0"/>
              <a:t>4 </a:t>
            </a:r>
            <a:r>
              <a:rPr lang="ru-RU" sz="2800" b="1" dirty="0"/>
              <a:t>таких </a:t>
            </a:r>
            <a:r>
              <a:rPr lang="ru-RU" sz="2800" b="1" dirty="0" err="1"/>
              <a:t>пляшках</a:t>
            </a:r>
            <a:r>
              <a:rPr lang="ru-RU" sz="2800" b="1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10036818" y="1504579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 ∙ 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258" y="2413337"/>
            <a:ext cx="62701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Мама дала </a:t>
            </a:r>
            <a:r>
              <a:rPr lang="ru-RU" sz="2800" b="1" dirty="0" err="1" smtClean="0"/>
              <a:t>трьом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дітям</a:t>
            </a:r>
            <a:r>
              <a:rPr lang="ru-RU" sz="2800" b="1" dirty="0" smtClean="0"/>
              <a:t> </a:t>
            </a:r>
            <a:r>
              <a:rPr lang="ru-RU" sz="2800" b="1" dirty="0"/>
              <a:t>по </a:t>
            </a:r>
            <a:r>
              <a:rPr lang="ru-RU" sz="2800" b="1" dirty="0" smtClean="0"/>
              <a:t>6 </a:t>
            </a:r>
            <a:r>
              <a:rPr lang="ru-RU" sz="2800" b="1" dirty="0" err="1" smtClean="0"/>
              <a:t>цукерок</a:t>
            </a:r>
            <a:r>
              <a:rPr lang="ru-RU" sz="2800" b="1" dirty="0" smtClean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всього </a:t>
            </a:r>
            <a:r>
              <a:rPr lang="ru-RU" sz="2800" b="1" dirty="0" err="1" smtClean="0"/>
              <a:t>цукерок</a:t>
            </a:r>
            <a:r>
              <a:rPr lang="ru-RU" sz="2800" b="1" dirty="0" smtClean="0"/>
              <a:t> мама дала </a:t>
            </a:r>
            <a:r>
              <a:rPr lang="ru-RU" sz="2800" b="1" dirty="0" err="1" smtClean="0"/>
              <a:t>дітям</a:t>
            </a:r>
            <a:r>
              <a:rPr lang="ru-RU" sz="2800" b="1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672499" y="2813446"/>
            <a:ext cx="97404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 </a:t>
            </a:r>
            <a:r>
              <a:rPr lang="uk-UA" sz="3200" b="1" dirty="0">
                <a:solidFill>
                  <a:srgbClr val="7030A0"/>
                </a:solidFill>
              </a:rPr>
              <a:t>: </a:t>
            </a:r>
            <a:r>
              <a:rPr lang="uk-UA" sz="3200" b="1" dirty="0" smtClean="0">
                <a:solidFill>
                  <a:srgbClr val="7030A0"/>
                </a:solidFill>
              </a:rPr>
              <a:t>3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902818" y="2805232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6 ∙ 3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10036818" y="2813446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 ∙ 6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3258" y="3950732"/>
            <a:ext cx="62701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 </a:t>
            </a:r>
            <a:r>
              <a:rPr lang="ru-RU" sz="2800" b="1" dirty="0" smtClean="0"/>
              <a:t>3 </a:t>
            </a:r>
            <a:r>
              <a:rPr lang="ru-RU" sz="2800" b="1" dirty="0" err="1" smtClean="0"/>
              <a:t>піци</a:t>
            </a:r>
            <a:r>
              <a:rPr lang="ru-RU" sz="2800" b="1" dirty="0" smtClean="0"/>
              <a:t> </a:t>
            </a:r>
            <a:r>
              <a:rPr lang="ru-RU" sz="2800" b="1" dirty="0"/>
              <a:t>заплатили </a:t>
            </a:r>
            <a:r>
              <a:rPr lang="ru-RU" sz="2800" b="1" dirty="0" smtClean="0"/>
              <a:t>30 </a:t>
            </a:r>
            <a:r>
              <a:rPr lang="ru-RU" sz="2800" b="1" dirty="0"/>
              <a:t>грн. Яка </a:t>
            </a:r>
            <a:r>
              <a:rPr lang="ru-RU" sz="2800" b="1" dirty="0" err="1"/>
              <a:t>ціна</a:t>
            </a:r>
            <a:r>
              <a:rPr lang="ru-RU" sz="2800" b="1" dirty="0"/>
              <a:t> </a:t>
            </a:r>
            <a:r>
              <a:rPr lang="ru-RU" sz="2800" b="1" dirty="0" err="1" smtClean="0"/>
              <a:t>однієї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піци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470884" y="3928167"/>
            <a:ext cx="11756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30 </a:t>
            </a:r>
            <a:r>
              <a:rPr lang="uk-UA" sz="3200" b="1" dirty="0">
                <a:solidFill>
                  <a:srgbClr val="7030A0"/>
                </a:solidFill>
              </a:rPr>
              <a:t>: </a:t>
            </a:r>
            <a:r>
              <a:rPr lang="uk-UA" sz="3200" b="1" dirty="0" smtClean="0">
                <a:solidFill>
                  <a:srgbClr val="7030A0"/>
                </a:solidFill>
              </a:rPr>
              <a:t>3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902818" y="3919953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30∙3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10036818" y="3919952"/>
            <a:ext cx="9740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3∙30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" grpId="0" animBg="1"/>
      <p:bldP spid="39" grpId="0" animBg="1"/>
      <p:bldP spid="39" grpId="1" animBg="1"/>
      <p:bldP spid="40" grpId="0" animBg="1"/>
      <p:bldP spid="41" grpId="0" animBg="1"/>
      <p:bldP spid="41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8" y="494529"/>
            <a:ext cx="9987604" cy="6872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вираз для розв’язання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672499" y="1504579"/>
            <a:ext cx="4870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9222" name="Picture 6" descr="kitten looking at butterfly">
            <a:extLst>
              <a:ext uri="{FF2B5EF4-FFF2-40B4-BE49-F238E27FC236}">
                <a16:creationId xmlns:a16="http://schemas.microsoft.com/office/drawing/2014/main" xmlns="" id="{69426363-38B9-4BD0-9486-9EB4AB4A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110"/>
          <a:stretch/>
        </p:blipFill>
        <p:spPr bwMode="auto">
          <a:xfrm>
            <a:off x="10719783" y="4545869"/>
            <a:ext cx="969268" cy="18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9210130" y="1480618"/>
            <a:ext cx="4570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258" y="1309029"/>
            <a:ext cx="62701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2</a:t>
            </a:r>
            <a:r>
              <a:rPr lang="ru-RU" sz="2800" b="1" dirty="0" smtClean="0"/>
              <a:t>0 </a:t>
            </a:r>
            <a:r>
              <a:rPr lang="ru-RU" sz="2800" b="1" dirty="0" err="1"/>
              <a:t>бананів</a:t>
            </a:r>
            <a:r>
              <a:rPr lang="ru-RU" sz="2800" b="1" dirty="0"/>
              <a:t> роздали </a:t>
            </a:r>
            <a:r>
              <a:rPr lang="ru-RU" sz="2800" b="1" dirty="0" err="1"/>
              <a:t>кільком</a:t>
            </a:r>
            <a:r>
              <a:rPr lang="ru-RU" sz="2800" b="1" dirty="0"/>
              <a:t> </a:t>
            </a:r>
            <a:r>
              <a:rPr lang="ru-RU" sz="2800" b="1" dirty="0" err="1"/>
              <a:t>дітям</a:t>
            </a:r>
            <a:r>
              <a:rPr lang="ru-RU" sz="2800" b="1" dirty="0"/>
              <a:t>, по </a:t>
            </a:r>
            <a:r>
              <a:rPr lang="ru-RU" sz="2800" b="1" dirty="0" smtClean="0"/>
              <a:t>5 </a:t>
            </a:r>
            <a:r>
              <a:rPr lang="ru-RU" sz="2800" b="1" dirty="0" err="1"/>
              <a:t>бананів</a:t>
            </a:r>
            <a:r>
              <a:rPr lang="ru-RU" sz="2800" b="1" dirty="0"/>
              <a:t> кожній </a:t>
            </a:r>
            <a:r>
              <a:rPr lang="ru-RU" sz="2800" b="1" dirty="0" err="1"/>
              <a:t>дитині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дітей </a:t>
            </a:r>
            <a:r>
              <a:rPr lang="ru-RU" sz="2800" b="1" dirty="0" err="1"/>
              <a:t>отримали</a:t>
            </a:r>
            <a:r>
              <a:rPr lang="ru-RU" sz="2800" b="1" dirty="0"/>
              <a:t> </a:t>
            </a:r>
            <a:r>
              <a:rPr lang="ru-RU" sz="2800" b="1" dirty="0" err="1"/>
              <a:t>банани</a:t>
            </a:r>
            <a:r>
              <a:rPr lang="ru-RU" sz="2800" b="1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483376" y="1480619"/>
            <a:ext cx="4870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258" y="2805231"/>
            <a:ext cx="62701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На </a:t>
            </a:r>
            <a:r>
              <a:rPr lang="ru-RU" sz="2800" b="1" dirty="0" err="1" smtClean="0"/>
              <a:t>майданчику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діти</a:t>
            </a:r>
            <a:r>
              <a:rPr lang="ru-RU" sz="2800" b="1" dirty="0" smtClean="0"/>
              <a:t>. </a:t>
            </a:r>
            <a:r>
              <a:rPr lang="ru-RU" sz="2800" b="1" dirty="0" err="1"/>
              <a:t>Дівчат</a:t>
            </a:r>
            <a:r>
              <a:rPr lang="ru-RU" sz="2800" b="1" dirty="0"/>
              <a:t> було </a:t>
            </a:r>
            <a:r>
              <a:rPr lang="ru-RU" sz="2800" b="1" dirty="0" smtClean="0"/>
              <a:t>24, </a:t>
            </a:r>
            <a:r>
              <a:rPr lang="ru-RU" sz="2800" b="1" dirty="0"/>
              <a:t>а </a:t>
            </a:r>
            <a:r>
              <a:rPr lang="ru-RU" sz="2800" b="1" dirty="0" err="1"/>
              <a:t>хлопців</a:t>
            </a:r>
            <a:r>
              <a:rPr lang="ru-RU" sz="2800" b="1" dirty="0"/>
              <a:t> — у три рази </a:t>
            </a:r>
            <a:r>
              <a:rPr lang="ru-RU" sz="2800" b="1" dirty="0" err="1"/>
              <a:t>менше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було </a:t>
            </a:r>
            <a:r>
              <a:rPr lang="ru-RU" sz="2800" b="1" dirty="0" err="1"/>
              <a:t>хлопців</a:t>
            </a:r>
            <a:r>
              <a:rPr lang="ru-RU" sz="2800" b="1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672500" y="2813446"/>
            <a:ext cx="4870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9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478845" y="2805231"/>
            <a:ext cx="4194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8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9253673" y="2805230"/>
            <a:ext cx="43523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3258" y="4328154"/>
            <a:ext cx="62701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Обчисли</a:t>
            </a:r>
            <a:r>
              <a:rPr lang="ru-RU" sz="2800" b="1" dirty="0"/>
              <a:t> периметр </a:t>
            </a:r>
            <a:r>
              <a:rPr lang="ru-RU" sz="2800" b="1" dirty="0" err="1"/>
              <a:t>прямокутника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/>
              <a:t>його </a:t>
            </a:r>
            <a:r>
              <a:rPr lang="ru-RU" sz="2800" b="1" dirty="0" err="1"/>
              <a:t>сторони</a:t>
            </a:r>
            <a:r>
              <a:rPr lang="ru-RU" sz="2800" b="1" dirty="0"/>
              <a:t> </a:t>
            </a:r>
            <a:r>
              <a:rPr lang="ru-RU" sz="2800" b="1" dirty="0" smtClean="0"/>
              <a:t>4 </a:t>
            </a:r>
            <a:r>
              <a:rPr lang="ru-RU" sz="2800" b="1" dirty="0"/>
              <a:t>см і 1 см.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7672500" y="4258921"/>
            <a:ext cx="655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8497817" y="4258921"/>
            <a:ext cx="6244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20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A36343-26D5-4A31-A3F1-94C04CFB732B}"/>
              </a:ext>
            </a:extLst>
          </p:cNvPr>
          <p:cNvSpPr txBox="1"/>
          <p:nvPr/>
        </p:nvSpPr>
        <p:spPr>
          <a:xfrm>
            <a:off x="9310500" y="4258921"/>
            <a:ext cx="48702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" grpId="0" animBg="1"/>
      <p:bldP spid="39" grpId="0" animBg="1"/>
      <p:bldP spid="39" grpId="1" animBg="1"/>
      <p:bldP spid="40" grpId="0" animBg="1"/>
      <p:bldP spid="41" grpId="0" animBg="1"/>
      <p:bldP spid="41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знання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над цим варто замислитися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мені  потрібно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13609</TotalTime>
  <Words>440</Words>
  <Application>Microsoft Office PowerPoint</Application>
  <PresentationFormat>Произвольный</PresentationFormat>
  <Paragraphs>100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1377</cp:revision>
  <dcterms:created xsi:type="dcterms:W3CDTF">2018-01-05T16:38:53Z</dcterms:created>
  <dcterms:modified xsi:type="dcterms:W3CDTF">2025-05-14T08:33:36Z</dcterms:modified>
</cp:coreProperties>
</file>