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895" r:id="rId3"/>
    <p:sldId id="896" r:id="rId4"/>
    <p:sldId id="897" r:id="rId5"/>
    <p:sldId id="670" r:id="rId6"/>
    <p:sldId id="693" r:id="rId7"/>
    <p:sldId id="888" r:id="rId8"/>
    <p:sldId id="873" r:id="rId9"/>
    <p:sldId id="901" r:id="rId10"/>
    <p:sldId id="89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95"/>
            <p14:sldId id="896"/>
            <p14:sldId id="897"/>
            <p14:sldId id="670"/>
            <p14:sldId id="693"/>
            <p14:sldId id="888"/>
            <p14:sldId id="873"/>
            <p14:sldId id="901"/>
            <p14:sldId id="8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7"/>
    <a:srgbClr val="FF3131"/>
    <a:srgbClr val="00B050"/>
    <a:srgbClr val="9E0000"/>
    <a:srgbClr val="FFFF00"/>
    <a:srgbClr val="0D0D0D"/>
    <a:srgbClr val="295FFF"/>
    <a:srgbClr val="2F3242"/>
    <a:srgbClr val="BA1CBA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іменованих чисел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часу за годинником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Дії з іменованими числами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2689" custLinFactX="202563" custLinFactNeighborX="300000" custLinFactNeighborY="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9210" custLinFactX="202039" custLinFactNeighborX="300000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8616" custLinFactX="-257552" custLinFactNeighborX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8FC4A7-8C76-4BA0-B67D-62256D46A26F}" type="presOf" srcId="{17FCBCD0-5166-44EF-A995-697AB50FC98B}" destId="{8C93B566-6306-40C5-A3D5-B84E788E517B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45AB9BEE-40AD-4792-8390-A06383A73252}" type="presOf" srcId="{B8BDD424-9492-4512-80FF-938BF7CFE1AC}" destId="{D128CD1A-1E54-41AB-ABBF-267B83BF69D9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A03E4A86-4E85-4495-BEB3-559F1B53488E}" type="presOf" srcId="{BC7931E8-86A7-44AD-A246-C659A84EF1D0}" destId="{D2B473EA-0294-46C9-BEB1-B63C89DB6F91}" srcOrd="0" destOrd="0" presId="urn:microsoft.com/office/officeart/2005/8/layout/hList6"/>
    <dgm:cxn modelId="{A6653EAE-B4B6-4666-B25D-6A49659A79D3}" type="presOf" srcId="{6115EC9A-5D0A-49BC-89B0-C823DAA39B65}" destId="{00E23834-4C97-4BAD-9028-AA93134EBB29}" srcOrd="0" destOrd="0" presId="urn:microsoft.com/office/officeart/2005/8/layout/hList6"/>
    <dgm:cxn modelId="{3A8C1EBB-BC14-4B2C-AA7A-D6446EB92916}" type="presOf" srcId="{289AA968-9F58-4A6E-B11C-582CA574AD65}" destId="{6408D3F1-0C0E-4F5D-B5D5-053E6D4B4C50}" srcOrd="0" destOrd="0" presId="urn:microsoft.com/office/officeart/2005/8/layout/hList6"/>
    <dgm:cxn modelId="{5CEED4DA-BC78-42A6-BDF7-C6E8BEAE9E85}" type="presParOf" srcId="{6408D3F1-0C0E-4F5D-B5D5-053E6D4B4C50}" destId="{D128CD1A-1E54-41AB-ABBF-267B83BF69D9}" srcOrd="0" destOrd="0" presId="urn:microsoft.com/office/officeart/2005/8/layout/hList6"/>
    <dgm:cxn modelId="{4BD0A906-73D3-4497-AF07-127AF2139856}" type="presParOf" srcId="{6408D3F1-0C0E-4F5D-B5D5-053E6D4B4C50}" destId="{ECBD397D-046F-40AA-B079-23418C3C10A6}" srcOrd="1" destOrd="0" presId="urn:microsoft.com/office/officeart/2005/8/layout/hList6"/>
    <dgm:cxn modelId="{6A4BD7E3-4DB5-4546-8F17-C54F81C9EA29}" type="presParOf" srcId="{6408D3F1-0C0E-4F5D-B5D5-053E6D4B4C50}" destId="{00E23834-4C97-4BAD-9028-AA93134EBB29}" srcOrd="2" destOrd="0" presId="urn:microsoft.com/office/officeart/2005/8/layout/hList6"/>
    <dgm:cxn modelId="{8D402032-749C-4C27-AA03-FA660CB382BC}" type="presParOf" srcId="{6408D3F1-0C0E-4F5D-B5D5-053E6D4B4C50}" destId="{8876FB75-3E41-41EA-914C-4542E25630F3}" srcOrd="3" destOrd="0" presId="urn:microsoft.com/office/officeart/2005/8/layout/hList6"/>
    <dgm:cxn modelId="{44DAD513-FF44-4F4D-9D3B-833E316C5979}" type="presParOf" srcId="{6408D3F1-0C0E-4F5D-B5D5-053E6D4B4C50}" destId="{8C93B566-6306-40C5-A3D5-B84E788E517B}" srcOrd="4" destOrd="0" presId="urn:microsoft.com/office/officeart/2005/8/layout/hList6"/>
    <dgm:cxn modelId="{BA44719C-59F2-46EA-9D73-5EA8E78BB1FC}" type="presParOf" srcId="{6408D3F1-0C0E-4F5D-B5D5-053E6D4B4C50}" destId="{B4E8D5E2-E5AE-41CC-80D3-5A0016AFADCC}" srcOrd="5" destOrd="0" presId="urn:microsoft.com/office/officeart/2005/8/layout/hList6"/>
    <dgm:cxn modelId="{E28627E2-BFB5-4C53-889C-B72FC6E6E814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152123" y="705478"/>
          <a:ext cx="4272497" cy="2861539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Дії з іменованими числами</a:t>
          </a:r>
          <a:endParaRPr lang="ru-RU" sz="3200" b="1" kern="1200" dirty="0"/>
        </a:p>
      </dsp:txBody>
      <dsp:txXfrm rot="5400000">
        <a:off x="4857602" y="854498"/>
        <a:ext cx="2861539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7126591" y="742992"/>
          <a:ext cx="4272497" cy="2786511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часу за годинником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69584" y="854498"/>
        <a:ext cx="2786511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93101" y="1093101"/>
          <a:ext cx="4272497" cy="2086293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086293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326760" y="857226"/>
          <a:ext cx="4272497" cy="2558044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іменованих чисел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183986" y="854499"/>
        <a:ext cx="2558044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20.png"/><Relationship Id="rId3" Type="http://schemas.openxmlformats.org/officeDocument/2006/relationships/image" Target="../media/image9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openxmlformats.org/officeDocument/2006/relationships/image" Target="../media/image18.png"/><Relationship Id="rId28" Type="http://schemas.openxmlformats.org/officeDocument/2006/relationships/image" Target="../media/image22.jpe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microsoft.com/office/2007/relationships/hdphoto" Target="../media/hdphoto8.wdp"/><Relationship Id="rId27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9943" y="3949022"/>
            <a:ext cx="8806543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Дії </a:t>
            </a:r>
            <a:r>
              <a:rPr lang="uk-UA" sz="4400" b="1" dirty="0">
                <a:solidFill>
                  <a:srgbClr val="7030A0"/>
                </a:solidFill>
              </a:rPr>
              <a:t>з іменованими числами.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Визначення </a:t>
            </a:r>
            <a:r>
              <a:rPr lang="uk-UA" sz="4400" b="1" dirty="0">
                <a:solidFill>
                  <a:srgbClr val="7030A0"/>
                </a:solidFill>
              </a:rPr>
              <a:t>часу за годинником.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Boy and girl behind math book">
            <a:extLst>
              <a:ext uri="{FF2B5EF4-FFF2-40B4-BE49-F238E27FC236}">
                <a16:creationId xmlns:a16="http://schemas.microsoft.com/office/drawing/2014/main" xmlns="" id="{D1C332AC-6307-4C20-BF4D-33254848E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4" b="21340"/>
          <a:stretch/>
        </p:blipFill>
        <p:spPr bwMode="auto">
          <a:xfrm>
            <a:off x="1718013" y="1214299"/>
            <a:ext cx="2973730" cy="202675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30894" y="1359354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Повторюємо за рік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r>
              <a:rPr lang="uk-UA" sz="2400" b="1" dirty="0" smtClean="0">
                <a:solidFill>
                  <a:srgbClr val="7030A0"/>
                </a:solidFill>
              </a:rPr>
              <a:t>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21229" y="478972"/>
            <a:ext cx="10123714" cy="744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229" y="2000564"/>
            <a:ext cx="2759583" cy="240251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3" y="2000564"/>
            <a:ext cx="2721429" cy="240251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21229" y="4733499"/>
            <a:ext cx="2560512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знання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362" y="4731712"/>
            <a:ext cx="282305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над цим варто замислитися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9158" y="4733499"/>
            <a:ext cx="217306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це мені  потрібно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636448" y="1298014"/>
            <a:ext cx="8871857" cy="56344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 предмет для здобутих знань: ранець, м'ясорубку, кошик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7285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051" y="418552"/>
            <a:ext cx="10332370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0049" y="1286556"/>
            <a:ext cx="4625239" cy="648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Плесни у долоні, якщо ти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20050" y="2807539"/>
            <a:ext cx="4143442" cy="58551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2</a:t>
            </a:r>
            <a:r>
              <a:rPr lang="uk-UA" sz="2800" b="1" dirty="0"/>
              <a:t>) </a:t>
            </a:r>
            <a:r>
              <a:rPr lang="uk-UA" sz="2800" b="1" dirty="0" smtClean="0"/>
              <a:t>вмієш мити посуд;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20050" y="3586436"/>
            <a:ext cx="4143441" cy="57550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3</a:t>
            </a:r>
            <a:r>
              <a:rPr lang="uk-UA" sz="2800" b="1" dirty="0"/>
              <a:t>) </a:t>
            </a:r>
            <a:r>
              <a:rPr lang="uk-UA" sz="2800" b="1" dirty="0" smtClean="0"/>
              <a:t>чемно спілкуєшся;</a:t>
            </a:r>
            <a:endParaRPr lang="ru-RU" sz="28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20048" y="4436710"/>
            <a:ext cx="4065610" cy="563119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4</a:t>
            </a:r>
            <a:r>
              <a:rPr lang="uk-UA" sz="2800" b="1" dirty="0"/>
              <a:t>) </a:t>
            </a:r>
            <a:r>
              <a:rPr lang="uk-UA" sz="2800" b="1" dirty="0" smtClean="0"/>
              <a:t>Любиш картоплю </a:t>
            </a:r>
            <a:r>
              <a:rPr lang="uk-UA" sz="2800" b="1" dirty="0" err="1" smtClean="0"/>
              <a:t>фрі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20051" y="5229200"/>
            <a:ext cx="4143440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5</a:t>
            </a:r>
            <a:r>
              <a:rPr lang="uk-UA" sz="2800" b="1" dirty="0"/>
              <a:t>) </a:t>
            </a:r>
            <a:r>
              <a:rPr lang="uk-UA" sz="2800" b="1" dirty="0" smtClean="0"/>
              <a:t>Мрієш про велосипед.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20049" y="2046042"/>
            <a:ext cx="4143442" cy="597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1</a:t>
            </a:r>
            <a:r>
              <a:rPr lang="uk-UA" sz="2800" b="1" dirty="0"/>
              <a:t>) </a:t>
            </a:r>
            <a:r>
              <a:rPr lang="uk-UA" sz="2800" b="1" dirty="0" smtClean="0"/>
              <a:t>маєш добру усмішку;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83" y="1360967"/>
            <a:ext cx="2380137" cy="44767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3467902" y="2252313"/>
            <a:ext cx="4693545" cy="22814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 уроці не куняй —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Математику вивчай!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3313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79296879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9177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17172" y="494529"/>
            <a:ext cx="9797142" cy="70919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41098" y="1485055"/>
            <a:ext cx="2302080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9  ∙  7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41098" y="2528389"/>
            <a:ext cx="2302080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 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∙  8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477159" y="1456751"/>
            <a:ext cx="2302080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42 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  6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8357682" y="2442993"/>
            <a:ext cx="2302080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9  ∙  9 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8396237" y="1477311"/>
            <a:ext cx="2302080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8  ∙  8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477159" y="2500085"/>
            <a:ext cx="2302080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20  :  4 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221068" y="4686905"/>
            <a:ext cx="2302080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  ∙  6 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259623" y="3721223"/>
            <a:ext cx="2302080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  ∙  7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130375" y="1485055"/>
            <a:ext cx="889586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63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110415" y="2528389"/>
            <a:ext cx="889586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56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943799" y="1456751"/>
            <a:ext cx="791886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923838" y="2500085"/>
            <a:ext cx="811847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10774338" y="1475620"/>
            <a:ext cx="870954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64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10784835" y="2444445"/>
            <a:ext cx="870954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81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673287" y="3719771"/>
            <a:ext cx="870954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49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653327" y="4719561"/>
            <a:ext cx="870954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36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2188" y="1388293"/>
            <a:ext cx="781613" cy="9579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098" y="2467180"/>
            <a:ext cx="781613" cy="95793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4130" y="1388293"/>
            <a:ext cx="781613" cy="95793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6992" y="2416144"/>
            <a:ext cx="781613" cy="95793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6237" y="1443463"/>
            <a:ext cx="781613" cy="95793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4563" y="2399449"/>
            <a:ext cx="781613" cy="95793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9623" y="3693165"/>
            <a:ext cx="781613" cy="9579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5318" y="4651103"/>
            <a:ext cx="781613" cy="957938"/>
          </a:xfrm>
          <a:prstGeom prst="rect">
            <a:avLst/>
          </a:prstGeom>
        </p:spPr>
      </p:pic>
      <p:sp>
        <p:nvSpPr>
          <p:cNvPr id="46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827608" y="4719561"/>
            <a:ext cx="2302080" cy="821022"/>
          </a:xfrm>
          <a:prstGeom prst="roundRect">
            <a:avLst/>
          </a:prstGeom>
          <a:solidFill>
            <a:srgbClr val="FF9393"/>
          </a:solidFill>
          <a:ln w="57150">
            <a:solidFill>
              <a:srgbClr val="FF3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  ∙  4  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866163" y="3753879"/>
            <a:ext cx="2302080" cy="821022"/>
          </a:xfrm>
          <a:prstGeom prst="roundRect">
            <a:avLst/>
          </a:prstGeom>
          <a:solidFill>
            <a:srgbClr val="FF9393"/>
          </a:solidFill>
          <a:ln w="57150">
            <a:solidFill>
              <a:srgbClr val="FF3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5  ∙  5   = 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9279827" y="3752427"/>
            <a:ext cx="870954" cy="821022"/>
          </a:xfrm>
          <a:prstGeom prst="roundRect">
            <a:avLst/>
          </a:prstGeom>
          <a:solidFill>
            <a:srgbClr val="FF9393"/>
          </a:solidFill>
          <a:ln w="57150">
            <a:solidFill>
              <a:srgbClr val="FF3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25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9259867" y="4752217"/>
            <a:ext cx="870954" cy="821022"/>
          </a:xfrm>
          <a:prstGeom prst="roundRect">
            <a:avLst/>
          </a:prstGeom>
          <a:solidFill>
            <a:srgbClr val="FF9393"/>
          </a:solidFill>
          <a:ln w="57150">
            <a:solidFill>
              <a:srgbClr val="FF3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16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5835" y="3683969"/>
            <a:ext cx="781613" cy="9579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0290" y="4651103"/>
            <a:ext cx="781613" cy="957938"/>
          </a:xfrm>
          <a:prstGeom prst="rect">
            <a:avLst/>
          </a:prstGeom>
        </p:spPr>
      </p:pic>
      <p:pic>
        <p:nvPicPr>
          <p:cNvPr id="52" name="Picture 2" descr="running teddy bear">
            <a:extLst>
              <a:ext uri="{FF2B5EF4-FFF2-40B4-BE49-F238E27FC236}">
                <a16:creationId xmlns:a16="http://schemas.microsoft.com/office/drawing/2014/main" xmlns="" id="{930A5554-414A-4228-A809-D42796F1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3" y="3693165"/>
            <a:ext cx="2265093" cy="23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6164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93547" y="494529"/>
            <a:ext cx="9833681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Порівняй  іменовані числа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4290" y="1573898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1A50BD67-B705-49CA-80BB-F8B27F48FA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93147" y="3079752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9E29C58-2C7D-4476-83E9-0065381939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9716" y="3813795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BDBFBF6-C5AF-4020-979E-72A87DCC69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487134" y="4592447"/>
            <a:ext cx="420821" cy="53459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99B91D76-30DD-44EA-823C-7B3960E7AA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7128" y="3047213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3F897E8-5DC0-470B-8695-C46335C77D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4743" y="2301912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80DBF151-1B8E-429A-A97F-70B62E445D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0943" y="3789841"/>
            <a:ext cx="455016" cy="567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09C2CA-6487-4371-A7BC-5D162F6F2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6147" y="2225172"/>
            <a:ext cx="724837" cy="82412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7C6E2286-DCAF-4020-A75E-E9780F1647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1015" y="4444532"/>
            <a:ext cx="724837" cy="82412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A697ADB1-F982-442E-A243-47F8B3E67A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8669" y="2957325"/>
            <a:ext cx="724837" cy="8241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2E5AAC-A4BD-447A-8586-D40B98858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9892" y="3778844"/>
            <a:ext cx="470815" cy="6375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8F5AE1-EBD9-4E03-A4EB-D4871EFDDE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4252" y="2321957"/>
            <a:ext cx="971600" cy="660434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141645F-AC51-401E-B1CE-632FE1D37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7055" y="2310968"/>
            <a:ext cx="971600" cy="66043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AF295F47-610E-401F-BE2A-863A91E1D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5694" y="3065899"/>
            <a:ext cx="971600" cy="66043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A6EB7A49-FE6F-493F-A26E-24BD923ED1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8680" y="3079752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F98425B3-6464-47FE-AFFD-88C427DDC7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41769" y="4588344"/>
            <a:ext cx="420821" cy="5345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C6E177E-96C3-432A-BFA8-F607DA3C96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591" y="3007321"/>
            <a:ext cx="604724" cy="789844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45999DD6-3806-48E7-BD0F-78DA0FE4C8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7622" y="4573284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215546ED-2214-43C1-BD70-CCC7152B05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34730" y="3060842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533EFE10-DB96-4C76-AF47-CFA65F43F4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8680" y="4575917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3774F0CC-3FF6-4ACC-8989-73E613C29A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12619" y="4533496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803970E2-F7FC-4322-8C5B-5BB5CA9542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0456" y="4533496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2743A900-AC62-43D3-B844-0C40C3A8A6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7956" y="2300405"/>
            <a:ext cx="470815" cy="63756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0DBD5A4C-0A3E-4BFC-8B8A-91C03AE3DE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9519" y="2346548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73614060-2903-4890-8A54-B0C1B81B136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319341" y="3171321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B7F8FB5-0CEF-42ED-94DC-621F8092F4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78224" y="2346548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01006E6-6185-41C7-AB79-89EACC86EB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49678" y="2346548"/>
            <a:ext cx="455016" cy="56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809C34-A6ED-40DC-AB86-8F0D179DCA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420" y="3722366"/>
            <a:ext cx="590632" cy="76210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B6025C2A-F806-44F2-A47C-434E57ED0D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67128" y="3838270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5AD418BB-A809-42F5-A1E8-13077A9DA7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5853" y="3730658"/>
            <a:ext cx="590632" cy="76210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381C0652-348D-4FF1-BB8C-798EAAA111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395" y="4457063"/>
            <a:ext cx="590632" cy="76210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E205F973-1767-4F06-B04F-5A4C709E0F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8497" y="4460296"/>
            <a:ext cx="590632" cy="76210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97CB0EA5-C48F-42E4-857F-093227BECD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01125" y="4533496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6D75D92B-9CFB-4061-AAEC-F81110A51E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4147" y="2353405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8CD2411-3A7C-4F0A-A610-074DDD0E61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52883" y="2343405"/>
            <a:ext cx="455016" cy="567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6C3BFA9-3069-477A-9943-392275768F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3237" y="2218822"/>
            <a:ext cx="1238423" cy="7525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012EFD7-6EEB-4D31-856B-2DEE3F9E63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2598" y="2905362"/>
            <a:ext cx="1228896" cy="140037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B540790E-80C0-43A3-8F8E-26EF27861DE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40582" r="-1"/>
          <a:stretch/>
        </p:blipFill>
        <p:spPr>
          <a:xfrm>
            <a:off x="5842233" y="2247413"/>
            <a:ext cx="735849" cy="75258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F9B6765-1754-48CB-B28F-D221A58E2C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33121" y="3079752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8CAE88CC-BF6D-4CD6-8293-7DAC86BAC8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52883" y="3087608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A58AE74-C06C-4209-9F7C-92459A7344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8089" y="2968382"/>
            <a:ext cx="1238423" cy="75258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4C419D34-EC32-4E47-9517-FA158CDD0C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01158" y="3806099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D1FA3102-FBC9-45B2-B8BD-6D2C6CCC0A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998771" y="3822855"/>
            <a:ext cx="455016" cy="56766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E52946E-EFA1-4F0A-BFBA-3512E97D6F58}"/>
              </a:ext>
            </a:extLst>
          </p:cNvPr>
          <p:cNvSpPr txBox="1"/>
          <p:nvPr/>
        </p:nvSpPr>
        <p:spPr>
          <a:xfrm>
            <a:off x="5760246" y="3788783"/>
            <a:ext cx="95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год</a:t>
            </a:r>
            <a:endParaRPr lang="uk-UA" sz="40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FF89C4AA-EFE3-47F3-A41F-2CD03CD6F1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0076" y="3655268"/>
            <a:ext cx="859802" cy="76113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D88587F9-B0F8-4958-A340-6B5AB1C05E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9878" y="3792118"/>
            <a:ext cx="470815" cy="63756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76AF8E0-1E2E-4F59-A73C-3B00E8D440CC}"/>
              </a:ext>
            </a:extLst>
          </p:cNvPr>
          <p:cNvSpPr txBox="1"/>
          <p:nvPr/>
        </p:nvSpPr>
        <p:spPr>
          <a:xfrm>
            <a:off x="5728666" y="4511283"/>
            <a:ext cx="95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діб</a:t>
            </a:r>
            <a:endParaRPr lang="uk-UA" sz="40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EC5E3ED-66B6-4447-AD4E-CEB90B4C3335}"/>
              </a:ext>
            </a:extLst>
          </p:cNvPr>
          <p:cNvSpPr txBox="1"/>
          <p:nvPr/>
        </p:nvSpPr>
        <p:spPr>
          <a:xfrm>
            <a:off x="7301673" y="4524868"/>
            <a:ext cx="167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тижнів</a:t>
            </a:r>
            <a:endParaRPr lang="uk-UA" sz="40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B679E0C-7251-4639-809E-E55797FC9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2172" y="4438199"/>
            <a:ext cx="724837" cy="824129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103696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52256" y="1574101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332897" y="1764437"/>
            <a:ext cx="633998" cy="3825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5649896" y="1504568"/>
            <a:ext cx="845954" cy="937962"/>
          </a:xfrm>
          <a:prstGeom prst="rect">
            <a:avLst/>
          </a:prstGeom>
        </p:spPr>
      </p:pic>
      <p:sp>
        <p:nvSpPr>
          <p:cNvPr id="112" name="Полилиния 111"/>
          <p:cNvSpPr/>
          <p:nvPr/>
        </p:nvSpPr>
        <p:spPr>
          <a:xfrm>
            <a:off x="6488285" y="1486651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6879342" y="1736092"/>
            <a:ext cx="468000" cy="360000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6654597" y="1823739"/>
            <a:ext cx="267118" cy="208412"/>
            <a:chOff x="4864894" y="3710866"/>
            <a:chExt cx="1393840" cy="994484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Полилиния 120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2" name="Picture 2" descr="monkey">
            <a:extLst>
              <a:ext uri="{FF2B5EF4-FFF2-40B4-BE49-F238E27FC236}">
                <a16:creationId xmlns:a16="http://schemas.microsoft.com/office/drawing/2014/main" xmlns="" id="{81BB5E7E-FFBD-493C-A336-43F28D6A3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57" y="1400317"/>
            <a:ext cx="2153578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1760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baby calf">
            <a:extLst>
              <a:ext uri="{FF2B5EF4-FFF2-40B4-BE49-F238E27FC236}">
                <a16:creationId xmlns:a16="http://schemas.microsoft.com/office/drawing/2014/main" xmlns="" id="{071D35F4-F46D-4D33-963B-4705E6363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4" y="1228130"/>
            <a:ext cx="2098879" cy="22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EE08FC-5017-4E8D-A23A-3517061F7946}"/>
              </a:ext>
            </a:extLst>
          </p:cNvPr>
          <p:cNvSpPr txBox="1"/>
          <p:nvPr/>
        </p:nvSpPr>
        <p:spPr>
          <a:xfrm>
            <a:off x="1221264" y="3368810"/>
            <a:ext cx="21750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1ц= ___кг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3650438" y="3368810"/>
            <a:ext cx="12263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43 кг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3735F79-702F-4F75-BC3E-7566AB69254C}"/>
              </a:ext>
            </a:extLst>
          </p:cNvPr>
          <p:cNvSpPr txBox="1"/>
          <p:nvPr/>
        </p:nvSpPr>
        <p:spPr>
          <a:xfrm>
            <a:off x="5703823" y="3368809"/>
            <a:ext cx="12739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56 кг</a:t>
            </a:r>
          </a:p>
        </p:txBody>
      </p:sp>
      <p:pic>
        <p:nvPicPr>
          <p:cNvPr id="1026" name="Picture 2" descr="Cute cartoon goat">
            <a:extLst>
              <a:ext uri="{FF2B5EF4-FFF2-40B4-BE49-F238E27FC236}">
                <a16:creationId xmlns:a16="http://schemas.microsoft.com/office/drawing/2014/main" xmlns="" id="{51D16445-137F-48F1-B35A-5CB8FD45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3" y="1228130"/>
            <a:ext cx="2098879" cy="22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sheep">
            <a:extLst>
              <a:ext uri="{FF2B5EF4-FFF2-40B4-BE49-F238E27FC236}">
                <a16:creationId xmlns:a16="http://schemas.microsoft.com/office/drawing/2014/main" xmlns="" id="{14EB661B-7B69-41D4-8E8C-8B8D2FFF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22" y="1229069"/>
            <a:ext cx="2097985" cy="22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18BF6F-A630-428F-9461-5AAE00EA2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390" y="4015140"/>
            <a:ext cx="1661731" cy="230719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-1" y="5861950"/>
            <a:ext cx="1469571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158-159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4100" y="492896"/>
            <a:ext cx="10060214" cy="6827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малюнок і дай відповіді на </a:t>
            </a:r>
            <a:r>
              <a:rPr lang="uk-UA" sz="3600" b="1" dirty="0" smtClean="0">
                <a:solidFill>
                  <a:schemeClr val="bg1"/>
                </a:solidFill>
              </a:rPr>
              <a:t>запитання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2 клас\3 Математика\1 Листопад\10 Повторення\№135 - Дії з іменованими числами\2025-05-20_1832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4" y="4157281"/>
            <a:ext cx="7948386" cy="17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1994983" y="3368808"/>
            <a:ext cx="9324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100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7720869" y="1256976"/>
            <a:ext cx="216336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100 – 56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9920990" y="1266172"/>
            <a:ext cx="65992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44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7757630" y="1910810"/>
            <a:ext cx="216336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56 – 43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9957751" y="1920006"/>
            <a:ext cx="65992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13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7729077" y="2596683"/>
            <a:ext cx="216336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56 + 43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9929198" y="2605879"/>
            <a:ext cx="65992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99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7496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3 Математика\1 Листопад\10 Повторення\№135 - Дії з іменованими числами\2025-05-20_184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1174290"/>
            <a:ext cx="8778472" cy="28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1486" y="494529"/>
            <a:ext cx="10178143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Яку годину покаже годинник через 2 год 30 хв?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9AEADE-2A71-4FCC-AF47-66B0F555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159" y="1174290"/>
            <a:ext cx="1962314" cy="2724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805543" y="4094820"/>
            <a:ext cx="21336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3год 10хв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2939143" y="4098920"/>
            <a:ext cx="246017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+ 2год 30хв =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5399314" y="4108539"/>
            <a:ext cx="191359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5год 40хв 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805543" y="4697263"/>
            <a:ext cx="2133600" cy="5847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11год 30хв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2939143" y="4701363"/>
            <a:ext cx="2460171" cy="5847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+ 2год 30хв =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5399313" y="4710982"/>
            <a:ext cx="2405744" cy="5847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13год 60хв = 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7802873" y="4710982"/>
            <a:ext cx="1352013" cy="5847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14год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805542" y="5288604"/>
            <a:ext cx="21336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7год 45хв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2939142" y="5292704"/>
            <a:ext cx="246017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+ 2год 30хв =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5399312" y="5302323"/>
            <a:ext cx="240574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9год 75хв = 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B1FB6F-A178-428D-91FB-58870A23E90E}"/>
              </a:ext>
            </a:extLst>
          </p:cNvPr>
          <p:cNvSpPr txBox="1"/>
          <p:nvPr/>
        </p:nvSpPr>
        <p:spPr>
          <a:xfrm>
            <a:off x="7802872" y="5302323"/>
            <a:ext cx="217932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10год15хв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103696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904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3D74017-7805-4A4B-8BCF-5003CE6B0B76}"/>
              </a:ext>
            </a:extLst>
          </p:cNvPr>
          <p:cNvSpPr txBox="1"/>
          <p:nvPr/>
        </p:nvSpPr>
        <p:spPr>
          <a:xfrm>
            <a:off x="2820270" y="4979328"/>
            <a:ext cx="42663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5 тижнів = 35  діб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5281" y="414307"/>
            <a:ext cx="9641947" cy="64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6B644-0F4D-444B-AD06-FDEFBCB45E24}"/>
              </a:ext>
            </a:extLst>
          </p:cNvPr>
          <p:cNvSpPr txBox="1"/>
          <p:nvPr/>
        </p:nvSpPr>
        <p:spPr>
          <a:xfrm>
            <a:off x="2709478" y="1082438"/>
            <a:ext cx="41268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 год 10 хв = 70 хв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8F702-BD9A-487C-8CC4-4EF616854523}"/>
              </a:ext>
            </a:extLst>
          </p:cNvPr>
          <p:cNvSpPr txBox="1"/>
          <p:nvPr/>
        </p:nvSpPr>
        <p:spPr>
          <a:xfrm>
            <a:off x="2709477" y="1898347"/>
            <a:ext cx="437712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 год 40 хв = </a:t>
            </a:r>
            <a:r>
              <a:rPr lang="uk-UA" sz="4000" b="1" dirty="0" smtClean="0">
                <a:solidFill>
                  <a:schemeClr val="bg1"/>
                </a:solidFill>
              </a:rPr>
              <a:t>100хв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2709476" y="2669566"/>
            <a:ext cx="38587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2 доби = </a:t>
            </a:r>
            <a:r>
              <a:rPr lang="uk-UA" sz="4000" b="1" dirty="0" smtClean="0">
                <a:solidFill>
                  <a:schemeClr val="bg1"/>
                </a:solidFill>
              </a:rPr>
              <a:t>48 </a:t>
            </a:r>
            <a:r>
              <a:rPr lang="uk-UA" sz="4000" b="1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9D98F3-4400-492B-B597-309C9691C525}"/>
              </a:ext>
            </a:extLst>
          </p:cNvPr>
          <p:cNvSpPr txBox="1"/>
          <p:nvPr/>
        </p:nvSpPr>
        <p:spPr>
          <a:xfrm>
            <a:off x="2769481" y="3465703"/>
            <a:ext cx="38587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 доби  = 96 год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35BA95-3E49-4985-A5C9-9DB75A3BFB4C}"/>
              </a:ext>
            </a:extLst>
          </p:cNvPr>
          <p:cNvSpPr txBox="1"/>
          <p:nvPr/>
        </p:nvSpPr>
        <p:spPr>
          <a:xfrm>
            <a:off x="2799301" y="4243539"/>
            <a:ext cx="42873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 тиждень = </a:t>
            </a:r>
            <a:r>
              <a:rPr lang="uk-UA" sz="4000" b="1" dirty="0" smtClean="0">
                <a:solidFill>
                  <a:schemeClr val="bg1"/>
                </a:solidFill>
              </a:rPr>
              <a:t>  7 діб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ute little girl with basket of flowers">
            <a:extLst>
              <a:ext uri="{FF2B5EF4-FFF2-40B4-BE49-F238E27FC236}">
                <a16:creationId xmlns:a16="http://schemas.microsoft.com/office/drawing/2014/main" xmlns="" id="{628C4035-1727-4A08-85E6-C66123998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r="12670"/>
          <a:stretch/>
        </p:blipFill>
        <p:spPr bwMode="auto">
          <a:xfrm>
            <a:off x="8879486" y="1497936"/>
            <a:ext cx="2700000" cy="37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amomile">
            <a:extLst>
              <a:ext uri="{FF2B5EF4-FFF2-40B4-BE49-F238E27FC236}">
                <a16:creationId xmlns:a16="http://schemas.microsoft.com/office/drawing/2014/main" xmlns="" id="{5762D9AF-8074-4B6E-8C0D-D68C30DA4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15103" r="7081" b="10787"/>
          <a:stretch/>
        </p:blipFill>
        <p:spPr bwMode="auto">
          <a:xfrm>
            <a:off x="5500403" y="1058615"/>
            <a:ext cx="742162" cy="721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amomile">
            <a:extLst>
              <a:ext uri="{FF2B5EF4-FFF2-40B4-BE49-F238E27FC236}">
                <a16:creationId xmlns:a16="http://schemas.microsoft.com/office/drawing/2014/main" xmlns="" id="{22D5D7CF-948B-4B43-A646-BD2DB20B5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15103" r="7081" b="10787"/>
          <a:stretch/>
        </p:blipFill>
        <p:spPr bwMode="auto">
          <a:xfrm>
            <a:off x="5529649" y="1875638"/>
            <a:ext cx="813771" cy="7907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amomile">
            <a:extLst>
              <a:ext uri="{FF2B5EF4-FFF2-40B4-BE49-F238E27FC236}">
                <a16:creationId xmlns:a16="http://schemas.microsoft.com/office/drawing/2014/main" xmlns="" id="{3C7922BF-0DE9-4932-9897-CFEBEC9A0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15103" r="7081" b="10787"/>
          <a:stretch/>
        </p:blipFill>
        <p:spPr bwMode="auto">
          <a:xfrm>
            <a:off x="4654209" y="2666416"/>
            <a:ext cx="742162" cy="721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hamomile">
            <a:extLst>
              <a:ext uri="{FF2B5EF4-FFF2-40B4-BE49-F238E27FC236}">
                <a16:creationId xmlns:a16="http://schemas.microsoft.com/office/drawing/2014/main" xmlns="" id="{89445359-B23A-494A-811B-8D090DFCA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15103" r="7081" b="10787"/>
          <a:stretch/>
        </p:blipFill>
        <p:spPr bwMode="auto">
          <a:xfrm>
            <a:off x="4872194" y="3419026"/>
            <a:ext cx="742162" cy="721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hamomile">
            <a:extLst>
              <a:ext uri="{FF2B5EF4-FFF2-40B4-BE49-F238E27FC236}">
                <a16:creationId xmlns:a16="http://schemas.microsoft.com/office/drawing/2014/main" xmlns="" id="{94B62081-EB45-4AAB-8CD3-ED254A2F0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15103" r="7081" b="10787"/>
          <a:stretch/>
        </p:blipFill>
        <p:spPr bwMode="auto">
          <a:xfrm>
            <a:off x="5529649" y="4258135"/>
            <a:ext cx="742162" cy="721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hamomile">
            <a:extLst>
              <a:ext uri="{FF2B5EF4-FFF2-40B4-BE49-F238E27FC236}">
                <a16:creationId xmlns:a16="http://schemas.microsoft.com/office/drawing/2014/main" xmlns="" id="{A4A08DC6-4EE5-4B4A-B1D0-5BB92FBC3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15103" r="7081" b="10787"/>
          <a:stretch/>
        </p:blipFill>
        <p:spPr bwMode="auto">
          <a:xfrm>
            <a:off x="5158568" y="5003817"/>
            <a:ext cx="742162" cy="721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103696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293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80409" y="418221"/>
            <a:ext cx="4482192" cy="62680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843" y="1079696"/>
            <a:ext cx="2284937" cy="1729214"/>
          </a:xfrm>
          <a:prstGeom prst="rect">
            <a:avLst/>
          </a:prstGeom>
        </p:spPr>
      </p:pic>
      <p:pic>
        <p:nvPicPr>
          <p:cNvPr id="3074" name="Picture 2" descr="D:\2 клас\3 Математика\1 Листопад\10 Повторення\№135 - Дії з іменованими числами\2025-05-20_191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63" y="300717"/>
            <a:ext cx="5449553" cy="44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3 Математика\1 Листопад\10 Повторення\№135 - Дії з іменованими числами\2025-05-20_191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5830"/>
            <a:ext cx="4961320" cy="36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1830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13996</TotalTime>
  <Words>299</Words>
  <Application>Microsoft Office PowerPoint</Application>
  <PresentationFormat>Произвольный</PresentationFormat>
  <Paragraphs>102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1411</cp:revision>
  <dcterms:created xsi:type="dcterms:W3CDTF">2018-01-05T16:38:53Z</dcterms:created>
  <dcterms:modified xsi:type="dcterms:W3CDTF">2025-05-21T09:20:06Z</dcterms:modified>
</cp:coreProperties>
</file>