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22" r:id="rId3"/>
    <p:sldId id="313" r:id="rId4"/>
    <p:sldId id="316" r:id="rId5"/>
    <p:sldId id="318" r:id="rId6"/>
    <p:sldId id="289" r:id="rId7"/>
    <p:sldId id="308" r:id="rId8"/>
    <p:sldId id="290" r:id="rId9"/>
    <p:sldId id="319" r:id="rId10"/>
    <p:sldId id="320" r:id="rId11"/>
    <p:sldId id="293" r:id="rId12"/>
    <p:sldId id="292" r:id="rId13"/>
    <p:sldId id="302" r:id="rId14"/>
    <p:sldId id="304" r:id="rId15"/>
    <p:sldId id="321" r:id="rId16"/>
    <p:sldId id="306" r:id="rId17"/>
    <p:sldId id="314" r:id="rId18"/>
    <p:sldId id="31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FF3131"/>
    <a:srgbClr val="2F3242"/>
    <a:srgbClr val="722651"/>
    <a:srgbClr val="DED231"/>
    <a:srgbClr val="C31D58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4.wdp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4628" y="4079689"/>
            <a:ext cx="8599713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Застосовуємо знання щодня. </a:t>
            </a:r>
          </a:p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учинити правильно?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991" y="1185586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Про н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8" y="1185586"/>
            <a:ext cx="2472014" cy="24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635" y="396558"/>
            <a:ext cx="10412193" cy="10277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схемою </a:t>
            </a:r>
            <a:r>
              <a:rPr lang="uk-UA" sz="3200" b="1" dirty="0" smtClean="0"/>
              <a:t>поясни, </a:t>
            </a:r>
            <a:r>
              <a:rPr lang="uk-UA" sz="3200" b="1" dirty="0"/>
              <a:t>як саме здоровий спосіб життя впливає на організм людини.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3635" y="3219978"/>
            <a:ext cx="1692736" cy="7788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Міцний сон 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6030" y="4327431"/>
            <a:ext cx="2847034" cy="1455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Здоровий спосіб життя </a:t>
            </a:r>
          </a:p>
        </p:txBody>
      </p:sp>
      <p:pic>
        <p:nvPicPr>
          <p:cNvPr id="6" name="Picture 2" descr="Как загадать вещий сон? | Фэн-шуй и непознанное | ШколаЖизн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35" y="1444694"/>
            <a:ext cx="2184241" cy="17266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елоперегони для дітлахів: на цих вихідних у Львові відбудеться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6948"/>
          <a:stretch/>
        </p:blipFill>
        <p:spPr bwMode="auto">
          <a:xfrm>
            <a:off x="1062953" y="4063337"/>
            <a:ext cx="2233946" cy="17199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Личная гигиена ребенка. Советы родителям - Сказки с картинками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9"/>
          <a:stretch/>
        </p:blipFill>
        <p:spPr bwMode="auto">
          <a:xfrm>
            <a:off x="6336702" y="1429994"/>
            <a:ext cx="2172724" cy="172667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ронавірус: чи небезпечні продукти харчування – новини на УНН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2"/>
          <a:stretch/>
        </p:blipFill>
        <p:spPr bwMode="auto">
          <a:xfrm>
            <a:off x="9172553" y="1424315"/>
            <a:ext cx="2083275" cy="166464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іжнародний день друзів 2019: привітання та історія свята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r="8595"/>
          <a:stretch/>
        </p:blipFill>
        <p:spPr bwMode="auto">
          <a:xfrm>
            <a:off x="3489668" y="1444694"/>
            <a:ext cx="2172724" cy="172242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Фізкультура в Німеччині: як проходять уроки у школах - Prom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12043"/>
          <a:stretch/>
        </p:blipFill>
        <p:spPr bwMode="auto">
          <a:xfrm>
            <a:off x="8787737" y="4063337"/>
            <a:ext cx="2212220" cy="174845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355596" y="3167123"/>
            <a:ext cx="2241952" cy="831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Позитивні емоції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059087" y="3219978"/>
            <a:ext cx="2310206" cy="8274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Правильне харчування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43635" y="5811795"/>
            <a:ext cx="2999022" cy="499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Руховий режим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43918" y="3167123"/>
            <a:ext cx="1943009" cy="8316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Особиста гігієна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86927" y="5890704"/>
            <a:ext cx="2720659" cy="499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Корисні звички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687675" y="3160911"/>
            <a:ext cx="1888355" cy="18255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5" idx="1"/>
          </p:cNvCxnSpPr>
          <p:nvPr/>
        </p:nvCxnSpPr>
        <p:spPr>
          <a:xfrm flipH="1">
            <a:off x="3326296" y="5055375"/>
            <a:ext cx="1249734" cy="32613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5" idx="0"/>
          </p:cNvCxnSpPr>
          <p:nvPr/>
        </p:nvCxnSpPr>
        <p:spPr>
          <a:xfrm flipH="1" flipV="1">
            <a:off x="5666775" y="3369553"/>
            <a:ext cx="332772" cy="9578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</p:cNvCxnSpPr>
          <p:nvPr/>
        </p:nvCxnSpPr>
        <p:spPr>
          <a:xfrm flipV="1">
            <a:off x="5999547" y="3369553"/>
            <a:ext cx="544371" cy="9578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3"/>
          </p:cNvCxnSpPr>
          <p:nvPr/>
        </p:nvCxnSpPr>
        <p:spPr>
          <a:xfrm flipV="1">
            <a:off x="7423064" y="3088957"/>
            <a:ext cx="1762044" cy="196641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Прямая со стрелкой 4095"/>
          <p:cNvCxnSpPr>
            <a:stCxn id="15" idx="3"/>
          </p:cNvCxnSpPr>
          <p:nvPr/>
        </p:nvCxnSpPr>
        <p:spPr>
          <a:xfrm>
            <a:off x="7423064" y="5055375"/>
            <a:ext cx="1364673" cy="14794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2" y="495119"/>
            <a:ext cx="10540616" cy="724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20 березня – Міжнародний </a:t>
            </a:r>
            <a:r>
              <a:rPr lang="uk-UA" sz="4000" b="1" dirty="0">
                <a:solidFill>
                  <a:schemeClr val="bg1"/>
                </a:solidFill>
              </a:rPr>
              <a:t>день </a:t>
            </a:r>
            <a:r>
              <a:rPr lang="uk-UA" sz="4000" b="1" dirty="0" smtClean="0">
                <a:solidFill>
                  <a:schemeClr val="bg1"/>
                </a:solidFill>
              </a:rPr>
              <a:t>щастя!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9298" y="2315541"/>
            <a:ext cx="6988630" cy="3704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/>
              <a:t>На 20 </a:t>
            </a:r>
            <a:r>
              <a:rPr lang="ru-RU" sz="2800" b="1" dirty="0" err="1"/>
              <a:t>березня</a:t>
            </a:r>
            <a:r>
              <a:rPr lang="ru-RU" sz="2800" b="1" dirty="0"/>
              <a:t> </a:t>
            </a:r>
            <a:r>
              <a:rPr lang="ru-RU" sz="2800" b="1" dirty="0" err="1"/>
              <a:t>припадає</a:t>
            </a:r>
            <a:r>
              <a:rPr lang="ru-RU" sz="2800" b="1" dirty="0"/>
              <a:t> день весняного рівнодення, коли </a:t>
            </a:r>
            <a:r>
              <a:rPr lang="ru-RU" sz="2800" b="1" dirty="0" err="1"/>
              <a:t>ніч</a:t>
            </a:r>
            <a:r>
              <a:rPr lang="ru-RU" sz="2800" b="1" dirty="0"/>
              <a:t> практично </a:t>
            </a:r>
            <a:r>
              <a:rPr lang="ru-RU" sz="2800" b="1" dirty="0" err="1"/>
              <a:t>зрівняється</a:t>
            </a:r>
            <a:r>
              <a:rPr lang="ru-RU" sz="2800" b="1" dirty="0"/>
              <a:t> зі </a:t>
            </a:r>
            <a:r>
              <a:rPr lang="ru-RU" sz="2800" b="1" dirty="0" err="1"/>
              <a:t>світлою</a:t>
            </a:r>
            <a:r>
              <a:rPr lang="ru-RU" sz="2800" b="1" dirty="0"/>
              <a:t> </a:t>
            </a:r>
            <a:r>
              <a:rPr lang="ru-RU" sz="2800" b="1" dirty="0" err="1"/>
              <a:t>частиною</a:t>
            </a:r>
            <a:r>
              <a:rPr lang="ru-RU" sz="2800" b="1" dirty="0"/>
              <a:t> </a:t>
            </a:r>
            <a:r>
              <a:rPr lang="ru-RU" sz="2800" b="1" dirty="0" err="1"/>
              <a:t>доби</a:t>
            </a:r>
            <a:r>
              <a:rPr lang="ru-RU" sz="2800" b="1" dirty="0"/>
              <a:t>. На думку </a:t>
            </a:r>
            <a:r>
              <a:rPr lang="ru-RU" sz="2800" b="1" dirty="0" err="1"/>
              <a:t>засновників</a:t>
            </a:r>
            <a:r>
              <a:rPr lang="ru-RU" sz="2800" b="1" dirty="0"/>
              <a:t> Дня </a:t>
            </a:r>
            <a:r>
              <a:rPr lang="ru-RU" sz="2800" b="1" dirty="0" err="1"/>
              <a:t>щастя</a:t>
            </a:r>
            <a:r>
              <a:rPr lang="ru-RU" sz="2800" b="1" dirty="0"/>
              <a:t>, свято </a:t>
            </a:r>
            <a:r>
              <a:rPr lang="ru-RU" sz="2800" b="1" dirty="0" err="1"/>
              <a:t>покликане</a:t>
            </a:r>
            <a:r>
              <a:rPr lang="ru-RU" sz="2800" b="1" dirty="0"/>
              <a:t> </a:t>
            </a:r>
            <a:r>
              <a:rPr lang="ru-RU" sz="2800" b="1" dirty="0" err="1"/>
              <a:t>показати</a:t>
            </a:r>
            <a:r>
              <a:rPr lang="ru-RU" sz="2800" b="1" dirty="0"/>
              <a:t>, що </a:t>
            </a:r>
            <a:r>
              <a:rPr lang="ru-RU" sz="2800" b="1" dirty="0" err="1"/>
              <a:t>щастя</a:t>
            </a:r>
            <a:r>
              <a:rPr lang="ru-RU" sz="2800" b="1" dirty="0"/>
              <a:t> є </a:t>
            </a:r>
            <a:r>
              <a:rPr lang="ru-RU" sz="2800" b="1" dirty="0" err="1"/>
              <a:t>однією</a:t>
            </a:r>
            <a:r>
              <a:rPr lang="ru-RU" sz="2800" b="1" dirty="0"/>
              <a:t> з </a:t>
            </a:r>
            <a:r>
              <a:rPr lang="ru-RU" sz="2800" b="1" dirty="0" err="1"/>
              <a:t>основних</a:t>
            </a:r>
            <a:r>
              <a:rPr lang="ru-RU" sz="2800" b="1" dirty="0"/>
              <a:t> </a:t>
            </a:r>
            <a:r>
              <a:rPr lang="ru-RU" sz="2800" b="1" dirty="0" err="1"/>
              <a:t>цілей</a:t>
            </a:r>
            <a:r>
              <a:rPr lang="ru-RU" sz="2800" b="1" dirty="0"/>
              <a:t> </a:t>
            </a:r>
            <a:r>
              <a:rPr lang="ru-RU" sz="2800" b="1" dirty="0" err="1"/>
              <a:t>людства</a:t>
            </a:r>
            <a:r>
              <a:rPr lang="ru-RU" sz="2800" b="1" dirty="0"/>
              <a:t>. </a:t>
            </a:r>
            <a:r>
              <a:rPr lang="ru-RU" sz="2800" b="1" dirty="0" smtClean="0"/>
              <a:t>На </a:t>
            </a:r>
            <a:r>
              <a:rPr lang="ru-RU" sz="2800" b="1" dirty="0" err="1"/>
              <a:t>щастя</a:t>
            </a:r>
            <a:r>
              <a:rPr lang="ru-RU" sz="2800" b="1" dirty="0"/>
              <a:t> абсолютно всі мають </a:t>
            </a:r>
            <a:r>
              <a:rPr lang="ru-RU" sz="2800" b="1" dirty="0" err="1"/>
              <a:t>рівні</a:t>
            </a:r>
            <a:r>
              <a:rPr lang="ru-RU" sz="2800" b="1" dirty="0"/>
              <a:t> права, як і на те, </a:t>
            </a:r>
            <a:r>
              <a:rPr lang="ru-RU" sz="2800" b="1" dirty="0" err="1"/>
              <a:t>аби</a:t>
            </a:r>
            <a:r>
              <a:rPr lang="ru-RU" sz="2800" b="1" dirty="0"/>
              <a:t> </a:t>
            </a:r>
            <a:r>
              <a:rPr lang="ru-RU" sz="2800" b="1" dirty="0" err="1"/>
              <a:t>щодня</a:t>
            </a:r>
            <a:r>
              <a:rPr lang="ru-RU" sz="2800" b="1" dirty="0"/>
              <a:t> </a:t>
            </a:r>
            <a:r>
              <a:rPr lang="ru-RU" sz="2800" b="1" dirty="0" err="1"/>
              <a:t>зустрічати</a:t>
            </a:r>
            <a:r>
              <a:rPr lang="ru-RU" sz="2800" b="1" dirty="0"/>
              <a:t> сонце.</a:t>
            </a:r>
          </a:p>
        </p:txBody>
      </p:sp>
      <p:pic>
        <p:nvPicPr>
          <p:cNvPr id="1026" name="Picture 2" descr="D:\2 клас\4 ЯДС\1 Грущинська\5 Людина і природа навесні\№093 Застосовуємо знання щодня. Як учинити правильно\2025-04-26_234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2337313"/>
            <a:ext cx="3349784" cy="24492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7537" y="1321057"/>
            <a:ext cx="9220203" cy="830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Роздивися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плакат. Дізнайся більше про Міжнародний день щастя. Чому його відзначають 20 березня?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2" y="516890"/>
            <a:ext cx="10428514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 знаєш ти?..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6799" y="1245832"/>
            <a:ext cx="5377543" cy="23137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Щасливі люди мають корисні звички. Вони витрачають частину свого часу на те, щоб творити добро, яке неодмінно повернеться і принесе їм радість.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9926" r="1827" b="19230"/>
          <a:stretch/>
        </p:blipFill>
        <p:spPr>
          <a:xfrm>
            <a:off x="6706222" y="1245831"/>
            <a:ext cx="4357758" cy="24988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697321" y="4312364"/>
            <a:ext cx="5366659" cy="13849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Склади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привітання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із цим днем для тих людей, яких ти поважаєш і любиш.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57" y="3744686"/>
            <a:ext cx="3737042" cy="22945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1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50984"/>
            <a:ext cx="10005786" cy="6049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099" y="1090134"/>
            <a:ext cx="1000578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/>
              <a:t>За місяць у мами твого друга день </a:t>
            </a:r>
            <a:r>
              <a:rPr lang="uk-UA" sz="2800" dirty="0" smtClean="0"/>
              <a:t>народження</a:t>
            </a:r>
            <a:r>
              <a:rPr lang="uk-UA" sz="2800" dirty="0"/>
              <a:t>. Він ще не придумав, що хоче їй подарувати. Однак добре пам’ятає, як минулого року матуся зраділа букету квітів. Тож твій друг вирішив </a:t>
            </a:r>
            <a:r>
              <a:rPr lang="uk-UA" sz="2800" dirty="0" smtClean="0"/>
              <a:t>порадитися</a:t>
            </a:r>
            <a:r>
              <a:rPr lang="uk-UA" sz="2800" dirty="0"/>
              <a:t>, які весняні першоцвіти краще придбати.</a:t>
            </a:r>
            <a:endParaRPr lang="ru-RU" sz="2800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60" y="3469609"/>
            <a:ext cx="8601537" cy="8966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Увічливо запропонувати другові не купувати весняних лісових першоцвітів.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4860" y="4421586"/>
            <a:ext cx="8623310" cy="8253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Пошукати і придбати декоративні рослини, які люди спеціально вирощують, наприклад, тюльпани.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4100" y="5279568"/>
            <a:ext cx="8655968" cy="10232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Порадити придбати проліски, горицвіт, крокуси, дикі тюльпани чи сон, адже їх уже все одно зірвали.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13482" r="16077" b="11955"/>
          <a:stretch/>
        </p:blipFill>
        <p:spPr bwMode="auto">
          <a:xfrm>
            <a:off x="9332055" y="3025903"/>
            <a:ext cx="1980000" cy="216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73083" y="2971199"/>
            <a:ext cx="4615546" cy="4616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Що ти порадиш другові?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418" y="507200"/>
            <a:ext cx="10122784" cy="11420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Вибери, </a:t>
            </a:r>
            <a:r>
              <a:rPr lang="uk-UA" sz="3200" b="1" dirty="0"/>
              <a:t>що, на </a:t>
            </a:r>
            <a:r>
              <a:rPr lang="uk-UA" sz="3200" b="1" dirty="0" smtClean="0"/>
              <a:t>твою думку, </a:t>
            </a:r>
            <a:r>
              <a:rPr lang="ru-RU" sz="3200" b="1" dirty="0" smtClean="0"/>
              <a:t>може </a:t>
            </a:r>
            <a:r>
              <a:rPr lang="ru-RU" sz="3200" b="1" dirty="0"/>
              <a:t>переконати друга самому вирощувати </a:t>
            </a:r>
            <a:r>
              <a:rPr lang="ru-RU" sz="3200" b="1" dirty="0" smtClean="0"/>
              <a:t>рослини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3418" y="2536368"/>
            <a:ext cx="6812258" cy="762003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/>
              <a:t>Прикрасиш довкілля.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4784" y="1692776"/>
            <a:ext cx="8215553" cy="734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/>
              <a:t>Здобудеш навички вирощування рослин.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4784" y="3396639"/>
            <a:ext cx="6789525" cy="816132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/>
              <a:t>Будеш піклуватися про планету.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0196" y="4374624"/>
            <a:ext cx="6973462" cy="1337974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/>
              <a:t>Вирощена тобою рослина віддячить за твою любов і турботу.</a:t>
            </a:r>
          </a:p>
        </p:txBody>
      </p:sp>
      <p:pic>
        <p:nvPicPr>
          <p:cNvPr id="2050" name="Picture 2" descr="Salvar el concepto del planeta | Vector Gra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8902" r="6125" b="7111"/>
          <a:stretch/>
        </p:blipFill>
        <p:spPr bwMode="auto">
          <a:xfrm>
            <a:off x="7883658" y="2383970"/>
            <a:ext cx="3328628" cy="33286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1" y="549547"/>
            <a:ext cx="9973128" cy="120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Вибери і зобрази почуття, які викликають у тебе квітучі рослини.</a:t>
            </a:r>
            <a:endParaRPr lang="ru-RU" sz="3600" b="1" dirty="0"/>
          </a:p>
        </p:txBody>
      </p:sp>
      <p:sp>
        <p:nvSpPr>
          <p:cNvPr id="2" name="Овал 1"/>
          <p:cNvSpPr/>
          <p:nvPr/>
        </p:nvSpPr>
        <p:spPr>
          <a:xfrm>
            <a:off x="8479971" y="2509678"/>
            <a:ext cx="2387311" cy="1486387"/>
          </a:xfrm>
          <a:prstGeom prst="ellips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Ніж-ність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5773380" y="1942613"/>
            <a:ext cx="2532421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Співчу-ття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3152515" y="4327490"/>
            <a:ext cx="2383299" cy="1486387"/>
          </a:xfrm>
          <a:prstGeom prst="ellipse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Задово-лення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8479971" y="4184708"/>
            <a:ext cx="2830286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Роздрато-ваність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3061140" y="2455250"/>
            <a:ext cx="2474674" cy="148638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Захоп-лення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5773380" y="3941636"/>
            <a:ext cx="2532421" cy="1486387"/>
          </a:xfrm>
          <a:prstGeom prst="ellips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Байду-</a:t>
            </a:r>
            <a:r>
              <a:rPr lang="uk-UA" sz="3200" b="1" dirty="0" err="1" smtClean="0"/>
              <a:t>жість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3581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Учні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718908"/>
            <a:ext cx="2290739" cy="29316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95444" y="1355542"/>
            <a:ext cx="3347957" cy="1181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Гадаю, ти маєш рацію, проте … .</a:t>
            </a:r>
            <a:endParaRPr lang="ru-RU" sz="3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41771" y="1293876"/>
            <a:ext cx="3439886" cy="160867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Квіти </a:t>
            </a:r>
            <a:r>
              <a:rPr lang="ru-RU" sz="3200" b="1" dirty="0" err="1"/>
              <a:t>їй</a:t>
            </a:r>
            <a:r>
              <a:rPr lang="ru-RU" sz="3200" b="1" dirty="0"/>
              <a:t> точно </a:t>
            </a:r>
            <a:r>
              <a:rPr lang="ru-RU" sz="3200" b="1" dirty="0" err="1"/>
              <a:t>сподобаються</a:t>
            </a:r>
            <a:r>
              <a:rPr lang="ru-RU" sz="3200" b="1" dirty="0"/>
              <a:t>, а ще більше … 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444" y="4227688"/>
            <a:ext cx="3258662" cy="1269598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Але </a:t>
            </a:r>
            <a:r>
              <a:rPr lang="ru-RU" sz="3200" b="1" dirty="0" err="1"/>
              <a:t>пам’ятаймо</a:t>
            </a:r>
            <a:r>
              <a:rPr lang="ru-RU" sz="3200" b="1" dirty="0"/>
              <a:t> про природу!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9" b="98475" l="800" r="95200">
                        <a14:foregroundMark x1="18000" y1="5447" x2="13200" y2="96296"/>
                        <a14:foregroundMark x1="32200" y1="96514" x2="22400" y2="49673"/>
                        <a14:foregroundMark x1="66600" y1="84749" x2="63400" y2="67538"/>
                        <a14:foregroundMark x1="31200" y1="31590" x2="29200" y2="27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06" y="2054413"/>
            <a:ext cx="4019887" cy="369025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175171" y="4422601"/>
            <a:ext cx="2420131" cy="1074685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Бережімо</a:t>
            </a:r>
            <a:r>
              <a:rPr lang="ru-RU" sz="3200" b="1" dirty="0"/>
              <a:t> рослини!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9133" y="549547"/>
            <a:ext cx="10082524" cy="6955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Словничок корисних висловів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5 Людина і природа навесні\№093 Застосовуємо знання щодня. Як учинити правильно\2025-04-26_234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3004" r="2843" b="4066"/>
          <a:stretch/>
        </p:blipFill>
        <p:spPr bwMode="auto">
          <a:xfrm>
            <a:off x="5064808" y="1608255"/>
            <a:ext cx="4281802" cy="380194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6" y="5926238"/>
            <a:ext cx="938031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90600" y="1213412"/>
            <a:ext cx="7674429" cy="86575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Розгадай кросворд. Упізнай рослини і тварин та впиши їхні назви в кросворд. Обведи ключове слово.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7057" y="465137"/>
            <a:ext cx="10146312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4 ЯДС\1 Грущинська\5 Людина і природа навесні\№093 Застосовуємо знання щодня. Як учинити правильно\2025-04-26_235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82" y="1623168"/>
            <a:ext cx="2192578" cy="260451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 клас\4 ЯДС\1 Грущинська\5 Людина і природа навесні\№093 Застосовуємо знання щодня. Як учинити правильно\2025-04-26_235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1" y="2122712"/>
            <a:ext cx="4370599" cy="41714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7881" y="3650501"/>
            <a:ext cx="4241706" cy="511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01079" y="2817005"/>
            <a:ext cx="524571" cy="181588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5907" y="2394352"/>
            <a:ext cx="524571" cy="22467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О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  <a:endParaRPr lang="uk-UA" sz="1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</a:t>
            </a:r>
            <a:endParaRPr lang="uk-UA" sz="11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1138" y="3248582"/>
            <a:ext cx="524571" cy="22467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О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7881" y="2805680"/>
            <a:ext cx="524571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А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</a:t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5642" y="2780888"/>
            <a:ext cx="524571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І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Г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9273" y="2834627"/>
            <a:ext cx="524571" cy="13849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34101" y="2411974"/>
            <a:ext cx="524571" cy="22467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И</a:t>
            </a:r>
            <a:endParaRPr lang="uk-UA" sz="1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</a:t>
            </a:r>
            <a:endParaRPr lang="uk-UA" sz="11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63003" y="1541966"/>
            <a:ext cx="524571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И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Я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06075" y="2823302"/>
            <a:ext cx="524571" cy="224676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</a:t>
            </a:r>
            <a:br>
              <a:rPr lang="uk-UA" sz="2800" b="1" dirty="0" smtClean="0">
                <a:solidFill>
                  <a:srgbClr val="0070C0"/>
                </a:solidFill>
              </a:rPr>
            </a:br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3836" y="2411974"/>
            <a:ext cx="524571" cy="2677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Б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Е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884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над цим варто замислитися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68828" y="1551098"/>
            <a:ext cx="4865913" cy="3371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Пролунав дзвінок веселий.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Всі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готові?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91" y="1551098"/>
            <a:ext cx="5046951" cy="3513940"/>
          </a:xfrm>
          <a:prstGeom prst="roundRect">
            <a:avLst/>
          </a:prstGeom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1489365" y="1295709"/>
            <a:ext cx="9143731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явищем природи, яке виражає твої емоції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1" y="1861843"/>
            <a:ext cx="2944246" cy="171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533" y="4060208"/>
            <a:ext cx="2943649" cy="1918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96" y="4172405"/>
            <a:ext cx="2258899" cy="1694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0" y="1883867"/>
            <a:ext cx="3002209" cy="1838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600232" y="4220262"/>
            <a:ext cx="2680343" cy="1689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6156" y="3500707"/>
            <a:ext cx="1418409" cy="51077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5582" y="5892781"/>
            <a:ext cx="2112235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Веселка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12224" y="3690537"/>
            <a:ext cx="2653747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Перші листочки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2092" y="5853435"/>
            <a:ext cx="19346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Листопад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06155" y="5853435"/>
            <a:ext cx="141840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Сніг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6917" y="5866579"/>
            <a:ext cx="1769112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Спека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8614" y="4146203"/>
            <a:ext cx="2417399" cy="174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707200" y="3662739"/>
            <a:ext cx="247280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Хвильки на морі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721" y="538662"/>
            <a:ext cx="10215021" cy="669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</a:t>
            </a:r>
            <a:r>
              <a:rPr lang="uk-UA" sz="4000" b="1" dirty="0" smtClean="0">
                <a:solidFill>
                  <a:schemeClr val="bg1"/>
                </a:solidFill>
              </a:rPr>
              <a:t>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806487"/>
            <a:ext cx="3026228" cy="1955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0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605" y="1302221"/>
            <a:ext cx="3502395" cy="12232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рослини занесено </a:t>
            </a:r>
            <a:r>
              <a:rPr lang="uk-UA" sz="2400" b="1" dirty="0"/>
              <a:t>до Червоної книги України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6171" y="1312551"/>
            <a:ext cx="3458846" cy="121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 smtClean="0"/>
              <a:t>Які </a:t>
            </a:r>
            <a:r>
              <a:rPr lang="uk-UA" sz="2400" b="1" dirty="0"/>
              <a:t>тварини занесено до Червоної книги України?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00571" y="4667872"/>
            <a:ext cx="7568889" cy="12974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узагальнимо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вивчений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матеріал з розділу «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Людина і природа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навесні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Поспілкуємося про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доброзичливу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взаємодію з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іншими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людьми.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42114" y="2607459"/>
            <a:ext cx="3427346" cy="1953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Що </a:t>
            </a:r>
            <a:r>
              <a:rPr lang="ru-RU" sz="2400" b="1" dirty="0" err="1"/>
              <a:t>корисного</a:t>
            </a:r>
            <a:r>
              <a:rPr lang="ru-RU" sz="2400" b="1" dirty="0"/>
              <a:t> і </a:t>
            </a:r>
            <a:r>
              <a:rPr lang="ru-RU" sz="2400" b="1" dirty="0" err="1"/>
              <a:t>цікавого</a:t>
            </a:r>
            <a:r>
              <a:rPr lang="ru-RU" sz="2400" b="1" dirty="0"/>
              <a:t> </a:t>
            </a:r>
            <a:r>
              <a:rPr lang="ru-RU" sz="2400" b="1" dirty="0" smtClean="0"/>
              <a:t>ми </a:t>
            </a:r>
            <a:r>
              <a:rPr lang="ru-RU" sz="2400" b="1" dirty="0" err="1"/>
              <a:t>відкрили</a:t>
            </a:r>
            <a:r>
              <a:rPr lang="ru-RU" sz="2400" b="1" dirty="0"/>
              <a:t> для себе, </a:t>
            </a:r>
            <a:r>
              <a:rPr lang="ru-RU" sz="2400" b="1" dirty="0" err="1"/>
              <a:t>опанувавши</a:t>
            </a:r>
            <a:r>
              <a:rPr lang="ru-RU" sz="2400" b="1" dirty="0"/>
              <a:t> </a:t>
            </a:r>
            <a:r>
              <a:rPr lang="ru-RU" sz="2400" b="1" dirty="0" err="1" smtClean="0"/>
              <a:t>розділ</a:t>
            </a:r>
            <a:r>
              <a:rPr lang="ru-RU" sz="2400" b="1" dirty="0" smtClean="0"/>
              <a:t> «Людина і природа навесні»? </a:t>
            </a:r>
            <a:endParaRPr lang="ru-RU" sz="2400" b="1" dirty="0"/>
          </a:p>
        </p:txBody>
      </p:sp>
      <p:pic>
        <p:nvPicPr>
          <p:cNvPr id="8" name="Picture 2" descr="D:\2 клас\4 ЯДС\1 Грущинська\5 Людина і природа навесні\№092 Чому тваринам загрожує небезпека зникн\2025-04-26_231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4" y="2652439"/>
            <a:ext cx="4141543" cy="186369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mg1.liveinternet.ru/images/attach/c/0/121/481/121481165_pochkiraspuskayu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236" y="4463709"/>
            <a:ext cx="2792586" cy="1829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5" name="Picture 2" descr="http://savepic.ru/9248653m.jpg"/>
          <p:cNvPicPr>
            <a:picLocks noChangeAspect="1" noChangeArrowheads="1"/>
          </p:cNvPicPr>
          <p:nvPr/>
        </p:nvPicPr>
        <p:blipFill rotWithShape="1">
          <a:blip r:embed="rId3" cstate="print"/>
          <a:srcRect t="1" b="7610"/>
          <a:stretch/>
        </p:blipFill>
        <p:spPr bwMode="auto">
          <a:xfrm>
            <a:off x="3177619" y="4451141"/>
            <a:ext cx="2649550" cy="18359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14399" y="494529"/>
            <a:ext cx="10120745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</a:t>
            </a:r>
            <a:r>
              <a:rPr lang="ru-RU" sz="3600" b="1" dirty="0">
                <a:solidFill>
                  <a:schemeClr val="bg1"/>
                </a:solidFill>
              </a:rPr>
              <a:t>«Знайди </a:t>
            </a:r>
            <a:r>
              <a:rPr lang="ru-RU" sz="3600" b="1" dirty="0" smtClean="0">
                <a:solidFill>
                  <a:schemeClr val="bg1"/>
                </a:solidFill>
              </a:rPr>
              <a:t>помилку в прикметах весни»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5181" y="2483243"/>
            <a:ext cx="4135584" cy="631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Розпускаються сніги.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69745" y="2404718"/>
            <a:ext cx="3798315" cy="919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Птахи прокидаються від зимової сплячки.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399" y="1286224"/>
            <a:ext cx="5060371" cy="11540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Навесні дні стають коротшими, а ночі довшими.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66567" y="1271225"/>
            <a:ext cx="3798316" cy="10620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На деревах набухають квіти.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0399" y="3148097"/>
            <a:ext cx="3688772" cy="10293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З’являються перші весняні бурульки.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0841" y="3369273"/>
            <a:ext cx="3798316" cy="947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Звірі    повертаються </a:t>
            </a:r>
            <a:r>
              <a:rPr lang="uk-UA" sz="2800" b="1" dirty="0"/>
              <a:t>з теплих країв.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9264" y="1340012"/>
            <a:ext cx="192231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довшими,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1072" y="1863232"/>
            <a:ext cx="2028193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к</a:t>
            </a:r>
            <a:r>
              <a:rPr lang="uk-UA" sz="2800" b="1" dirty="0" smtClean="0">
                <a:solidFill>
                  <a:srgbClr val="FFFF00"/>
                </a:solidFill>
              </a:rPr>
              <a:t>ороткими.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82929" y="2548963"/>
            <a:ext cx="163656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сережки.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7189" y="3633019"/>
            <a:ext cx="1563017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квіти.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1589" y="1756515"/>
            <a:ext cx="1645692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бруньки.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1589" y="2437451"/>
            <a:ext cx="1014096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Звірі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745" y="3401172"/>
            <a:ext cx="1124784" cy="52322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Птахи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4" name="Picture 2" descr="http://bazilik.sagau.ru/wp-content/uploads/28-03-2016-13-49-36-enc4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132" y="4457425"/>
            <a:ext cx="2447879" cy="18359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6" name="Picture 2" descr="D:\Картинки до тестів\Тварини\Леле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24335" r="21903" b="12676"/>
          <a:stretch/>
        </p:blipFill>
        <p:spPr bwMode="auto">
          <a:xfrm>
            <a:off x="8797228" y="4451141"/>
            <a:ext cx="2736000" cy="1800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30" y="506004"/>
            <a:ext cx="10107832" cy="702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 світлинами назви періоди </a:t>
            </a:r>
            <a:r>
              <a:rPr lang="uk-UA" sz="4000" b="1" dirty="0" smtClean="0">
                <a:solidFill>
                  <a:schemeClr val="bg1"/>
                </a:solidFill>
              </a:rPr>
              <a:t>весни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32" y="1365155"/>
            <a:ext cx="3570514" cy="25732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32" y="4050649"/>
            <a:ext cx="4578439" cy="231604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>
          <a:xfrm>
            <a:off x="6181265" y="1365155"/>
            <a:ext cx="3600000" cy="25732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8943" y="1465948"/>
            <a:ext cx="2675885" cy="2371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Березень</a:t>
            </a:r>
            <a:r>
              <a:rPr lang="ru-RU" sz="2800" b="1" dirty="0" smtClean="0">
                <a:solidFill>
                  <a:schemeClr val="bg1"/>
                </a:solidFill>
              </a:rPr>
              <a:t>. Перший </a:t>
            </a:r>
            <a:r>
              <a:rPr lang="ru-RU" sz="2800" b="1" dirty="0">
                <a:solidFill>
                  <a:schemeClr val="bg1"/>
                </a:solidFill>
              </a:rPr>
              <a:t>період весни — сніготанення —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весна </a:t>
            </a:r>
            <a:r>
              <a:rPr lang="ru-RU" sz="2800" b="1" dirty="0">
                <a:solidFill>
                  <a:srgbClr val="FFFF00"/>
                </a:solidFill>
              </a:rPr>
              <a:t>світла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8387" y="4050649"/>
            <a:ext cx="3548195" cy="2415465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Квітень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Другий </a:t>
            </a:r>
            <a:r>
              <a:rPr lang="ru-RU" sz="2800" b="1" dirty="0">
                <a:solidFill>
                  <a:schemeClr val="bg1"/>
                </a:solidFill>
              </a:rPr>
              <a:t>період — </a:t>
            </a:r>
            <a:r>
              <a:rPr lang="ru-RU" sz="2800" b="1" dirty="0" smtClean="0">
                <a:solidFill>
                  <a:schemeClr val="bg1"/>
                </a:solidFill>
              </a:rPr>
              <a:t>оживання,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весна </a:t>
            </a:r>
            <a:r>
              <a:rPr lang="ru-RU" sz="2800" b="1" dirty="0">
                <a:solidFill>
                  <a:srgbClr val="FFFF00"/>
                </a:solidFill>
              </a:rPr>
              <a:t>води </a:t>
            </a:r>
            <a:r>
              <a:rPr lang="ru-RU" sz="2800" b="1" dirty="0">
                <a:solidFill>
                  <a:schemeClr val="bg1"/>
                </a:solidFill>
              </a:rPr>
              <a:t>— настає повінь, водопілля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02484" y="1380087"/>
            <a:ext cx="2579915" cy="1779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Травень</a:t>
            </a:r>
            <a:r>
              <a:rPr lang="ru-RU" sz="2800" b="1" dirty="0" smtClean="0"/>
              <a:t>.</a:t>
            </a:r>
          </a:p>
          <a:p>
            <a:pPr algn="ctr"/>
            <a:r>
              <a:rPr lang="ru-RU" sz="2800" b="1" dirty="0" smtClean="0"/>
              <a:t>Третій період – розквіт</a:t>
            </a:r>
            <a:r>
              <a:rPr lang="en-US" sz="2800" b="1" dirty="0" smtClean="0"/>
              <a:t> – 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зелена весна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6681" y="527776"/>
            <a:ext cx="9837890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Виправ </a:t>
            </a:r>
            <a:r>
              <a:rPr lang="uk-UA" sz="4000" b="1" dirty="0" smtClean="0">
                <a:solidFill>
                  <a:schemeClr val="bg1"/>
                </a:solidFill>
              </a:rPr>
              <a:t>помилки в назвах квітів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6742" y="4324820"/>
            <a:ext cx="2144487" cy="6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Пролісок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59629" y="4324820"/>
            <a:ext cx="2705986" cy="6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Підсніжник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31422" y="4581760"/>
            <a:ext cx="2339721" cy="6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Анемона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3257" y="4368034"/>
            <a:ext cx="2347441" cy="6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Первоцвіт</a:t>
            </a:r>
            <a:endParaRPr lang="ru-RU" sz="3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05" y="1759308"/>
            <a:ext cx="2651863" cy="19888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14" y="1783018"/>
            <a:ext cx="2829601" cy="19414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22" y="1444520"/>
            <a:ext cx="2339721" cy="30650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5077"/>
            <a:ext cx="2532498" cy="27219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40041" y="5218752"/>
            <a:ext cx="4337787" cy="96021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Чи можна їх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зривати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букетів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або на продаж?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75514" y="5218752"/>
            <a:ext cx="5995629" cy="10005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красиво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квітучі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рослини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часто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опиняються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Червоній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книзі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5 0.02824 L -0.02735 0.02847 C -0.02422 0.02801 -0.02044 0.02777 -0.01667 0.02777 C -0.01563 0.02754 -0.01432 0.02754 -0.01289 0.02754 C -0.01146 0.02754 -0.00964 0.02754 -0.00794 0.02754 C -0.00651 0.02731 -0.00521 0.02731 -0.00417 0.02731 C 0.00078 0.02708 0.00104 0.02685 0.00625 0.02662 C 0.00872 0.02662 0.01146 0.02662 0.01406 0.02662 C 0.0164 0.02639 0.01836 0.02639 0.02083 0.02615 C 0.02435 0.02615 0.02773 0.02615 0.03086 0.02615 C 0.03385 0.02615 0.03698 0.02592 0.0401 0.02592 C 0.05495 0.02523 0.04232 0.02569 0.05781 0.02546 C 0.06146 0.02546 0.06484 0.02523 0.06862 0.02523 C 0.07708 0.025 0.09349 0.025 0.09349 0.02523 C 0.10534 0.02477 0.11081 0.02477 0.12239 0.02453 C 0.13021 0.02453 0.14531 0.0243 0.14531 0.02453 C 0.15234 0.0243 0.15924 0.02407 0.1664 0.02407 C 0.17877 0.02407 0.17318 0.02407 0.18437 0.02384 C 0.18724 0.02384 0.19023 0.02361 0.1931 0.02361 C 0.19687 0.02361 0.20052 0.02361 0.20403 0.02361 C 0.21081 0.02338 0.21745 0.02338 0.22396 0.02338 L 0.51888 0.02338 C 0.52448 0.02338 0.53008 0.02361 0.53555 0.02361 L 0.54153 0.02384 C 0.54401 0.02384 0.5457 0.02407 0.54752 0.02407 C 0.54974 0.02407 0.55182 0.02407 0.55364 0.02407 C 0.55872 0.0243 0.55625 0.0243 0.56042 0.0243 C 0.56185 0.0243 0.56315 0.0243 0.56458 0.0243 C 0.56575 0.02453 0.56745 0.02453 0.56849 0.02453 C 0.57474 0.025 0.56992 0.02477 0.57669 0.02523 C 0.5776 0.02523 0.57877 0.02523 0.57969 0.02523 C 0.58099 0.02523 0.58216 0.02546 0.58346 0.02546 C 0.58502 0.02546 0.58698 0.02546 0.58854 0.02569 C 0.58945 0.02569 0.59049 0.02569 0.5914 0.02569 C 0.5944 0.02592 0.59752 0.02592 0.60026 0.02592 C 0.60508 0.02615 0.60521 0.02615 0.60937 0.02615 C 0.61159 0.02639 0.61432 0.02639 0.61627 0.02639 C 0.61771 0.02639 0.61888 0.02662 0.62044 0.02662 C 0.62799 0.02685 0.62617 0.02662 0.63125 0.02685 C 0.63255 0.02685 0.63385 0.02685 0.63528 0.02685 C 0.63698 0.02708 0.6414 0.02708 0.6414 0.02731 C 0.64792 0.02754 0.64062 0.02708 0.64739 0.02754 C 0.64857 0.02754 0.65 0.02777 0.6513 0.02777 C 0.65599 0.02824 0.65221 0.02801 0.65716 0.02824 C 0.65833 0.02824 0.65898 0.02824 0.66002 0.02824 C 0.66315 0.02847 0.66445 0.02847 0.66719 0.0287 C 0.66797 0.0287 0.66979 0.0287 0.67018 0.02893 C 0.67122 0.02916 0.67018 0.02939 0.67018 0.02963 L 0.67018 0.02939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22" y="-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4329 L -0.00078 0.04352 C -0.00299 0.04768 -0.00455 0.05301 -0.00716 0.05648 C -0.00898 0.0588 -0.01145 0.0588 -0.01354 0.06018 C -0.01523 0.06134 -0.01705 0.06296 -0.01875 0.06389 C -0.02434 0.06736 -0.02968 0.0669 -0.03567 0.06782 L -0.09492 0.06389 C -0.09739 0.06366 -0.09973 0.06273 -0.10221 0.06204 C -0.10507 0.06134 -0.10794 0.06042 -0.11067 0.06018 C -0.12799 0.05856 -0.14518 0.05764 -0.1625 0.05648 C -0.17669 0.05023 -0.15247 0.06042 -0.18997 0.05278 C -0.19153 0.05231 -0.1927 0.04977 -0.19414 0.04884 C -0.19583 0.04792 -0.19765 0.04768 -0.19947 0.04699 C -0.20156 0.0463 -0.20364 0.04583 -0.20585 0.04514 C -0.20833 0.04444 -0.2108 0.04421 -0.21315 0.04329 C -0.21614 0.04236 -0.21783 0.0412 -0.22057 0.03958 C -0.22161 0.03773 -0.22265 0.03565 -0.22382 0.03403 C -0.22825 0.02778 -0.23007 0.02801 -0.23333 0.02083 C -0.23489 0.01713 -0.23606 0.01319 -0.2375 0.00949 C -0.23984 0.00324 -0.23867 0.00555 -0.24062 0.00208 L -0.24062 0.00231 L -0.24166 -0.00162 L -0.2375 -0.00347 " pathEditMode="relative" rAng="0" ptsTypes="AAAAAAAAAAAAAAAA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-1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6 -0.00186 L 0.02826 -0.00139 C 0.02539 0.00208 0.02266 0.00532 0.01992 0.00972 C 0.01237 0.02176 0.01875 0.01689 0.00755 0.02893 C 0.00547 0.03148 0.00339 0.03194 0.00143 0.03333 C -0.00143 0.03726 -0.00404 0.04189 -0.0069 0.0449 C -0.00924 0.04722 -0.01172 0.04768 -0.01406 0.04861 C -0.01745 0.05023 -0.02096 0.05115 -0.02435 0.05254 L -0.03359 0.05648 C -0.03711 0.06018 -0.04036 0.06782 -0.04388 0.06851 L -0.17161 0.06018 C -0.17383 0.05926 -0.17578 0.05879 -0.17786 0.05648 C -0.17943 0.05486 -0.18047 0.05023 -0.18203 0.04861 C -0.1849 0.04583 -0.18815 0.04629 -0.19128 0.0449 C -0.19362 0.04351 -0.19596 0.04189 -0.19844 0.04097 C -0.20391 0.02708 -0.20013 0.03426 -0.2099 0.02893 C -0.23099 0.01851 -0.20156 0.0324 -0.22526 0.02129 C -0.23581 0.00787 -0.23125 0.01273 -0.23867 0.00601 C -0.24401 -0.00811 -0.2401 0.00601 -0.24271 -0.0176 C -0.24687 -0.05417 -0.24479 0.01551 -0.24479 -0.07199 L -0.2457 -0.0757 " pathEditMode="relative" rAng="0" ptsTypes="AAAAAAAAAAAAAAAAAA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5556 L 0.00104 -0.05533 C -0.0013 -0.05232 -0.00377 -0.04954 -0.00573 -0.04607 C -0.00664 -0.04445 -0.0069 -0.04213 -0.00755 -0.04051 C -0.00872 -0.0382 -0.01354 -0.02755 -0.01614 -0.02546 C -0.01849 -0.02361 -0.02083 -0.02338 -0.02291 -0.02153 C -0.02487 -0.02014 -0.02669 -0.01759 -0.02864 -0.01597 C -0.03151 -0.01389 -0.03437 -0.0125 -0.03724 -0.01042 C -0.03945 -0.00857 -0.04166 -0.00671 -0.04401 -0.00463 C -0.04648 -0.00232 -0.04896 0.00092 -0.05156 0.00278 C -0.0539 0.00463 -0.05664 0.00509 -0.05911 0.00648 C -0.06341 0.0088 -0.06732 0.01227 -0.07161 0.01412 C -0.07448 0.01528 -0.07734 0.01528 -0.08021 0.01597 C -0.09036 0.01805 -0.09036 0.01782 -0.10117 0.01967 C -0.10429 0.02153 -0.10742 0.02523 -0.11068 0.02546 L -0.19375 0.02153 C -0.19622 0.02037 -0.1987 0.01898 -0.2013 0.01782 C -0.20325 0.01713 -0.20508 0.01667 -0.20716 0.01597 C -0.20911 0.01505 -0.21328 0.01134 -0.21458 0.01042 C -0.21588 0.00949 -0.21719 0.00926 -0.21849 0.00833 C -0.2194 0.00787 -0.22044 0.00717 -0.22135 0.00648 C -0.22265 0.00579 -0.22396 0.00532 -0.22526 0.00463 C -0.23489 -0.00116 -0.22695 0.00255 -0.23568 -0.00093 C -0.23737 -0.0044 -0.23945 -0.00764 -0.24036 -0.01227 C -0.24101 -0.01458 -0.24114 -0.01713 -0.24127 -0.01968 C -0.24114 -0.02662 -0.24088 -0.03357 -0.24036 -0.04051 C -0.24023 -0.04306 -0.2401 -0.0456 -0.23945 -0.04792 C -0.2375 -0.05602 -0.23528 -0.05695 -0.23476 -0.06482 C -0.2345 -0.06667 -0.23476 -0.06852 -0.23476 -0.07037 L -0.23476 -0.07014 " pathEditMode="relative" rAng="0" ptsTypes="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8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15594"/>
          <a:stretch/>
        </p:blipFill>
        <p:spPr>
          <a:xfrm>
            <a:off x="4932000" y="3979603"/>
            <a:ext cx="2160000" cy="231225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94657" y="528954"/>
            <a:ext cx="10551630" cy="8685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Назви тварин, які НЕ занесені </a:t>
            </a:r>
            <a:r>
              <a:rPr lang="uk-UA" sz="3200" b="1" dirty="0">
                <a:solidFill>
                  <a:schemeClr val="bg1"/>
                </a:solidFill>
              </a:rPr>
              <a:t>в Червону книгу.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82" y="3979603"/>
            <a:ext cx="3271260" cy="22898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8" y="1439933"/>
            <a:ext cx="3132953" cy="23497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r="2166"/>
          <a:stretch/>
        </p:blipFill>
        <p:spPr>
          <a:xfrm>
            <a:off x="4500000" y="1398037"/>
            <a:ext cx="2592000" cy="24340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901"/>
          <a:stretch/>
        </p:blipFill>
        <p:spPr>
          <a:xfrm>
            <a:off x="8034287" y="1439933"/>
            <a:ext cx="3312000" cy="24346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10403" y="2835541"/>
            <a:ext cx="151396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Ящірка зелена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1291" y="4027454"/>
            <a:ext cx="135813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Беркут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51915" y="4001980"/>
            <a:ext cx="1474028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Видра річкова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4287" y="2920441"/>
            <a:ext cx="1390211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Лелека білий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3370" y="2877992"/>
            <a:ext cx="1390211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Лелека чорний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utoShape 2" descr="Травневий хрущ захід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4" y="4027454"/>
            <a:ext cx="3048000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10403" y="5359347"/>
            <a:ext cx="1820246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Хрущ травневий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23581" y="2733465"/>
            <a:ext cx="1920959" cy="1328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910403" y="5217570"/>
            <a:ext cx="1920959" cy="13280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709" y="516890"/>
            <a:ext cx="9980225" cy="726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Руханка «Корисна </a:t>
            </a:r>
            <a:r>
              <a:rPr lang="uk-UA" sz="4000" b="1" dirty="0">
                <a:solidFill>
                  <a:schemeClr val="bg1"/>
                </a:solidFill>
              </a:rPr>
              <a:t>– </a:t>
            </a:r>
            <a:r>
              <a:rPr lang="uk-UA" sz="4000" b="1" dirty="0" smtClean="0">
                <a:solidFill>
                  <a:schemeClr val="bg1"/>
                </a:solidFill>
              </a:rPr>
              <a:t>шкідлива звичка»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8600" y="1770682"/>
            <a:ext cx="2765000" cy="2775957"/>
            <a:chOff x="684784" y="1120115"/>
            <a:chExt cx="2925605" cy="33462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684784" y="1120115"/>
              <a:ext cx="2925605" cy="33462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8172" y="1921209"/>
              <a:ext cx="1688328" cy="1446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Їсти багато солодкого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64697" y="1662279"/>
            <a:ext cx="2461587" cy="2737735"/>
            <a:chOff x="3924881" y="1047511"/>
            <a:chExt cx="2198260" cy="30906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04154" y="1828823"/>
              <a:ext cx="1583141" cy="135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Виконувати ранкову зарядку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288142" y="1662279"/>
            <a:ext cx="2467989" cy="2696502"/>
            <a:chOff x="7071167" y="1197095"/>
            <a:chExt cx="2495271" cy="356746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71167" y="1197095"/>
              <a:ext cx="2495271" cy="35674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21021" y="2002009"/>
              <a:ext cx="1620368" cy="1629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Мити руки, </a:t>
              </a:r>
              <a:r>
                <a:rPr lang="uk-UA" sz="2400" b="1" dirty="0" err="1">
                  <a:solidFill>
                    <a:srgbClr val="002060"/>
                  </a:solidFill>
                </a:rPr>
                <a:t>вмиватися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14401" y="4021315"/>
            <a:ext cx="2521470" cy="2499219"/>
            <a:chOff x="2117861" y="4052524"/>
            <a:chExt cx="2189101" cy="29210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4074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28271"/>
            <a:stretch/>
          </p:blipFill>
          <p:spPr>
            <a:xfrm>
              <a:off x="2117861" y="4052524"/>
              <a:ext cx="2189101" cy="2921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20840" y="4299893"/>
              <a:ext cx="1583141" cy="146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Брати до рота і гризти предмети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58505" y="3829928"/>
            <a:ext cx="2619828" cy="2736213"/>
            <a:chOff x="9479261" y="1120115"/>
            <a:chExt cx="2572029" cy="30373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89" b="90000" l="12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4" t="4907" r="28275" b="43132"/>
            <a:stretch/>
          </p:blipFill>
          <p:spPr>
            <a:xfrm>
              <a:off x="9479261" y="1120115"/>
              <a:ext cx="2572029" cy="3037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58247" y="1685166"/>
              <a:ext cx="1909025" cy="133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Кидати сміття на підлогу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02641" y="3613808"/>
            <a:ext cx="3060326" cy="2854709"/>
            <a:chOff x="5108799" y="4021756"/>
            <a:chExt cx="2787644" cy="30494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6" b="90000" l="139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3200" r="28395" b="42870"/>
            <a:stretch/>
          </p:blipFill>
          <p:spPr>
            <a:xfrm>
              <a:off x="5108799" y="4021756"/>
              <a:ext cx="2678078" cy="30494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29492" y="5113981"/>
              <a:ext cx="2566951" cy="49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Загартовуватися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398214" y="1319691"/>
            <a:ext cx="9313330" cy="5308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це корисно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підстрибуй,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якщо шкідливо –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присідай.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236823" y="1662280"/>
            <a:ext cx="3292224" cy="2622102"/>
            <a:chOff x="-1320569" y="1379323"/>
            <a:chExt cx="3102113" cy="33462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-1320569" y="1379323"/>
              <a:ext cx="3102113" cy="33462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-960059" y="1919263"/>
              <a:ext cx="2141460" cy="153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Багато часу </a:t>
              </a:r>
              <a:r>
                <a:rPr lang="uk-UA" sz="2400" b="1" dirty="0" smtClean="0">
                  <a:solidFill>
                    <a:srgbClr val="002060"/>
                  </a:solidFill>
                </a:rPr>
                <a:t>проводити </a:t>
              </a:r>
              <a:r>
                <a:rPr lang="uk-UA" sz="2400" b="1" dirty="0">
                  <a:solidFill>
                    <a:srgbClr val="002060"/>
                  </a:solidFill>
                </a:rPr>
                <a:t>за комп’ютером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726208" y="3711432"/>
            <a:ext cx="2511025" cy="2787639"/>
            <a:chOff x="3924881" y="1047511"/>
            <a:chExt cx="2198260" cy="309064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27416" y="1963436"/>
              <a:ext cx="2033800" cy="890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2F3242"/>
                  </a:solidFill>
                </a:rPr>
                <a:t>Дотримуватися режиму дня</a:t>
              </a:r>
              <a:endParaRPr lang="ru-RU" sz="2400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935844" y="1662280"/>
            <a:ext cx="2364818" cy="2608026"/>
            <a:chOff x="7050085" y="1120115"/>
            <a:chExt cx="2495271" cy="356746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7050085" y="1120115"/>
              <a:ext cx="2495271" cy="35674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246777" y="2323194"/>
              <a:ext cx="1934500" cy="113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rgbClr val="002060"/>
                  </a:solidFill>
                </a:rPr>
                <a:t>Поводитися чемно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5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755</Words>
  <Application>Microsoft Office PowerPoint</Application>
  <PresentationFormat>Произвольный</PresentationFormat>
  <Paragraphs>190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2025-05-01T11:20:11Z</dcterms:modified>
</cp:coreProperties>
</file>