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11" r:id="rId3"/>
    <p:sldId id="304" r:id="rId4"/>
    <p:sldId id="303" r:id="rId5"/>
    <p:sldId id="305" r:id="rId6"/>
    <p:sldId id="306" r:id="rId7"/>
    <p:sldId id="307" r:id="rId8"/>
    <p:sldId id="295" r:id="rId9"/>
    <p:sldId id="298" r:id="rId10"/>
    <p:sldId id="302" r:id="rId11"/>
    <p:sldId id="301" r:id="rId12"/>
    <p:sldId id="308" r:id="rId13"/>
    <p:sldId id="31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8315" y="4474949"/>
            <a:ext cx="9816384" cy="85129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Чому літні місяці отримали такі назви?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94" y="1405191"/>
            <a:ext cx="2751164" cy="248705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813965" y="1452616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влітку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95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8452" y="494529"/>
            <a:ext cx="9870547" cy="8062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Хвилинка - </a:t>
            </a:r>
            <a:r>
              <a:rPr lang="uk-UA" sz="4000" b="1" dirty="0" err="1">
                <a:solidFill>
                  <a:schemeClr val="bg1"/>
                </a:solidFill>
              </a:rPr>
              <a:t>цікавинка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02251" y="1387852"/>
            <a:ext cx="5011473" cy="41094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 Арктиці майже не буває літа або воно зовсім коротке. У різних куточках нашої планети літо різне, наприклад, у тропічних і екваторіальних місцях воно триває цілий рік. На полюсах літо триває шість місяців.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39" y="1892651"/>
            <a:ext cx="4802560" cy="309983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355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88" y="4100840"/>
            <a:ext cx="3254372" cy="2153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3256" y="484233"/>
            <a:ext cx="10025743" cy="615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прикмети</a:t>
            </a:r>
            <a:r>
              <a:rPr lang="uk-UA" sz="4000" b="1" dirty="0"/>
              <a:t> про літні місяці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23256" y="1221279"/>
            <a:ext cx="4691946" cy="53132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Під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час літніх канікул перевір їх.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1288" y="1858392"/>
            <a:ext cx="5551911" cy="10773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Якщо в червні рідкий дощ буває, то у вулику медок прибуває.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1288" y="3023840"/>
            <a:ext cx="6607825" cy="10770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Парує в серпні туман над лісом – пора йти по гриби.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97728" y="4222770"/>
            <a:ext cx="3276797" cy="18215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Багато павутиння в серпні – </a:t>
            </a:r>
            <a:r>
              <a:rPr lang="uk-UA" sz="2800" b="1" dirty="0" smtClean="0"/>
              <a:t>на довготривалу </a:t>
            </a:r>
            <a:r>
              <a:rPr lang="uk-UA" sz="2800" b="1" dirty="0"/>
              <a:t>й гожу осінь.</a:t>
            </a:r>
            <a:endParaRPr lang="ru-RU" sz="2800" b="1" dirty="0"/>
          </a:p>
        </p:txBody>
      </p:sp>
      <p:pic>
        <p:nvPicPr>
          <p:cNvPr id="4098" name="Picture 2" descr="Де ростуть гриби маслюки, коли їх збирати і як готуват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0603" b="20536"/>
          <a:stretch/>
        </p:blipFill>
        <p:spPr bwMode="auto">
          <a:xfrm>
            <a:off x="7695020" y="3072999"/>
            <a:ext cx="3353979" cy="2235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Народні прикмети літа, про які ви не знали – Золотоноша.C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933" y="1117017"/>
            <a:ext cx="3541903" cy="1955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81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751402" y="4557733"/>
            <a:ext cx="4526197" cy="13730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літній місяць ти найбільше любиш? </a:t>
            </a:r>
          </a:p>
          <a:p>
            <a:pPr algn="ctr"/>
            <a:r>
              <a:rPr lang="uk-UA" sz="2800" b="1" dirty="0"/>
              <a:t>Поясни чому.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05276" y="500744"/>
            <a:ext cx="10072323" cy="7183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8398">
            <a:off x="6108807" y="1194563"/>
            <a:ext cx="2208112" cy="240799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868886" y="4557733"/>
            <a:ext cx="4105075" cy="14294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Хто влітку відпочиває?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А </a:t>
            </a:r>
            <a:r>
              <a:rPr lang="uk-UA" sz="2800" b="1" dirty="0"/>
              <a:t>для кого це час напруженої праці?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51402" y="4557733"/>
            <a:ext cx="4526197" cy="15760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Вислови власні міркування, чому літні місяці дістали такі назви.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315793" y="3316746"/>
            <a:ext cx="5441031" cy="33885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997392"/>
            <a:ext cx="2440636" cy="266156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54972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766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18 -0.00486 L 0.02318 -0.00463 C 0.02344 -0.0125 0.0237 -0.02014 0.02422 -0.02754 C 0.02435 -0.03009 0.02513 -0.03241 0.02526 -0.03495 C 0.02578 -0.04745 0.02565 -0.06018 0.0263 -0.07245 C 0.02682 -0.08264 0.02747 -0.09259 0.02839 -0.10254 C 0.02878 -0.10625 0.02904 -0.11018 0.02943 -0.11389 C 0.03008 -0.11829 0.03086 -0.12268 0.03151 -0.12708 C 0.03086 -0.14213 0.0306 -0.15717 0.02943 -0.17199 C 0.02917 -0.17546 0.02786 -0.17824 0.02734 -0.18148 C 0.02383 -0.20393 0.02943 -0.18148 0.02318 -0.20393 C 0.02096 -0.22361 0.02383 -0.20301 0.01888 -0.22268 C 0.01836 -0.225 0.01836 -0.22778 0.01784 -0.23032 C 0.01719 -0.23356 0.01628 -0.23634 0.01576 -0.23958 C 0.01523 -0.24282 0.01523 -0.24606 0.01471 -0.24907 C 0.01419 -0.25162 0.01315 -0.25393 0.0125 -0.25648 C 0.00885 -0.27129 0.0125 -0.26134 0.00625 -0.27523 C 0.00547 -0.27916 0.00521 -0.2831 0.00417 -0.28657 C 0.00312 -0.28981 -0.00508 -0.31227 -0.00755 -0.31852 C -0.00924 -0.32291 -0.01146 -0.32685 -0.01276 -0.33171 C -0.0138 -0.33541 -0.01497 -0.33912 -0.01602 -0.34282 C -0.01706 -0.34722 -0.01758 -0.35208 -0.01914 -0.35602 C -0.02826 -0.38032 -0.02083 -0.35116 -0.02865 -0.37477 C -0.02995 -0.37893 -0.03047 -0.38379 -0.03177 -0.38796 C -0.03294 -0.39143 -0.03477 -0.39398 -0.03607 -0.39745 C -0.03893 -0.40463 -0.04219 -0.4118 -0.04453 -0.41991 C -0.04714 -0.4294 -0.05052 -0.4419 -0.05404 -0.45 C -0.05651 -0.45555 -0.05938 -0.46065 -0.06133 -0.4669 C -0.0625 -0.46991 -0.06354 -0.47291 -0.06458 -0.47616 C -0.06836 -0.48842 -0.06862 -0.49329 -0.07409 -0.50625 C -0.08099 -0.52268 -0.07266 -0.5037 -0.08255 -0.52315 C -0.08398 -0.52616 -0.08516 -0.52963 -0.08672 -0.53264 C -0.08828 -0.53541 -0.09036 -0.53727 -0.09206 -0.54004 C -0.09349 -0.54236 -0.09466 -0.54537 -0.09622 -0.54745 C -0.09792 -0.54977 -0.10352 -0.55532 -0.10573 -0.55694 C -0.1112 -0.56111 -0.11693 -0.56504 -0.12266 -0.56829 C -0.12409 -0.56898 -0.12552 -0.56921 -0.12682 -0.57014 C -0.13112 -0.57245 -0.13516 -0.57592 -0.13958 -0.57754 L -0.1543 -0.5831 C -0.16419 -0.58264 -0.17409 -0.58287 -0.18398 -0.58125 C -0.18594 -0.58102 -0.18737 -0.57847 -0.18919 -0.57754 C -0.19089 -0.57662 -0.19271 -0.57662 -0.19453 -0.57569 C -0.20508 -0.5706 -0.19661 -0.57291 -0.2082 -0.56829 C -0.21042 -0.56736 -0.2125 -0.5669 -0.21471 -0.56643 C -0.21966 -0.56273 -0.22161 -0.56088 -0.22721 -0.55879 C -0.22969 -0.55787 -0.23216 -0.55787 -0.23464 -0.55694 C -0.23958 -0.55486 -0.2444 -0.55069 -0.24935 -0.54954 C -0.25182 -0.54884 -0.25443 -0.54861 -0.25677 -0.54745 C -0.26185 -0.54537 -0.26654 -0.54143 -0.27161 -0.54004 C -0.27409 -0.53935 -0.27656 -0.53912 -0.27904 -0.53819 C -0.29297 -0.53287 -0.28008 -0.53634 -0.29271 -0.53055 C -0.29766 -0.52847 -0.3026 -0.52708 -0.30755 -0.525 C -0.31497 -0.52199 -0.3224 -0.51898 -0.32969 -0.51574 C -0.35039 -0.50579 -0.3362 -0.51041 -0.35508 -0.50254 C -0.35859 -0.50092 -0.36211 -0.50023 -0.36563 -0.49884 C -0.3832 -0.49097 -0.36302 -0.49907 -0.37617 -0.4912 C -0.37813 -0.49004 -0.3862 -0.48819 -0.38776 -0.4875 C -0.4 -0.48264 -0.37799 -0.48912 -0.39622 -0.48379 C -0.3987 -0.4831 -0.40117 -0.48264 -0.40365 -0.48194 C -0.40651 -0.48079 -0.40924 -0.47893 -0.41211 -0.47801 C -0.41693 -0.47639 -0.42201 -0.47592 -0.42682 -0.4743 C -0.43008 -0.47338 -0.4332 -0.47153 -0.43633 -0.4706 C -0.44388 -0.46829 -0.45911 -0.46713 -0.46484 -0.4669 L -0.49661 -0.46504 C -0.49805 -0.4625 -0.49948 -0.46018 -0.50078 -0.45741 C -0.50286 -0.45324 -0.50313 -0.45116 -0.50404 -0.44606 C -0.50443 -0.44375 -0.50495 -0.4412 -0.50508 -0.43866 C -0.50521 -0.43495 -0.50508 -0.43125 -0.50508 -0.42731 L -0.50508 -0.42708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55 -0.04306 L 0.06055 -0.04282 C 0.06094 -0.04861 0.0612 -0.05417 0.06159 -0.05995 C 0.06185 -0.0625 0.06237 -0.06481 0.06276 -0.06736 C 0.06367 -0.07477 0.06432 -0.08241 0.06484 -0.08981 C 0.06524 -0.09745 0.06524 -0.10486 0.06589 -0.1125 C 0.06758 -0.13194 0.07083 -0.12708 0.07435 -0.15185 C 0.07474 -0.1544 0.075 -0.15694 0.07539 -0.15926 C 0.07604 -0.16319 0.07695 -0.16667 0.07747 -0.1706 C 0.07917 -0.18287 0.07969 -0.19051 0.08073 -0.20255 C 0.0806 -0.20556 0.08047 -0.23356 0.07852 -0.24375 C 0.078 -0.24653 0.07708 -0.24884 0.07643 -0.25139 C 0.07539 -0.26088 0.07448 -0.27153 0.07109 -0.27963 C 0.07005 -0.28194 0.06888 -0.28426 0.06797 -0.28704 C 0.06589 -0.29329 0.06432 -0.30185 0.06159 -0.30764 C 0.05977 -0.31181 0.05729 -0.31505 0.05534 -0.31898 C 0.05195 -0.32569 0.04896 -0.33264 0.04583 -0.33958 C 0.04583 -0.33935 0.03737 -0.35833 0.03737 -0.3581 C 0.03386 -0.36458 0.0306 -0.37153 0.02682 -0.37708 C 0.02253 -0.38333 0.01862 -0.39028 0.01406 -0.39583 C 0.01172 -0.39907 0.00912 -0.40208 0.00677 -0.40532 C 0.00417 -0.4088 0.00195 -0.41319 -0.00065 -0.41667 C -0.00547 -0.42315 -0.01081 -0.42847 -0.01549 -0.43542 C -0.01966 -0.44167 -0.02331 -0.44769 -0.02812 -0.45231 C -0.03047 -0.45463 -0.0332 -0.45556 -0.03555 -0.45787 C -0.03776 -0.45995 -0.03958 -0.46319 -0.0418 -0.46551 C -0.04427 -0.46759 -0.047 -0.46852 -0.04922 -0.47106 C -0.05156 -0.47361 -0.05312 -0.47824 -0.0556 -0.48032 C -0.05963 -0.48403 -0.06406 -0.48542 -0.06823 -0.48796 C -0.07044 -0.48912 -0.07253 -0.49051 -0.07461 -0.49167 C -0.07708 -0.49306 -0.07956 -0.49398 -0.08203 -0.49537 C -0.0845 -0.49699 -0.08685 -0.49977 -0.08945 -0.50116 C -0.09219 -0.50231 -0.09505 -0.50231 -0.09779 -0.50301 C -0.10716 -0.50926 -0.10651 -0.50903 -0.11693 -0.51412 C -0.11966 -0.51551 -0.12239 -0.51713 -0.12526 -0.51806 C -0.12812 -0.51898 -0.13099 -0.51875 -0.13372 -0.51991 C -0.14622 -0.52454 -0.14987 -0.52801 -0.16146 -0.53102 C -0.16471 -0.53218 -0.16823 -0.53241 -0.17174 -0.5331 L -0.18138 -0.53681 C -0.18698 -0.53912 -0.19245 -0.54282 -0.19818 -0.54421 C -0.21146 -0.54769 -0.20312 -0.54583 -0.22357 -0.54792 C -0.23307 -0.54769 -0.27187 -0.54769 -0.2901 -0.54421 C -0.29505 -0.54329 -0.3 -0.5419 -0.30482 -0.54051 C -0.30911 -0.53935 -0.31328 -0.53727 -0.31758 -0.53681 L -0.33125 -0.53495 L -0.33763 -0.5331 C -0.3401 -0.53241 -0.34258 -0.53218 -0.34505 -0.53102 C -0.36224 -0.52407 -0.33698 -0.52986 -0.36185 -0.52546 C -0.36328 -0.52477 -0.36471 -0.52407 -0.36614 -0.52361 C -0.36784 -0.52292 -0.36966 -0.52269 -0.37135 -0.52176 C -0.37461 -0.52014 -0.37773 -0.51782 -0.38086 -0.5162 C -0.39075 -0.51111 -0.38268 -0.51921 -0.39674 -0.50671 C -0.41315 -0.49213 -0.40612 -0.4956 -0.4168 -0.49167 C -0.41823 -0.49051 -0.41966 -0.48912 -0.42109 -0.48796 C -0.42279 -0.48657 -0.42461 -0.48565 -0.4263 -0.48426 C -0.43542 -0.47616 -0.4276 -0.48009 -0.43685 -0.47662 C -0.44114 -0.47176 -0.44505 -0.46574 -0.44961 -0.46157 C -0.45104 -0.46042 -0.45247 -0.45926 -0.45378 -0.45787 C -0.45599 -0.45556 -0.45807 -0.45301 -0.46016 -0.45046 C -0.4612 -0.44907 -0.46224 -0.44792 -0.46328 -0.44653 C -0.46471 -0.44468 -0.46614 -0.44282 -0.46758 -0.44097 C -0.47838 -0.42731 -0.46107 -0.45 -0.47487 -0.43171 C -0.47669 -0.42662 -0.47838 -0.42153 -0.48021 -0.41667 C -0.48112 -0.41389 -0.48229 -0.41157 -0.48333 -0.40903 C -0.48555 -0.4037 -0.48828 -0.3956 -0.48971 -0.39028 C -0.49049 -0.38727 -0.49114 -0.38403 -0.4918 -0.38102 C -0.49258 -0.37338 -0.49466 -0.36597 -0.49388 -0.35833 C -0.49245 -0.34282 -0.49284 -0.34421 -0.48971 -0.32454 C -0.48906 -0.32083 -0.48828 -0.31713 -0.48763 -0.31343 C -0.48724 -0.31088 -0.48724 -0.3081 -0.48659 -0.30579 C -0.48529 -0.30162 -0.48125 -0.29074 -0.47917 -0.28519 C -0.47838 -0.28333 -0.47747 -0.28171 -0.47708 -0.27963 C -0.47435 -0.26782 -0.47539 -0.27338 -0.47383 -0.26273 C -0.47174 -0.22199 -0.47409 -0.25509 -0.47174 -0.23449 C -0.47135 -0.23079 -0.47135 -0.22685 -0.4707 -0.22315 C -0.46953 -0.21667 -0.46875 -0.20972 -0.46654 -0.2044 C -0.46536 -0.20185 -0.46445 -0.19931 -0.46328 -0.19699 C -0.46094 -0.19236 -0.45833 -0.18819 -0.45586 -0.1838 L -0.45586 -0.18356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2 0.03912 L 0.15573 0.03959 C 0.15443 0.03172 0.15287 0.02477 0.15144 0.0176 C 0.15104 0.01505 0.15104 0.0125 0.15065 0.01042 C 0.14818 -0.00162 0.14492 -0.01296 0.14258 -0.02453 C 0.14063 -0.03402 0.13894 -0.04375 0.13737 -0.05324 C 0.13659 -0.05694 0.13594 -0.06041 0.13555 -0.06458 C 0.13477 -0.06875 0.13477 -0.07361 0.13425 -0.07801 C 0.12969 -0.09051 0.12604 -0.10393 0.12149 -0.11689 C 0.12045 -0.1199 0.11849 -0.12083 0.11745 -0.12407 C 0.10873 -0.14166 0.11901 -0.125 0.10834 -0.1412 C 0.10144 -0.15694 0.10912 -0.14004 0.1 -0.15416 C 0.09896 -0.15625 0.09792 -0.15856 0.09714 -0.16088 C 0.09558 -0.16273 0.09427 -0.16527 0.09284 -0.16736 C 0.0918 -0.17037 0.09102 -0.17314 0.08985 -0.17546 C 0.08867 -0.17639 0.08711 -0.1787 0.08594 -0.18009 C 0.07904 -0.1912 0.08477 -0.18472 0.07591 -0.19259 C 0.07409 -0.1949 0.07292 -0.19838 0.07123 -0.20069 C 0.0694 -0.20277 0.05677 -0.21782 0.05287 -0.22083 C 0.05039 -0.22338 0.0474 -0.22523 0.04519 -0.22916 C 0.04336 -0.23194 0.04141 -0.23379 0.03933 -0.23657 C 0.0375 -0.24027 0.03581 -0.24421 0.03334 -0.24606 C 0.01953 -0.26157 0.03321 -0.24074 0.02045 -0.25648 C 0.01836 -0.25902 0.01667 -0.26296 0.01446 -0.26597 C 0.01224 -0.26759 0.01029 -0.26921 0.00834 -0.27106 C 0.00391 -0.27477 -0.00065 -0.27939 -0.00494 -0.28449 C -0.00937 -0.29074 -0.01536 -0.29953 -0.02057 -0.30439 C -0.02422 -0.3081 -0.02786 -0.30995 -0.03125 -0.31412 C -0.03294 -0.31643 -0.03463 -0.31875 -0.03659 -0.3199 C -0.04271 -0.32893 -0.04414 -0.33333 -0.05221 -0.34004 C -0.06224 -0.34953 -0.05039 -0.33935 -0.06393 -0.34907 C -0.06588 -0.35115 -0.06784 -0.35347 -0.06992 -0.35439 C -0.07213 -0.35555 -0.07435 -0.35578 -0.07656 -0.35787 C -0.07838 -0.35833 -0.08034 -0.35972 -0.08216 -0.36134 C -0.08411 -0.36134 -0.09062 -0.36227 -0.09297 -0.3625 C -0.09883 -0.36134 -0.10508 -0.36111 -0.11093 -0.35995 C -0.1125 -0.35902 -0.11367 -0.35787 -0.11523 -0.35787 C -0.11953 -0.35648 -0.12409 -0.3574 -0.12851 -0.35463 L -0.14323 -0.34953 C -0.15208 -0.34166 -0.16093 -0.33356 -0.16966 -0.32453 C -0.17109 -0.32291 -0.172 -0.32014 -0.17343 -0.31805 C -0.17474 -0.31597 -0.17643 -0.31458 -0.17786 -0.31203 C -0.18606 -0.29953 -0.1789 -0.3081 -0.18828 -0.29514 C -0.19023 -0.29282 -0.19166 -0.28981 -0.19388 -0.28865 C -0.19726 -0.28078 -0.19869 -0.27847 -0.20325 -0.27152 C -0.20534 -0.26852 -0.20755 -0.26689 -0.2095 -0.26481 C -0.21341 -0.25833 -0.21679 -0.25092 -0.22109 -0.24629 C -0.22317 -0.24444 -0.22526 -0.24166 -0.22721 -0.23865 C -0.23125 -0.2331 -0.23463 -0.22662 -0.2388 -0.22129 C -0.24101 -0.21921 -0.24323 -0.21689 -0.24518 -0.21389 C -0.25651 -0.19861 -0.24557 -0.21111 -0.2556 -0.19629 C -0.2595 -0.19051 -0.26367 -0.18588 -0.26784 -0.18055 C -0.27383 -0.17222 -0.27981 -0.16412 -0.28554 -0.15463 C -0.30195 -0.13078 -0.2901 -0.1449 -0.30534 -0.12453 C -0.30794 -0.11967 -0.31119 -0.11666 -0.31406 -0.11296 C -0.32786 -0.09189 -0.31159 -0.11435 -0.32161 -0.09745 C -0.32317 -0.0949 -0.33008 -0.08773 -0.33138 -0.08588 C -0.34127 -0.07222 -0.32278 -0.09421 -0.33815 -0.07615 C -0.34023 -0.07361 -0.34231 -0.07129 -0.3444 -0.06875 C -0.34674 -0.06551 -0.34883 -0.06203 -0.35104 -0.05833 C -0.35494 -0.05347 -0.35937 -0.04907 -0.36328 -0.04375 C -0.36627 -0.04097 -0.36862 -0.0368 -0.37122 -0.03379 C -0.3776 -0.02615 -0.39075 -0.01319 -0.39622 -0.00902 L -0.42435 0.01667 C -0.42513 0.02037 -0.42565 0.02361 -0.42643 0.02686 C -0.42734 0.03218 -0.42669 0.03496 -0.4263 0.04005 C -0.4263 0.04213 -0.4263 0.04468 -0.42578 0.04723 C -0.425 0.05047 -0.42396 0.05394 -0.42278 0.05811 L -0.42265 0.05811 " pathEditMode="relative" rAng="-1512419" ptsTypes="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56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143" y="495119"/>
            <a:ext cx="9983845" cy="661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prstClr val="white"/>
                </a:solidFill>
              </a:rPr>
              <a:t>Рефлексія</a:t>
            </a:r>
            <a:endParaRPr lang="uk-UA" sz="4000" b="1" dirty="0">
              <a:solidFill>
                <a:prstClr val="white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94893" y="1236497"/>
            <a:ext cx="7462344" cy="6422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уроці висловами біля пейзажів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89" y="4255021"/>
            <a:ext cx="3388355" cy="213455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30" y="2018631"/>
            <a:ext cx="3397512" cy="209091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65" y="4165850"/>
            <a:ext cx="3492242" cy="2312894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6328489" y="1934735"/>
            <a:ext cx="3284417" cy="2258704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9092745" y="4165850"/>
            <a:ext cx="2416629" cy="9327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prstClr val="white"/>
                </a:solidFill>
              </a:rPr>
              <a:t>Було цікаво і зрозуміло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9639" y="4215053"/>
            <a:ext cx="2316692" cy="10149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Варто замислитися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6770" y="1912915"/>
            <a:ext cx="2145695" cy="98179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Не все було зрозуміло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092745" y="2018631"/>
            <a:ext cx="1919237" cy="937168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prstClr val="white"/>
                </a:solidFill>
              </a:rPr>
              <a:t>Це мені потрібно</a:t>
            </a:r>
            <a:endParaRPr lang="ru-R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89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929805" y="1955243"/>
            <a:ext cx="5111583" cy="236295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 школі справу хоч яку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Починають по дзвінку.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Тож хвилини не втрачаєм,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Все нове запам’ятаєм.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Учні\cute-boy-and-girl-kids-back-to-school-concept-isolated_88272-27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5453" r="2994" b="3397"/>
          <a:stretch/>
        </p:blipFill>
        <p:spPr bwMode="auto">
          <a:xfrm>
            <a:off x="6250734" y="1955243"/>
            <a:ext cx="4788000" cy="3420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29805" y="495120"/>
            <a:ext cx="10075652" cy="7785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94660" y="1284920"/>
            <a:ext cx="8732066" cy="56646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пейзажі. У який пейзаж ти хочеш перенестись? Чому?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73" y="4153709"/>
            <a:ext cx="3203001" cy="211176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71" y="1955243"/>
            <a:ext cx="3431259" cy="21199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71" y="4153710"/>
            <a:ext cx="3505017" cy="2111761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6105373" y="1960452"/>
            <a:ext cx="3075029" cy="2114707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9448800" y="5139401"/>
            <a:ext cx="1589934" cy="9844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Літнє море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70548" y="1955243"/>
            <a:ext cx="1877537" cy="953132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Весняний ліс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2360" y="4210438"/>
            <a:ext cx="1761068" cy="9289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Осінній листопад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88888" y="1896725"/>
            <a:ext cx="1547483" cy="10701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Зимова дорога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97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0" grpId="0" animBg="1"/>
      <p:bldP spid="15" grpId="0" animBg="1"/>
      <p:bldP spid="1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40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0906" y="494529"/>
            <a:ext cx="10396065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2383" y="1382772"/>
            <a:ext cx="3106217" cy="5802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</a:t>
            </a:r>
            <a:r>
              <a:rPr lang="uk-UA" sz="2400" b="1" dirty="0" smtClean="0"/>
              <a:t>ознаки літа?</a:t>
            </a:r>
            <a:endParaRPr lang="ru-RU" sz="2400" b="1" dirty="0"/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9" y="1373652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15348" y="5196444"/>
            <a:ext cx="7849681" cy="82578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ознайомимося з характерними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ознаками літніх місяців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, дослідимо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походження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їх назв.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02956" y="1382773"/>
            <a:ext cx="3276273" cy="5802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Назви </a:t>
            </a:r>
            <a:r>
              <a:rPr lang="uk-UA" sz="2400" b="1" dirty="0" smtClean="0"/>
              <a:t>літні </a:t>
            </a:r>
            <a:r>
              <a:rPr lang="uk-UA" sz="2400" b="1" dirty="0"/>
              <a:t>місяці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27914" y="3599025"/>
            <a:ext cx="2677886" cy="15390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Які явища відбуваються в неживій природі влітку?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Червень в саду і на городі - Громадсько політична газ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9" y="1933815"/>
            <a:ext cx="2432209" cy="1624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Про місяць липень. Скуратівський В. - МегаЗнай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224"/>
          <a:stretch/>
        </p:blipFill>
        <p:spPr bwMode="auto">
          <a:xfrm>
            <a:off x="3217668" y="2002099"/>
            <a:ext cx="2463912" cy="1534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алендар на серпень: державні та релігійні свята, іменини, події у Львові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14" y="1933815"/>
            <a:ext cx="2534689" cy="1665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924"/>
          <a:stretch/>
        </p:blipFill>
        <p:spPr>
          <a:xfrm>
            <a:off x="3124892" y="3595032"/>
            <a:ext cx="2419414" cy="141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9" y="3599025"/>
            <a:ext cx="2271564" cy="1409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6891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2114" y="494529"/>
            <a:ext cx="9969467" cy="604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«Упізнай місяць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6940" y="1264015"/>
            <a:ext cx="4659086" cy="1958158"/>
          </a:xfrm>
          <a:prstGeom prst="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 настав цей літній місяць, </a:t>
            </a:r>
            <a:r>
              <a:rPr lang="uk-UA" sz="2800" b="1" dirty="0" smtClean="0"/>
              <a:t> </a:t>
            </a:r>
            <a:endParaRPr lang="uk-UA" sz="2800" b="1" dirty="0"/>
          </a:p>
          <a:p>
            <a:pPr algn="ctr"/>
            <a:r>
              <a:rPr lang="uk-UA" sz="2800" b="1" dirty="0"/>
              <a:t>Все росте у нас навколо.</a:t>
            </a:r>
          </a:p>
          <a:p>
            <a:pPr algn="ctr"/>
            <a:r>
              <a:rPr lang="uk-UA" sz="2800" b="1" dirty="0"/>
              <a:t>Ягідки почервоніли,</a:t>
            </a:r>
          </a:p>
          <a:p>
            <a:pPr algn="ctr"/>
            <a:r>
              <a:rPr lang="uk-UA" sz="2800" b="1" dirty="0"/>
              <a:t>Спіє в полі щедрий колос.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32136" y="2210436"/>
            <a:ext cx="1829320" cy="646986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Червень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6818" y="3310640"/>
            <a:ext cx="4327704" cy="76828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Яке слово заховалось у назві першого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літнього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місяця?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85257" y="4864002"/>
            <a:ext cx="4039524" cy="78352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Досліди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як літній місяць дістав свою назву.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39728" y="4159504"/>
            <a:ext cx="4092408" cy="18797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Червень - це черешні,</a:t>
            </a:r>
          </a:p>
          <a:p>
            <a:pPr algn="ctr"/>
            <a:r>
              <a:rPr lang="uk-UA" sz="2800" b="1" dirty="0"/>
              <a:t>Стиглі, соковиті.</a:t>
            </a:r>
          </a:p>
          <a:p>
            <a:pPr algn="ctr"/>
            <a:r>
              <a:rPr lang="uk-UA" sz="2800" b="1" dirty="0"/>
              <a:t>Це червоні вишні,</a:t>
            </a:r>
          </a:p>
          <a:p>
            <a:pPr algn="ctr"/>
            <a:r>
              <a:rPr lang="uk-UA" sz="2800" b="1" dirty="0"/>
              <a:t>Солодом налиті.</a:t>
            </a:r>
            <a:endParaRPr lang="ru-RU" sz="2800" b="1" dirty="0"/>
          </a:p>
        </p:txBody>
      </p:sp>
      <p:pic>
        <p:nvPicPr>
          <p:cNvPr id="1026" name="Picture 2" descr="Ціни на два фрукти впадуть на початку червня - Главко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r="7815"/>
          <a:stretch/>
        </p:blipFill>
        <p:spPr bwMode="auto">
          <a:xfrm>
            <a:off x="6885257" y="1192339"/>
            <a:ext cx="4500000" cy="3623672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22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2114" y="494529"/>
            <a:ext cx="9969467" cy="604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«Упізнай місяць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2115" y="1231356"/>
            <a:ext cx="3973286" cy="1849301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Їде літо на коні</a:t>
            </a:r>
          </a:p>
          <a:p>
            <a:pPr algn="ctr"/>
            <a:r>
              <a:rPr lang="uk-UA" sz="2800" b="1" dirty="0"/>
              <a:t>Та й несе гарячі дні.</a:t>
            </a:r>
          </a:p>
          <a:p>
            <a:pPr algn="ctr"/>
            <a:r>
              <a:rPr lang="uk-UA" sz="2800" b="1" dirty="0"/>
              <a:t>Зацвіли пахучі липи,</a:t>
            </a:r>
          </a:p>
          <a:p>
            <a:pPr algn="ctr"/>
            <a:r>
              <a:rPr lang="uk-UA" sz="2800" b="1" dirty="0"/>
              <a:t>А цей місяць </a:t>
            </a:r>
            <a:r>
              <a:rPr lang="uk-UA" sz="2800" b="1" dirty="0" smtClean="0"/>
              <a:t>зветься …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05401" y="2495882"/>
            <a:ext cx="1560361" cy="5847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Липень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36093" y="3300445"/>
            <a:ext cx="5080754" cy="28005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uk-UA" sz="2800" b="1" dirty="0" smtClean="0"/>
              <a:t>Липа</a:t>
            </a:r>
            <a:r>
              <a:rPr lang="uk-UA" sz="2800" b="1" dirty="0"/>
              <a:t>, липа зацвіла! – </a:t>
            </a:r>
            <a:endParaRPr lang="uk-UA" sz="2800" b="1" dirty="0" smtClean="0"/>
          </a:p>
          <a:p>
            <a:r>
              <a:rPr lang="ru-RU" sz="2800" b="1" dirty="0" err="1" smtClean="0"/>
              <a:t>засурмила</a:t>
            </a:r>
            <a:r>
              <a:rPr lang="ru-RU" sz="2800" b="1" dirty="0" smtClean="0"/>
              <a:t> </a:t>
            </a:r>
            <a:r>
              <a:rPr lang="ru-RU" sz="2800" b="1" dirty="0" err="1"/>
              <a:t>всім</a:t>
            </a:r>
            <a:r>
              <a:rPr lang="ru-RU" sz="2800" b="1" dirty="0"/>
              <a:t> </a:t>
            </a:r>
            <a:r>
              <a:rPr lang="ru-RU" sz="2800" b="1" dirty="0" err="1"/>
              <a:t>бджола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Гей</a:t>
            </a:r>
            <a:r>
              <a:rPr lang="ru-RU" sz="2800" b="1" dirty="0"/>
              <a:t>, </a:t>
            </a:r>
            <a:r>
              <a:rPr lang="ru-RU" sz="2800" b="1" dirty="0" err="1"/>
              <a:t>злітайтеся</a:t>
            </a:r>
            <a:r>
              <a:rPr lang="ru-RU" sz="2800" b="1" dirty="0"/>
              <a:t>, подружки,</a:t>
            </a:r>
          </a:p>
          <a:p>
            <a:r>
              <a:rPr lang="ru-RU" sz="2800" b="1" dirty="0"/>
              <a:t>У </a:t>
            </a:r>
            <a:r>
              <a:rPr lang="ru-RU" sz="2800" b="1" dirty="0" err="1"/>
              <a:t>гайок</a:t>
            </a:r>
            <a:r>
              <a:rPr lang="ru-RU" sz="2800" b="1" dirty="0"/>
              <a:t>, на край села.</a:t>
            </a:r>
          </a:p>
          <a:p>
            <a:r>
              <a:rPr lang="ru-RU" sz="2800" b="1" dirty="0"/>
              <a:t>Там уже не видно </a:t>
            </a:r>
            <a:r>
              <a:rPr lang="ru-RU" sz="2800" b="1" dirty="0" err="1"/>
              <a:t>віт</a:t>
            </a:r>
            <a:r>
              <a:rPr lang="ru-RU" sz="2800" b="1" dirty="0"/>
              <a:t>,</a:t>
            </a:r>
          </a:p>
          <a:p>
            <a:r>
              <a:rPr lang="ru-RU" sz="2800" b="1" dirty="0"/>
              <a:t>А </a:t>
            </a:r>
            <a:r>
              <a:rPr lang="ru-RU" sz="2800" b="1" dirty="0" err="1"/>
              <a:t>лише</a:t>
            </a:r>
            <a:r>
              <a:rPr lang="ru-RU" sz="2800" b="1" dirty="0"/>
              <a:t> пахучий </a:t>
            </a:r>
            <a:r>
              <a:rPr lang="ru-RU" sz="2800" b="1" dirty="0" err="1"/>
              <a:t>цвіт</a:t>
            </a:r>
            <a:r>
              <a:rPr lang="ru-RU" sz="2800" b="1" dirty="0"/>
              <a:t>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94" y="1231356"/>
            <a:ext cx="4217087" cy="292863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773877" y="4316574"/>
            <a:ext cx="4327704" cy="76828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Яке слово заховалось у назві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другого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літнього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місяця?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84494" y="5304419"/>
            <a:ext cx="4039524" cy="78352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Досліди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як літній місяць дістав свою назву.</a:t>
            </a:r>
          </a:p>
        </p:txBody>
      </p:sp>
    </p:spTree>
    <p:extLst>
      <p:ext uri="{BB962C8B-B14F-4D97-AF65-F5344CB8AC3E}">
        <p14:creationId xmlns:p14="http://schemas.microsoft.com/office/powerpoint/2010/main" val="1255179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2114" y="494529"/>
            <a:ext cx="9969467" cy="604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«Упізнай місяць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2114" y="1231357"/>
            <a:ext cx="4223657" cy="1847774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У місяці спекотнім тім</a:t>
            </a:r>
          </a:p>
          <a:p>
            <a:pPr algn="ctr"/>
            <a:r>
              <a:rPr lang="uk-UA" sz="2800" b="1" dirty="0"/>
              <a:t>Жарко дуже нам усім,</a:t>
            </a:r>
          </a:p>
          <a:p>
            <a:pPr algn="ctr"/>
            <a:r>
              <a:rPr lang="uk-UA" sz="2800" b="1" dirty="0"/>
              <a:t>Хочеться в саду побути,</a:t>
            </a:r>
          </a:p>
          <a:p>
            <a:pPr algn="ctr"/>
            <a:r>
              <a:rPr lang="uk-UA" sz="2800" b="1" dirty="0"/>
              <a:t>Смакувати свіжі фрукти.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06887" y="2494355"/>
            <a:ext cx="1707605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Серпень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2114" y="3253301"/>
            <a:ext cx="4506686" cy="29523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Серп знайшла бабуся,</a:t>
            </a:r>
          </a:p>
          <a:p>
            <a:pPr algn="ctr"/>
            <a:r>
              <a:rPr lang="uk-UA" sz="2800" b="1" dirty="0"/>
              <a:t>І пшеницю жала.</a:t>
            </a:r>
          </a:p>
          <a:p>
            <a:pPr algn="ctr"/>
            <a:r>
              <a:rPr lang="uk-UA" sz="2800" b="1" dirty="0"/>
              <a:t>Як </a:t>
            </a:r>
            <a:r>
              <a:rPr lang="uk-UA" sz="2800" b="1" dirty="0" err="1"/>
              <a:t>снопи</a:t>
            </a:r>
            <a:r>
              <a:rPr lang="uk-UA" sz="2800" b="1" dirty="0"/>
              <a:t> в’язати, </a:t>
            </a:r>
          </a:p>
          <a:p>
            <a:pPr algn="ctr"/>
            <a:r>
              <a:rPr lang="uk-UA" sz="2800" b="1" dirty="0"/>
              <a:t>Дітям показала.</a:t>
            </a:r>
          </a:p>
          <a:p>
            <a:pPr algn="ctr"/>
            <a:r>
              <a:rPr lang="uk-UA" sz="2800" b="1" dirty="0"/>
              <a:t>Щедрий місяць серпень –</a:t>
            </a:r>
          </a:p>
          <a:p>
            <a:pPr algn="ctr"/>
            <a:r>
              <a:rPr lang="uk-UA" sz="2800" b="1" dirty="0"/>
              <a:t>Серпиком назвала.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>
          <a:xfrm>
            <a:off x="6884494" y="1174129"/>
            <a:ext cx="4217087" cy="2664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856571" y="3961172"/>
            <a:ext cx="4327704" cy="76828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Яке слово заховалось у </a:t>
            </a:r>
            <a:r>
              <a:rPr lang="uk-UA" sz="2400" b="1">
                <a:solidFill>
                  <a:schemeClr val="accent6">
                    <a:lumMod val="50000"/>
                  </a:schemeClr>
                </a:solidFill>
              </a:rPr>
              <a:t>назві </a:t>
            </a:r>
            <a:r>
              <a:rPr lang="uk-UA" sz="2400" b="1" smtClean="0">
                <a:solidFill>
                  <a:schemeClr val="accent6">
                    <a:lumMod val="50000"/>
                  </a:schemeClr>
                </a:solidFill>
              </a:rPr>
              <a:t>третього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літнього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місяця?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62057" y="5012352"/>
            <a:ext cx="4039524" cy="78352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Досліди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як літній місяць дістав свою назву.</a:t>
            </a:r>
          </a:p>
        </p:txBody>
      </p:sp>
      <p:pic>
        <p:nvPicPr>
          <p:cNvPr id="1026" name="Picture 2" descr="Серп | Воины и военная техника вики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53" y="3897772"/>
            <a:ext cx="1865112" cy="132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5034" y="5222001"/>
            <a:ext cx="1110343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Серп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75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4656" y="495119"/>
            <a:ext cx="9998773" cy="626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Розглянь </a:t>
            </a:r>
            <a:r>
              <a:rPr lang="uk-UA" sz="4000" b="1" dirty="0" smtClean="0"/>
              <a:t>малюнки</a:t>
            </a:r>
            <a:r>
              <a:rPr lang="uk-UA" sz="4000" b="1" dirty="0"/>
              <a:t> </a:t>
            </a:r>
            <a:endParaRPr lang="ru-RU" sz="40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083629" y="1198972"/>
            <a:ext cx="1949273" cy="5297835"/>
            <a:chOff x="7770788" y="1551903"/>
            <a:chExt cx="1336183" cy="481025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788" y="1551903"/>
              <a:ext cx="1336183" cy="4810259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8311701" y="5950039"/>
              <a:ext cx="254360" cy="2511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8438880" y="4090656"/>
              <a:ext cx="1" cy="198495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7193430" y="1230398"/>
            <a:ext cx="1809142" cy="5266530"/>
            <a:chOff x="9775061" y="1551903"/>
            <a:chExt cx="1336183" cy="481025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061" y="1551903"/>
              <a:ext cx="1336183" cy="4810259"/>
            </a:xfrm>
            <a:prstGeom prst="rect">
              <a:avLst/>
            </a:prstGeom>
          </p:spPr>
        </p:pic>
        <p:sp>
          <p:nvSpPr>
            <p:cNvPr id="12" name="Овал 11"/>
            <p:cNvSpPr/>
            <p:nvPr/>
          </p:nvSpPr>
          <p:spPr>
            <a:xfrm>
              <a:off x="10315974" y="5950039"/>
              <a:ext cx="254360" cy="2511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0443152" y="3579912"/>
              <a:ext cx="0" cy="24956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795" y="1230398"/>
            <a:ext cx="1825776" cy="526641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10069268" y="2198452"/>
            <a:ext cx="5710" cy="38338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9923128" y="6032306"/>
            <a:ext cx="317110" cy="271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12372" y="1382797"/>
            <a:ext cx="3808326" cy="176317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Який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термометр показує погоду влітку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? Поясни свою думку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56" y="3983789"/>
            <a:ext cx="3497055" cy="23197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87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824" y="494528"/>
            <a:ext cx="10153575" cy="6387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3161" y="1674253"/>
            <a:ext cx="5195753" cy="45959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Хмарка сонечко закрила,</a:t>
            </a:r>
          </a:p>
          <a:p>
            <a:pPr algn="ctr"/>
            <a:r>
              <a:rPr lang="uk-UA" sz="2800" b="1" dirty="0"/>
              <a:t>Слізки </a:t>
            </a:r>
            <a:r>
              <a:rPr lang="uk-UA" sz="2800" b="1" dirty="0" err="1"/>
              <a:t>дрібнії</a:t>
            </a:r>
            <a:r>
              <a:rPr lang="uk-UA" sz="2800" b="1" dirty="0"/>
              <a:t> зронила,</a:t>
            </a:r>
          </a:p>
          <a:p>
            <a:pPr algn="ctr"/>
            <a:r>
              <a:rPr lang="uk-UA" sz="2800" b="1" dirty="0"/>
              <a:t>Ми ті слізки пошукаєм,</a:t>
            </a:r>
          </a:p>
          <a:p>
            <a:pPr algn="ctr"/>
            <a:r>
              <a:rPr lang="uk-UA" sz="2800" b="1" dirty="0"/>
              <a:t>У травичці позбираєм</a:t>
            </a:r>
            <a:r>
              <a:rPr lang="uk-UA" sz="2800" b="1" dirty="0" smtClean="0"/>
              <a:t>.</a:t>
            </a:r>
          </a:p>
          <a:p>
            <a:pPr algn="ctr"/>
            <a:r>
              <a:rPr lang="uk-UA" sz="2800" b="1" dirty="0"/>
              <a:t>Пострибаєм, як зайчата,</a:t>
            </a:r>
          </a:p>
          <a:p>
            <a:pPr algn="ctr"/>
            <a:r>
              <a:rPr lang="uk-UA" sz="2800" b="1" dirty="0"/>
              <a:t>Політаєм, як пташата.</a:t>
            </a:r>
          </a:p>
          <a:p>
            <a:pPr algn="ctr"/>
            <a:r>
              <a:rPr lang="uk-UA" sz="2800" b="1" dirty="0"/>
              <a:t>Потанцюємо ще трішки,</a:t>
            </a:r>
          </a:p>
          <a:p>
            <a:pPr algn="ctr"/>
            <a:r>
              <a:rPr lang="uk-UA" sz="2800" b="1" dirty="0"/>
              <a:t>Щоб спочили ручки, ніжки.</a:t>
            </a:r>
          </a:p>
          <a:p>
            <a:pPr algn="ctr"/>
            <a:r>
              <a:rPr lang="uk-UA" sz="2800" b="1" dirty="0"/>
              <a:t>Всі веселі? От чудово!</a:t>
            </a:r>
          </a:p>
          <a:p>
            <a:pPr algn="ctr"/>
            <a:r>
              <a:rPr lang="uk-UA" sz="2800" b="1" dirty="0"/>
              <a:t>А тепер до праці знову</a:t>
            </a:r>
            <a:r>
              <a:rPr lang="uk-UA" sz="2800" b="1" dirty="0" smtClean="0"/>
              <a:t>!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0223" y="1133292"/>
            <a:ext cx="4667177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Повторюй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за текстом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рухи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" b="14178"/>
          <a:stretch/>
        </p:blipFill>
        <p:spPr>
          <a:xfrm>
            <a:off x="6858166" y="2816283"/>
            <a:ext cx="4256149" cy="311643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11" y="1133292"/>
            <a:ext cx="3454900" cy="291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63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545</Words>
  <Application>Microsoft Office PowerPoint</Application>
  <PresentationFormat>Произвольный</PresentationFormat>
  <Paragraphs>106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72</cp:revision>
  <dcterms:created xsi:type="dcterms:W3CDTF">2018-01-05T16:38:53Z</dcterms:created>
  <dcterms:modified xsi:type="dcterms:W3CDTF">2025-05-02T18:48:43Z</dcterms:modified>
</cp:coreProperties>
</file>