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321" r:id="rId3"/>
    <p:sldId id="307" r:id="rId4"/>
    <p:sldId id="308" r:id="rId5"/>
    <p:sldId id="309" r:id="rId6"/>
    <p:sldId id="310" r:id="rId7"/>
    <p:sldId id="311" r:id="rId8"/>
    <p:sldId id="289" r:id="rId9"/>
    <p:sldId id="315" r:id="rId10"/>
    <p:sldId id="314" r:id="rId11"/>
    <p:sldId id="313" r:id="rId12"/>
    <p:sldId id="324" r:id="rId13"/>
    <p:sldId id="323" r:id="rId14"/>
    <p:sldId id="312" r:id="rId15"/>
    <p:sldId id="317" r:id="rId16"/>
    <p:sldId id="316" r:id="rId17"/>
    <p:sldId id="322" r:id="rId18"/>
    <p:sldId id="28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1D58"/>
    <a:srgbClr val="2F3242"/>
    <a:srgbClr val="722651"/>
    <a:srgbClr val="DED231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07.05.2025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07.05.2025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07.05.2025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g"/><Relationship Id="rId7" Type="http://schemas.openxmlformats.org/officeDocument/2006/relationships/image" Target="../media/image32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bmxcrfr321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9971" y="3992540"/>
            <a:ext cx="10374086" cy="160043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i="1" dirty="0" smtClean="0">
                <a:solidFill>
                  <a:schemeClr val="accent6">
                    <a:lumMod val="75000"/>
                  </a:schemeClr>
                </a:solidFill>
              </a:rPr>
              <a:t>Урок-екскурсія.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uk-UA" sz="4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4400" b="1" dirty="0" smtClean="0">
                <a:solidFill>
                  <a:schemeClr val="accent6">
                    <a:lumMod val="75000"/>
                  </a:schemeClr>
                </a:solidFill>
              </a:rPr>
              <a:t>Які </a:t>
            </a:r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зміни відбуваються в </a:t>
            </a:r>
            <a:r>
              <a:rPr lang="uk-UA" sz="4400" b="1" dirty="0" smtClean="0">
                <a:solidFill>
                  <a:schemeClr val="accent6">
                    <a:lumMod val="75000"/>
                  </a:schemeClr>
                </a:solidFill>
              </a:rPr>
              <a:t>природі влітку</a:t>
            </a:r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? 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13965" y="1452616"/>
            <a:ext cx="2919350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влітку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96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114,100+ Public Park Stock Illustrations, Royalty-Free Vector Graphics &amp;  Clip Art - iStock | Public park landscape, Running in public park, Aerial  public p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832" y="1452616"/>
            <a:ext cx="3781608" cy="215650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0280" y="507507"/>
            <a:ext cx="10223389" cy="6763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Що можна </a:t>
            </a:r>
            <a:r>
              <a:rPr lang="uk-UA" sz="3600" b="1" dirty="0" smtClean="0">
                <a:solidFill>
                  <a:schemeClr val="bg1"/>
                </a:solidFill>
              </a:rPr>
              <a:t>побачити влітку? </a:t>
            </a:r>
            <a:r>
              <a:rPr lang="uk-UA" sz="3600" b="1" dirty="0">
                <a:solidFill>
                  <a:schemeClr val="bg1"/>
                </a:solidFill>
              </a:rPr>
              <a:t>Доповни перелік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81908" y="1231653"/>
            <a:ext cx="2743035" cy="923715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 достигають </a:t>
            </a:r>
            <a:r>
              <a:rPr lang="uk-UA" sz="2800" b="1" dirty="0" smtClean="0"/>
              <a:t>ягоди</a:t>
            </a:r>
            <a:endParaRPr lang="ru-RU" sz="28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400580" y="1318740"/>
            <a:ext cx="3583559" cy="9237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Комах корисних і шкідливих</a:t>
            </a:r>
            <a:endParaRPr lang="ru-RU" sz="2800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12851" y="1242352"/>
            <a:ext cx="3171828" cy="578882"/>
          </a:xfrm>
          <a:prstGeom prst="roundRect">
            <a:avLst/>
          </a:prstGeom>
          <a:solidFill>
            <a:srgbClr val="C31D58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/>
              <a:t> </a:t>
            </a:r>
            <a:r>
              <a:rPr lang="uk-UA" sz="2800" b="1" dirty="0" smtClean="0"/>
              <a:t>Плоди</a:t>
            </a:r>
            <a:r>
              <a:rPr lang="ru-RU" sz="2800" b="1" dirty="0" smtClean="0"/>
              <a:t> </a:t>
            </a:r>
            <a:r>
              <a:rPr lang="uk-UA" sz="2800" b="1" dirty="0" smtClean="0"/>
              <a:t>на деревах</a:t>
            </a:r>
            <a:endParaRPr lang="ru-RU" sz="2800" b="1" dirty="0"/>
          </a:p>
        </p:txBody>
      </p:sp>
      <p:pic>
        <p:nvPicPr>
          <p:cNvPr id="2050" name="Picture 2" descr="Альпійська суниця · Садовий центр «Shoni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685" y="2242455"/>
            <a:ext cx="1622216" cy="202776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Особливості вибору саджанців черешні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04" y="1864778"/>
            <a:ext cx="2720321" cy="206139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У маріупольському парку розквітли 220 тисяч квітів – Східний Варіан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36" y="4653128"/>
            <a:ext cx="2849834" cy="154477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3974350" y="4031779"/>
            <a:ext cx="3110329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Квіткові килими</a:t>
            </a:r>
            <a:endParaRPr lang="ru-RU" sz="2800" b="1" dirty="0"/>
          </a:p>
        </p:txBody>
      </p:sp>
      <p:pic>
        <p:nvPicPr>
          <p:cNvPr id="2056" name="Picture 8" descr="Комахи — Вікіпеді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580" y="2381450"/>
            <a:ext cx="3921016" cy="400419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924"/>
          <a:stretch/>
        </p:blipFill>
        <p:spPr>
          <a:xfrm>
            <a:off x="796351" y="4383545"/>
            <a:ext cx="3104591" cy="181435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2391781" y="4653128"/>
            <a:ext cx="1710641" cy="578882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Веселка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57721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  <p:bldP spid="14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936171" y="402210"/>
            <a:ext cx="10223389" cy="7476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Що можна почути </a:t>
            </a:r>
            <a:r>
              <a:rPr lang="uk-UA" sz="3600" b="1" dirty="0" smtClean="0">
                <a:solidFill>
                  <a:schemeClr val="bg1"/>
                </a:solidFill>
              </a:rPr>
              <a:t>влітку? </a:t>
            </a:r>
            <a:r>
              <a:rPr lang="uk-UA" sz="3600" b="1" dirty="0">
                <a:solidFill>
                  <a:schemeClr val="bg1"/>
                </a:solidFill>
              </a:rPr>
              <a:t>Доповни перелік</a:t>
            </a:r>
          </a:p>
        </p:txBody>
      </p:sp>
      <p:pic>
        <p:nvPicPr>
          <p:cNvPr id="1026" name="Picture 2" descr="D:\Картинки до тестів\Тварини\Соловей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5" r="4340"/>
          <a:stretch/>
        </p:blipFill>
        <p:spPr bwMode="auto">
          <a:xfrm>
            <a:off x="1015435" y="1203529"/>
            <a:ext cx="2587736" cy="244832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ощ: цікаві факти про це звичне явище • Новий Чернігів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" r="19328"/>
          <a:stretch/>
        </p:blipFill>
        <p:spPr bwMode="auto">
          <a:xfrm>
            <a:off x="5413046" y="1240971"/>
            <a:ext cx="2749309" cy="1932792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Українська народна ботаніка та зоологія | Мій край - Вінниччи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449" y="3350703"/>
            <a:ext cx="2507265" cy="317325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852149" y="4000033"/>
            <a:ext cx="2462038" cy="939931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Шелест листя на вітру</a:t>
            </a:r>
            <a:endParaRPr lang="ru-RU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55" y="2467877"/>
            <a:ext cx="2997205" cy="1860333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701144" y="1244875"/>
            <a:ext cx="1567538" cy="110253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Співи птахів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47865" y="3898193"/>
            <a:ext cx="2862251" cy="54907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 гримить </a:t>
            </a:r>
            <a:r>
              <a:rPr lang="uk-UA" sz="2800" b="1" dirty="0" smtClean="0"/>
              <a:t>грім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43773" y="1203529"/>
            <a:ext cx="3695084" cy="6797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Шум теплого дощику</a:t>
            </a:r>
            <a:endParaRPr lang="ru-RU" sz="2800" b="1" dirty="0"/>
          </a:p>
        </p:txBody>
      </p:sp>
      <p:pic>
        <p:nvPicPr>
          <p:cNvPr id="3" name="Picture 4" descr="Жук-носоріг європейський — Вікіпедія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" t="17167" r="10313" b="6413"/>
          <a:stretch/>
        </p:blipFill>
        <p:spPr bwMode="auto">
          <a:xfrm>
            <a:off x="6093795" y="4585359"/>
            <a:ext cx="2701861" cy="166614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8676606" y="5312229"/>
            <a:ext cx="2252651" cy="9392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 </a:t>
            </a:r>
            <a:r>
              <a:rPr lang="uk-UA" sz="2800" b="1" dirty="0" smtClean="0"/>
              <a:t>дзижчать комахи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656344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7488" y="494528"/>
            <a:ext cx="10104168" cy="7899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Яких птахів можна бачити влітку?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655" y="1431201"/>
            <a:ext cx="3301594" cy="207148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849736" y="1431201"/>
            <a:ext cx="135204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Шпак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7487" y="1374004"/>
            <a:ext cx="2488114" cy="216730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019181" y="3511496"/>
            <a:ext cx="2437166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Жайворонок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" t="6989" r="17796" b="14216"/>
          <a:stretch/>
        </p:blipFill>
        <p:spPr>
          <a:xfrm>
            <a:off x="585602" y="4223805"/>
            <a:ext cx="2880000" cy="1800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9" r="5243"/>
          <a:stretch/>
        </p:blipFill>
        <p:spPr>
          <a:xfrm>
            <a:off x="9100457" y="3945658"/>
            <a:ext cx="2524739" cy="196391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9426070" y="5756829"/>
            <a:ext cx="1655586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Зозуля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2559" y="4223805"/>
            <a:ext cx="1665205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Ластівка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Цікаво знати. Горобець - один з найпошіренішіх птахів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7" t="22086" r="1496" b="7585"/>
          <a:stretch/>
        </p:blipFill>
        <p:spPr bwMode="auto">
          <a:xfrm>
            <a:off x="3664367" y="4223805"/>
            <a:ext cx="3260771" cy="179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тица дятел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8" t="8212" r="16879" b="2030"/>
          <a:stretch/>
        </p:blipFill>
        <p:spPr bwMode="auto">
          <a:xfrm>
            <a:off x="8741656" y="1422942"/>
            <a:ext cx="2340000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Дрізд чорний (Turdus merula, чёрный дрозд) — Птахи Україн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271" y="2772133"/>
            <a:ext cx="3004795" cy="200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065636" y="1458851"/>
            <a:ext cx="135204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Дятел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02852" y="2881348"/>
            <a:ext cx="135204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Дрізд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01776" y="5888145"/>
            <a:ext cx="1991473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Горобець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353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8196942" y="1202691"/>
            <a:ext cx="2649707" cy="5418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Укуси комах</a:t>
            </a:r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83091" y="435426"/>
            <a:ext cx="10210876" cy="65314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Що можна відчути на дотик </a:t>
            </a:r>
            <a:r>
              <a:rPr lang="uk-UA" sz="3200" b="1" dirty="0" smtClean="0">
                <a:solidFill>
                  <a:schemeClr val="bg1"/>
                </a:solidFill>
              </a:rPr>
              <a:t>влітку? Доповни </a:t>
            </a:r>
            <a:r>
              <a:rPr lang="uk-UA" sz="3200" b="1" dirty="0">
                <a:solidFill>
                  <a:schemeClr val="bg1"/>
                </a:solidFill>
              </a:rPr>
              <a:t>перелік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02875" y="1202691"/>
            <a:ext cx="3134921" cy="5931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Теплий </a:t>
            </a:r>
            <a:r>
              <a:rPr lang="uk-UA" sz="2800" b="1" dirty="0" smtClean="0"/>
              <a:t>вітерець</a:t>
            </a:r>
            <a:endParaRPr lang="ru-RU" sz="28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83091" y="1202691"/>
            <a:ext cx="3582080" cy="5822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 пригріває сонечко</a:t>
            </a:r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9107" y="3672492"/>
            <a:ext cx="7078689" cy="6273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Що можна відчути на смак влітку?</a:t>
            </a:r>
            <a:endParaRPr lang="ru-RU" sz="3200" b="1" dirty="0"/>
          </a:p>
        </p:txBody>
      </p:sp>
      <p:pic>
        <p:nvPicPr>
          <p:cNvPr id="3074" name="Picture 2" descr="Вірші про вітер. Збірник віршів - МегаЗнай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892" y="1877854"/>
            <a:ext cx="3182886" cy="1713862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Як сонце впливає на нашу шкіру? - Вік здоров'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71" y="1877854"/>
            <a:ext cx="3047318" cy="1713862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Укуси комах: види, лікування та фото найпоширеніших укусі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942" y="1877854"/>
            <a:ext cx="2275114" cy="1670787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 descr="Що лікують літні ягоди. Інфографі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028" y="3638442"/>
            <a:ext cx="3108326" cy="248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Десять найкорисніших овочів літа | Львівський порта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91" y="4397829"/>
            <a:ext cx="3047498" cy="195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3982360" y="4397829"/>
            <a:ext cx="4301262" cy="637737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Смак овочів, фруктів, ягід</a:t>
            </a:r>
            <a:endParaRPr lang="ru-RU" sz="28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365171" y="5203371"/>
            <a:ext cx="3080658" cy="745853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Якими ягодами ти ласуєш влітку?</a:t>
            </a:r>
          </a:p>
        </p:txBody>
      </p:sp>
    </p:spTree>
    <p:extLst>
      <p:ext uri="{BB962C8B-B14F-4D97-AF65-F5344CB8AC3E}">
        <p14:creationId xmlns:p14="http://schemas.microsoft.com/office/powerpoint/2010/main" val="3718890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3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2630" y="572498"/>
            <a:ext cx="10319656" cy="7493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«Незакінчене речення»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884533" y="1354881"/>
            <a:ext cx="5821067" cy="877881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За календарем </a:t>
            </a:r>
            <a:r>
              <a:rPr lang="uk-UA" sz="3200" b="1" dirty="0" smtClean="0"/>
              <a:t>літо настає …</a:t>
            </a:r>
            <a:endParaRPr lang="ru-RU" sz="3200" b="1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884533" y="2154385"/>
            <a:ext cx="5821067" cy="1258977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Під час екскурсії ми помітили ознаки </a:t>
            </a:r>
            <a:r>
              <a:rPr lang="uk-UA" sz="3200" b="1" dirty="0" smtClean="0"/>
              <a:t>літа …</a:t>
            </a:r>
            <a:endParaRPr lang="ru-RU" sz="3200" b="1" dirty="0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884534" y="3450295"/>
            <a:ext cx="5821065" cy="972830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Ми </a:t>
            </a:r>
            <a:r>
              <a:rPr lang="uk-UA" sz="3200" b="1" dirty="0"/>
              <a:t>побачили</a:t>
            </a:r>
            <a:r>
              <a:rPr lang="uk-UA" sz="3600" b="1" dirty="0"/>
              <a:t> </a:t>
            </a:r>
            <a:r>
              <a:rPr lang="uk-UA" sz="3600" b="1" dirty="0" smtClean="0"/>
              <a:t>птахів …</a:t>
            </a:r>
            <a:endParaRPr lang="ru-RU" sz="3600" b="1" dirty="0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884533" y="4543619"/>
            <a:ext cx="6300034" cy="930368"/>
          </a:xfrm>
          <a:prstGeom prst="horizontalScroll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Під час екскурсії ми чули звуки…</a:t>
            </a:r>
            <a:endParaRPr lang="ru-RU" sz="32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352" y="1447800"/>
            <a:ext cx="4279934" cy="309581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914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6681" y="516890"/>
            <a:ext cx="9848775" cy="7646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Підбиття підсумків після екскурсії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8195" y="1356884"/>
            <a:ext cx="6615348" cy="105974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 </a:t>
            </a:r>
            <a:r>
              <a:rPr lang="ru-RU" sz="2800" b="1" dirty="0" smtClean="0"/>
              <a:t>змінюється </a:t>
            </a:r>
            <a:r>
              <a:rPr lang="ru-RU" sz="2800" b="1" dirty="0" err="1" smtClean="0"/>
              <a:t>влітку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положення</a:t>
            </a:r>
            <a:r>
              <a:rPr lang="ru-RU" sz="2800" b="1" dirty="0" smtClean="0"/>
              <a:t> </a:t>
            </a:r>
            <a:r>
              <a:rPr lang="ru-RU" sz="2800" b="1" dirty="0"/>
              <a:t>Сонця на </a:t>
            </a:r>
            <a:r>
              <a:rPr lang="ru-RU" sz="2800" b="1" dirty="0" err="1"/>
              <a:t>небосхилі</a:t>
            </a:r>
            <a:r>
              <a:rPr lang="ru-RU" sz="2800" b="1" dirty="0"/>
              <a:t> </a:t>
            </a:r>
            <a:r>
              <a:rPr lang="ru-RU" sz="2800" b="1" dirty="0" err="1"/>
              <a:t>порівняно</a:t>
            </a:r>
            <a:r>
              <a:rPr lang="ru-RU" sz="2800" b="1" dirty="0"/>
              <a:t> з </a:t>
            </a:r>
            <a:r>
              <a:rPr lang="ru-RU" sz="2800" b="1" dirty="0" smtClean="0"/>
              <a:t>весною</a:t>
            </a:r>
            <a:r>
              <a:rPr lang="ru-RU" sz="2800" b="1" dirty="0"/>
              <a:t>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8195" y="2512074"/>
            <a:ext cx="6049291" cy="9738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 </a:t>
            </a:r>
            <a:r>
              <a:rPr lang="ru-RU" sz="2800" b="1" dirty="0" err="1" smtClean="0"/>
              <a:t>влітку</a:t>
            </a:r>
            <a:r>
              <a:rPr lang="ru-RU" sz="2800" b="1" dirty="0" smtClean="0"/>
              <a:t> </a:t>
            </a:r>
            <a:r>
              <a:rPr lang="ru-RU" sz="2800" b="1" dirty="0" err="1"/>
              <a:t>змінилася</a:t>
            </a:r>
            <a:r>
              <a:rPr lang="ru-RU" sz="2800" b="1" dirty="0"/>
              <a:t> </a:t>
            </a:r>
            <a:r>
              <a:rPr lang="ru-RU" sz="2800" b="1" dirty="0" err="1"/>
              <a:t>тривалість</a:t>
            </a:r>
            <a:r>
              <a:rPr lang="ru-RU" sz="2800" b="1" dirty="0"/>
              <a:t> дня і ночі?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48191" y="4621345"/>
            <a:ext cx="6049291" cy="9521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Яке </a:t>
            </a:r>
            <a:r>
              <a:rPr lang="ru-RU" sz="2800" b="1" dirty="0" err="1"/>
              <a:t>значення</a:t>
            </a:r>
            <a:r>
              <a:rPr lang="ru-RU" sz="2800" b="1" dirty="0"/>
              <a:t> для </a:t>
            </a:r>
            <a:r>
              <a:rPr lang="ru-RU" sz="2800" b="1" dirty="0" err="1"/>
              <a:t>живої</a:t>
            </a:r>
            <a:r>
              <a:rPr lang="ru-RU" sz="2800" b="1" dirty="0"/>
              <a:t> </a:t>
            </a:r>
            <a:r>
              <a:rPr lang="ru-RU" sz="2800" b="1" dirty="0" err="1"/>
              <a:t>природи</a:t>
            </a:r>
            <a:r>
              <a:rPr lang="ru-RU" sz="2800" b="1" dirty="0"/>
              <a:t> </a:t>
            </a:r>
            <a:r>
              <a:rPr lang="ru-RU" sz="2800" b="1" dirty="0" err="1"/>
              <a:t>має</a:t>
            </a:r>
            <a:r>
              <a:rPr lang="ru-RU" sz="2800" b="1" dirty="0"/>
              <a:t> </a:t>
            </a:r>
            <a:r>
              <a:rPr lang="ru-RU" sz="2800" b="1" dirty="0" err="1"/>
              <a:t>сонячне</a:t>
            </a:r>
            <a:r>
              <a:rPr lang="ru-RU" sz="2800" b="1" dirty="0"/>
              <a:t> </a:t>
            </a:r>
            <a:r>
              <a:rPr lang="ru-RU" sz="2800" b="1" dirty="0" err="1"/>
              <a:t>світло</a:t>
            </a:r>
            <a:r>
              <a:rPr lang="ru-RU" sz="2800" b="1" dirty="0"/>
              <a:t> й тепло?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48190" y="3521039"/>
            <a:ext cx="6049291" cy="101906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Що </a:t>
            </a:r>
            <a:r>
              <a:rPr lang="ru-RU" sz="2800" b="1" dirty="0" err="1"/>
              <a:t>подобається</a:t>
            </a:r>
            <a:r>
              <a:rPr lang="ru-RU" sz="2800" b="1" dirty="0"/>
              <a:t> </a:t>
            </a:r>
            <a:r>
              <a:rPr lang="ru-RU" sz="2800" b="1" dirty="0" err="1"/>
              <a:t>тобі</a:t>
            </a:r>
            <a:r>
              <a:rPr lang="ru-RU" sz="2800" b="1" dirty="0"/>
              <a:t> в </a:t>
            </a:r>
            <a:r>
              <a:rPr lang="ru-RU" sz="2800" b="1" dirty="0" err="1" smtClean="0"/>
              <a:t>літню</a:t>
            </a:r>
            <a:r>
              <a:rPr lang="ru-RU" sz="2800" b="1" dirty="0" smtClean="0"/>
              <a:t> </a:t>
            </a:r>
            <a:r>
              <a:rPr lang="ru-RU" sz="2800" b="1" dirty="0"/>
              <a:t>пору року?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56" y="1273465"/>
            <a:ext cx="3831771" cy="470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41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2 клас\4 ЯДС\1 Грущинська\6 Людина і природа влітку\№096 Урок-екскурсія. Які зміни відбуваються в природі влітку\2025-05-02_1840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7" t="42419" r="7004" b="3584"/>
          <a:stretch/>
        </p:blipFill>
        <p:spPr bwMode="auto">
          <a:xfrm>
            <a:off x="789562" y="4099202"/>
            <a:ext cx="5012525" cy="87904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65176" y="465137"/>
            <a:ext cx="10534196" cy="6778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9027" y="5926238"/>
            <a:ext cx="1142896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51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65175" y="1208042"/>
            <a:ext cx="5780316" cy="11542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b="1" dirty="0" smtClean="0">
                <a:solidFill>
                  <a:schemeClr val="bg1"/>
                </a:solidFill>
              </a:rPr>
              <a:t>3. Разом із дорослими довідайся, скільки тривають день і ніч у день проведення екскурсії. Запиши в таблицю.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65176" y="3279921"/>
            <a:ext cx="5083630" cy="767066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b="1" dirty="0" smtClean="0">
                <a:solidFill>
                  <a:schemeClr val="bg1"/>
                </a:solidFill>
              </a:rPr>
              <a:t>5. Які корисні справи ти плануєш на літо? Напиши.</a:t>
            </a:r>
          </a:p>
        </p:txBody>
      </p:sp>
      <p:pic>
        <p:nvPicPr>
          <p:cNvPr id="1026" name="Picture 2" descr="D:\2 клас\4 ЯДС\1 Грущинська\5 Людина і природа навесні\№077 Урок-екскурсія. Які зміни відбулися в природі навесні\2025-03-17_1646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" t="53161" r="2700" b="4319"/>
          <a:stretch/>
        </p:blipFill>
        <p:spPr bwMode="auto">
          <a:xfrm>
            <a:off x="732517" y="2459305"/>
            <a:ext cx="5083631" cy="77311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859518" y="1218654"/>
            <a:ext cx="4439853" cy="6972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b="1" dirty="0" smtClean="0">
                <a:solidFill>
                  <a:schemeClr val="bg1"/>
                </a:solidFill>
              </a:rPr>
              <a:t>4. Напиши, коли у твій край завітало літо.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465038" y="5141727"/>
            <a:ext cx="7931578" cy="78450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6. Не забувай і влітку спостерігати за погодою і природою. Записуй свої спостереження в зошит на </a:t>
            </a:r>
            <a:r>
              <a:rPr lang="uk-UA" sz="2400" b="1" dirty="0" err="1" smtClean="0">
                <a:solidFill>
                  <a:schemeClr val="bg1"/>
                </a:solidFill>
              </a:rPr>
              <a:t>ст</a:t>
            </a:r>
            <a:r>
              <a:rPr lang="uk-UA" sz="2400" b="1" dirty="0" smtClean="0">
                <a:solidFill>
                  <a:schemeClr val="bg1"/>
                </a:solidFill>
              </a:rPr>
              <a:t> 52-53  </a:t>
            </a:r>
          </a:p>
        </p:txBody>
      </p:sp>
      <p:pic>
        <p:nvPicPr>
          <p:cNvPr id="5122" name="Picture 2" descr="D:\2 клас\4 ЯДС\1 Грущинська\6 Людина і природа влітку\№096 Урок-екскурсія. Які зміни відбуваються в природі влітку\2025-05-02_1839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07" y="2049181"/>
            <a:ext cx="5724018" cy="29174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859518" y="2426647"/>
            <a:ext cx="4173614" cy="95410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температура повітря стала +15</a:t>
            </a:r>
            <a:r>
              <a:rPr lang="en-US" sz="2800" b="1" dirty="0" smtClean="0">
                <a:solidFill>
                  <a:srgbClr val="FF0000"/>
                </a:solidFill>
              </a:rPr>
              <a:t>ᵒ</a:t>
            </a:r>
            <a:r>
              <a:rPr lang="uk-UA" sz="2800" b="1" dirty="0" smtClean="0">
                <a:solidFill>
                  <a:srgbClr val="FF0000"/>
                </a:solidFill>
              </a:rPr>
              <a:t>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63796" y="1915884"/>
            <a:ext cx="610411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25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97361" y="4348893"/>
            <a:ext cx="1975462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21 червня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1529" y="3573485"/>
            <a:ext cx="2025002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1 червня.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67751" y="2144234"/>
            <a:ext cx="1405826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травні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92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 animBg="1"/>
      <p:bldP spid="24" grpId="0" animBg="1"/>
      <p:bldP spid="23" grpId="0"/>
      <p:bldP spid="14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4143" y="495119"/>
            <a:ext cx="9983845" cy="6610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prstClr val="white"/>
                </a:solidFill>
              </a:rPr>
              <a:t>Рефлексія</a:t>
            </a:r>
            <a:endParaRPr lang="uk-UA" sz="4000" b="1" dirty="0">
              <a:solidFill>
                <a:prstClr val="white"/>
              </a:solidFill>
            </a:endParaRPr>
          </a:p>
        </p:txBody>
      </p:sp>
      <p:sp>
        <p:nvSpPr>
          <p:cNvPr id="2" name="AutoShape 15" descr="Помидор с лицом и глазами, на которых написано «счастливый».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94893" y="1236497"/>
            <a:ext cx="7462344" cy="64225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Оціни свою роботу на уроці висловами біля пейзажів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D:\Картинки до тестів\Картинки природи\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489" y="4255021"/>
            <a:ext cx="3388355" cy="2134553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D:\Картинки до тестів\Картинки природи\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830" y="2018631"/>
            <a:ext cx="3397512" cy="2090912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D:\Картинки до тестів\Картинки природи\Осінь пізн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65" y="4165850"/>
            <a:ext cx="3492242" cy="2312894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Весняний лiс (Мыкола Ковальчук) / Стихи.ру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6"/>
          <a:stretch/>
        </p:blipFill>
        <p:spPr bwMode="auto">
          <a:xfrm>
            <a:off x="6328489" y="1934735"/>
            <a:ext cx="3284417" cy="2258704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Скругленный прямоугольник 13"/>
          <p:cNvSpPr/>
          <p:nvPr/>
        </p:nvSpPr>
        <p:spPr>
          <a:xfrm>
            <a:off x="9092745" y="4165850"/>
            <a:ext cx="2416629" cy="9327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prstClr val="white"/>
                </a:solidFill>
              </a:rPr>
              <a:t>Було цікаво і зрозуміло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9639" y="4215053"/>
            <a:ext cx="2316692" cy="10149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Варто замислитися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6770" y="1912915"/>
            <a:ext cx="2145695" cy="98179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Не все було зрозуміло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092745" y="2018631"/>
            <a:ext cx="1919237" cy="937168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prstClr val="white"/>
                </a:solidFill>
              </a:rPr>
              <a:t>Це мені потрібно</a:t>
            </a:r>
            <a:endParaRPr lang="ru-RU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0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1348" y="507152"/>
            <a:ext cx="10172078" cy="10712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Щ</a:t>
            </a:r>
            <a:r>
              <a:rPr lang="uk-UA" sz="3200" b="1" dirty="0" smtClean="0">
                <a:solidFill>
                  <a:schemeClr val="bg1"/>
                </a:solidFill>
              </a:rPr>
              <a:t>оби </a:t>
            </a:r>
            <a:r>
              <a:rPr lang="uk-UA" sz="3200" b="1" dirty="0">
                <a:solidFill>
                  <a:schemeClr val="bg1"/>
                </a:solidFill>
              </a:rPr>
              <a:t>відкрити інтерактивне завдання, натисніть на помаранчевий </a:t>
            </a:r>
            <a:r>
              <a:rPr lang="uk-UA" sz="3200" b="1" dirty="0" smtClean="0">
                <a:solidFill>
                  <a:schemeClr val="bg1"/>
                </a:solidFill>
              </a:rPr>
              <a:t>прямокутник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hlinkClick r:id="rId2"/>
            <a:extLst>
              <a:ext uri="{FF2B5EF4-FFF2-40B4-BE49-F238E27FC236}">
                <a16:creationId xmlns="" xmlns:a16="http://schemas.microsoft.com/office/drawing/2014/main" id="{8643C996-07F1-4E83-B056-0B2B0A2B5055}"/>
              </a:ext>
            </a:extLst>
          </p:cNvPr>
          <p:cNvSpPr/>
          <p:nvPr/>
        </p:nvSpPr>
        <p:spPr>
          <a:xfrm>
            <a:off x="980334" y="1687286"/>
            <a:ext cx="10074106" cy="4694606"/>
          </a:xfrm>
          <a:prstGeom prst="rect">
            <a:avLst/>
          </a:prstGeom>
          <a:solidFill>
            <a:srgbClr val="C55A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онлайнове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952893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929805" y="1955243"/>
            <a:ext cx="5111583" cy="236295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В школі справу хоч яку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Починають по дзвінку.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Тож хвилини не втрачаєм,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Все нове запам’ятаєм.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Учні\cute-boy-and-girl-kids-back-to-school-concept-isolated_88272-27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" t="5453" r="2994" b="3397"/>
          <a:stretch/>
        </p:blipFill>
        <p:spPr bwMode="auto">
          <a:xfrm>
            <a:off x="6250734" y="1955243"/>
            <a:ext cx="4788000" cy="3420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29805" y="495120"/>
            <a:ext cx="10075652" cy="7785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15" descr="Помидор с лицом и глазами, на которых написано «счастливый».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94660" y="1284920"/>
            <a:ext cx="8732066" cy="56646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Розглянь пейзажі. У який пейзаж ти хочеш перенестись? Чому?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D:\Картинки до тестів\Картинки природи\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373" y="4153709"/>
            <a:ext cx="3203001" cy="2111762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D:\Картинки до тестів\Картинки природи\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371" y="1955243"/>
            <a:ext cx="3431259" cy="2119916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D:\Картинки до тестів\Картинки природи\Осінь пізн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371" y="4153710"/>
            <a:ext cx="3505017" cy="2111761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Весняний лiс (Мыкола Ковальчук) / Стихи.ру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6"/>
          <a:stretch/>
        </p:blipFill>
        <p:spPr bwMode="auto">
          <a:xfrm>
            <a:off x="6105373" y="1960452"/>
            <a:ext cx="3075029" cy="2114707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9448800" y="5139401"/>
            <a:ext cx="1589934" cy="9844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Літнє море</a:t>
            </a:r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970548" y="1955243"/>
            <a:ext cx="1877537" cy="953132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Весняний ліс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2360" y="4210438"/>
            <a:ext cx="1761068" cy="9289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Осінній листопад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88888" y="1896725"/>
            <a:ext cx="1547483" cy="107016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Зимова дорога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02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0" grpId="0" animBg="1"/>
      <p:bldP spid="15" grpId="0" animBg="1"/>
      <p:bldP spid="12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30-31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3029" y="2799389"/>
            <a:ext cx="2038960" cy="292377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Спостерігай за погодою і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неживою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природою.  Заповнюй весняний календар спостережень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" t="3386" r="2563" b="3258"/>
          <a:stretch/>
        </p:blipFill>
        <p:spPr bwMode="auto">
          <a:xfrm>
            <a:off x="7992000" y="432000"/>
            <a:ext cx="3384000" cy="2304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 клас\4 ЯДС\1 Грущинська\4 Людина і світ\№070 Як природа допомагає  створювати винаходи\2025-02-28_1036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9" y="2812660"/>
            <a:ext cx="9363075" cy="33051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668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32384" y="494529"/>
            <a:ext cx="10214587" cy="7246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68577" y="1273912"/>
            <a:ext cx="2460423" cy="83791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Впізнай назви місяців</a:t>
            </a:r>
            <a:endParaRPr lang="ru-RU" sz="2400" b="1" dirty="0"/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99" y="1373652"/>
            <a:ext cx="2604234" cy="390322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3516087" y="1250610"/>
            <a:ext cx="4789714" cy="11660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Назви літні місяці в правильному порядку. Розкажи походження цих назв.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14256" y="3106328"/>
            <a:ext cx="3091543" cy="9787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За ким і чим можна </a:t>
            </a:r>
            <a:r>
              <a:rPr lang="ru-RU" sz="2400" b="1" dirty="0" err="1"/>
              <a:t>спостерігати</a:t>
            </a:r>
            <a:r>
              <a:rPr lang="ru-RU" sz="2400" b="1" dirty="0"/>
              <a:t> </a:t>
            </a:r>
            <a:r>
              <a:rPr lang="ru-RU" sz="2400" b="1" dirty="0" err="1"/>
              <a:t>влітку</a:t>
            </a:r>
            <a:r>
              <a:rPr lang="ru-RU" sz="2400" b="1" dirty="0"/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66547" y="2432097"/>
            <a:ext cx="1707605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err="1" smtClean="0">
                <a:solidFill>
                  <a:schemeClr val="bg1"/>
                </a:solidFill>
              </a:rPr>
              <a:t>пеньсер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66546" y="2430569"/>
            <a:ext cx="1707605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Серпень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99218" y="2453871"/>
            <a:ext cx="1707605" cy="584775"/>
          </a:xfrm>
          <a:prstGeom prst="rect">
            <a:avLst/>
          </a:prstGeom>
          <a:solidFill>
            <a:srgbClr val="C31D58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err="1" smtClean="0">
                <a:solidFill>
                  <a:schemeClr val="bg1"/>
                </a:solidFill>
              </a:rPr>
              <a:t>веньреч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99217" y="2452340"/>
            <a:ext cx="1707605" cy="584775"/>
          </a:xfrm>
          <a:prstGeom prst="rect">
            <a:avLst/>
          </a:prstGeom>
          <a:solidFill>
            <a:srgbClr val="C31D58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Червень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11017" y="2453870"/>
            <a:ext cx="170760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err="1" smtClean="0">
                <a:solidFill>
                  <a:schemeClr val="bg1"/>
                </a:solidFill>
              </a:rPr>
              <a:t>пеньли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11015" y="2463226"/>
            <a:ext cx="170760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Липень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32383" y="5276874"/>
            <a:ext cx="7874159" cy="95794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уроці пропоную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здійснити мандрівку в парк, аби побачити зміни, що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настають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 природі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влітку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214257" y="4126661"/>
            <a:ext cx="3091543" cy="978740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Чи </a:t>
            </a:r>
            <a:r>
              <a:rPr lang="ru-RU" sz="2400" b="1" dirty="0" err="1"/>
              <a:t>подобається</a:t>
            </a:r>
            <a:r>
              <a:rPr lang="ru-RU" sz="2400" b="1" dirty="0"/>
              <a:t> </a:t>
            </a:r>
            <a:r>
              <a:rPr lang="ru-RU" sz="2400" b="1" dirty="0" err="1"/>
              <a:t>тобі</a:t>
            </a:r>
            <a:r>
              <a:rPr lang="ru-RU" sz="2400" b="1" dirty="0"/>
              <a:t> </a:t>
            </a:r>
            <a:r>
              <a:rPr lang="ru-RU" sz="2400" b="1" dirty="0" err="1"/>
              <a:t>гуляти</a:t>
            </a:r>
            <a:r>
              <a:rPr lang="ru-RU" sz="2400" b="1" dirty="0"/>
              <a:t> в саду, парку?</a:t>
            </a:r>
          </a:p>
        </p:txBody>
      </p:sp>
      <p:pic>
        <p:nvPicPr>
          <p:cNvPr id="2050" name="Picture 2" descr="Дивитись Дитячі картинки про лі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91" y="3106328"/>
            <a:ext cx="3106593" cy="210677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688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5800" y="494528"/>
            <a:ext cx="10710486" cy="7321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За ким, за чим ми можемо </a:t>
            </a:r>
            <a:r>
              <a:rPr lang="uk-UA" sz="3600" b="1" dirty="0" smtClean="0">
                <a:solidFill>
                  <a:schemeClr val="bg1"/>
                </a:solidFill>
              </a:rPr>
              <a:t>спостерігати в природі?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Пятиугольник 1"/>
          <p:cNvSpPr/>
          <p:nvPr/>
        </p:nvSpPr>
        <p:spPr>
          <a:xfrm>
            <a:off x="8149273" y="1529241"/>
            <a:ext cx="2538765" cy="1141018"/>
          </a:xfrm>
          <a:prstGeom prst="homePlate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Нежива</a:t>
            </a:r>
            <a:r>
              <a:rPr lang="ru-RU" sz="3200" b="1" dirty="0"/>
              <a:t> природа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8142852" y="3106027"/>
            <a:ext cx="2538765" cy="1186490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Жива природа</a:t>
            </a:r>
            <a:endParaRPr lang="ru-RU" sz="3200" b="1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8149273" y="4689687"/>
            <a:ext cx="2538765" cy="1241398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Життя </a:t>
            </a:r>
            <a:endParaRPr lang="uk-UA" sz="3200" b="1" dirty="0" smtClean="0"/>
          </a:p>
          <a:p>
            <a:pPr algn="ctr"/>
            <a:r>
              <a:rPr lang="uk-UA" sz="3200" b="1" dirty="0" smtClean="0"/>
              <a:t>людей</a:t>
            </a:r>
            <a:endParaRPr lang="ru-RU" sz="3200" b="1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8929818" y="2670259"/>
            <a:ext cx="325160" cy="432388"/>
          </a:xfrm>
          <a:prstGeom prst="downArrow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8933365" y="4292518"/>
            <a:ext cx="321613" cy="39717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95040" y="1334252"/>
            <a:ext cx="6724960" cy="141350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Пригадай,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проводити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спостереження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за природою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завжди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потрібно в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певній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послідовності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97429" y="5526813"/>
            <a:ext cx="5845628" cy="57888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Як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поводитися під час екскурсії?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126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I Всеукраїнський конкурс малюнку-розмальовки Літні барви | Діти в місті Киї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07" y="2816621"/>
            <a:ext cx="4385436" cy="259521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932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4" grpId="0" animBg="1"/>
      <p:bldP spid="1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2672" y="473347"/>
            <a:ext cx="10364928" cy="7458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Інструктаж з техніки </a:t>
            </a:r>
            <a:r>
              <a:rPr lang="uk-UA" sz="4000" b="1" dirty="0" smtClean="0">
                <a:solidFill>
                  <a:schemeClr val="bg1"/>
                </a:solidFill>
              </a:rPr>
              <a:t>безпеки на </a:t>
            </a:r>
            <a:r>
              <a:rPr lang="uk-UA" sz="4000" b="1" dirty="0">
                <a:solidFill>
                  <a:schemeClr val="bg1"/>
                </a:solidFill>
              </a:rPr>
              <a:t>екскурсії</a:t>
            </a:r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912673" y="1268252"/>
            <a:ext cx="3681098" cy="1382486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Будь </a:t>
            </a:r>
            <a:r>
              <a:rPr lang="uk-UA" sz="2800" b="1" dirty="0" smtClean="0"/>
              <a:t>уважним </a:t>
            </a:r>
            <a:r>
              <a:rPr lang="uk-UA" sz="2800" b="1" dirty="0"/>
              <a:t>під час екскурсії;</a:t>
            </a:r>
            <a:endParaRPr lang="ru-RU" sz="2800" b="1" dirty="0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912672" y="2517374"/>
            <a:ext cx="4281092" cy="1417878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виконуй </a:t>
            </a:r>
            <a:r>
              <a:rPr lang="uk-UA" sz="2800" b="1" dirty="0"/>
              <a:t>правила дорожнього руху;</a:t>
            </a:r>
            <a:endParaRPr lang="ru-RU" sz="2800" b="1" dirty="0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846080" y="3828876"/>
            <a:ext cx="4974770" cy="1281780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виконуй </a:t>
            </a:r>
            <a:r>
              <a:rPr lang="uk-UA" sz="2800" b="1" dirty="0"/>
              <a:t>правила поведінки у природі;</a:t>
            </a:r>
            <a:endParaRPr lang="ru-RU" sz="2800" b="1" dirty="0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821301" y="4990910"/>
            <a:ext cx="5390152" cy="1170266"/>
          </a:xfrm>
          <a:prstGeom prst="horizontalScroll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чітко </a:t>
            </a:r>
            <a:r>
              <a:rPr lang="uk-UA" sz="2800" b="1" dirty="0" smtClean="0"/>
              <a:t>виконуй </a:t>
            </a:r>
            <a:r>
              <a:rPr lang="uk-UA" sz="2800" b="1"/>
              <a:t>вказівки </a:t>
            </a:r>
            <a:r>
              <a:rPr lang="uk-UA" sz="2800" b="1" smtClean="0"/>
              <a:t>вчителя.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314" y="1325060"/>
            <a:ext cx="3592284" cy="366585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Горизонтальный свиток 10"/>
          <p:cNvSpPr/>
          <p:nvPr/>
        </p:nvSpPr>
        <p:spPr>
          <a:xfrm>
            <a:off x="6672943" y="4909457"/>
            <a:ext cx="4604658" cy="1251719"/>
          </a:xfrm>
          <a:prstGeom prst="horizontalScroll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Не </a:t>
            </a:r>
            <a:r>
              <a:rPr lang="ru-RU" sz="2800" b="1" dirty="0" smtClean="0"/>
              <a:t>забудь </a:t>
            </a:r>
            <a:r>
              <a:rPr lang="ru-RU" sz="2800" b="1" dirty="0" err="1" smtClean="0"/>
              <a:t>надягти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головний</a:t>
            </a:r>
            <a:r>
              <a:rPr lang="ru-RU" sz="2800" b="1" dirty="0" smtClean="0"/>
              <a:t> убор!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54408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онце. Свiтло i тепл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47" y="3494251"/>
            <a:ext cx="8357380" cy="213092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Малюнки літа для срисовки олівце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214" y="3130927"/>
            <a:ext cx="2546776" cy="185186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2097" y="496915"/>
            <a:ext cx="10415239" cy="6460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 екскурсії </a:t>
            </a:r>
            <a:r>
              <a:rPr lang="uk-UA" sz="4000" b="1" dirty="0" smtClean="0">
                <a:solidFill>
                  <a:schemeClr val="bg1"/>
                </a:solidFill>
              </a:rPr>
              <a:t>в природу ми </a:t>
            </a:r>
            <a:r>
              <a:rPr lang="uk-UA" sz="4000" b="1" dirty="0">
                <a:solidFill>
                  <a:schemeClr val="bg1"/>
                </a:solidFill>
              </a:rPr>
              <a:t>спостерігаємо: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8320" y="1207512"/>
            <a:ext cx="7005224" cy="4559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775" indent="-358775">
              <a:buFont typeface="Wingdings" panose="05000000000000000000" pitchFamily="2" charset="2"/>
              <a:buChar char="v"/>
            </a:pPr>
            <a:r>
              <a:rPr lang="ru-RU" sz="2800" b="1" dirty="0" smtClean="0"/>
              <a:t>Як змінюється </a:t>
            </a:r>
            <a:r>
              <a:rPr lang="ru-RU" sz="2800" b="1" dirty="0" err="1" smtClean="0"/>
              <a:t>положення</a:t>
            </a:r>
            <a:r>
              <a:rPr lang="ru-RU" sz="2800" b="1" dirty="0" smtClean="0"/>
              <a:t> Сонця </a:t>
            </a:r>
            <a:r>
              <a:rPr lang="ru-RU" sz="2800" b="1" dirty="0" err="1" smtClean="0"/>
              <a:t>влітку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88035" y="1696076"/>
            <a:ext cx="5900591" cy="9461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58775" indent="-358775">
              <a:buFont typeface="Wingdings" panose="05000000000000000000" pitchFamily="2" charset="2"/>
              <a:buChar char="v"/>
            </a:pPr>
            <a:r>
              <a:rPr lang="uk-UA" sz="2800" b="1" dirty="0"/>
              <a:t>Як висота Сонця впливає на стан неживої і живої природи </a:t>
            </a:r>
            <a:r>
              <a:rPr lang="uk-UA" sz="2800" b="1" dirty="0" smtClean="0"/>
              <a:t>влітку?</a:t>
            </a:r>
            <a:endParaRPr lang="ru-RU" sz="2800" b="1" dirty="0"/>
          </a:p>
        </p:txBody>
      </p:sp>
      <p:sp>
        <p:nvSpPr>
          <p:cNvPr id="2" name="AutoShape 2" descr="Сонце. Свiтло i тепл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1366" y="2796750"/>
            <a:ext cx="7592521" cy="6683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58775" indent="-358775">
              <a:buFont typeface="Wingdings" panose="05000000000000000000" pitchFamily="2" charset="2"/>
              <a:buChar char="v"/>
            </a:pPr>
            <a:r>
              <a:rPr lang="ru-RU" sz="2800" b="1" dirty="0" smtClean="0"/>
              <a:t>Який стан неба(опади, </a:t>
            </a:r>
            <a:r>
              <a:rPr lang="ru-RU" sz="2800" b="1" dirty="0" err="1" smtClean="0"/>
              <a:t>вітер</a:t>
            </a:r>
            <a:r>
              <a:rPr lang="ru-RU" sz="2800" b="1" dirty="0" smtClean="0"/>
              <a:t>) </a:t>
            </a:r>
            <a:r>
              <a:rPr lang="ru-RU" sz="2800" b="1" dirty="0" err="1" smtClean="0"/>
              <a:t>частіше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влітку</a:t>
            </a:r>
            <a:r>
              <a:rPr lang="ru-RU" sz="2800" b="1" dirty="0" smtClean="0"/>
              <a:t>?  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827354" y="1207512"/>
            <a:ext cx="3771636" cy="17969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Влітку</a:t>
            </a:r>
            <a:r>
              <a:rPr lang="ru-RU" sz="2800" b="1" dirty="0" smtClean="0"/>
              <a:t> Сонце </a:t>
            </a:r>
            <a:r>
              <a:rPr lang="ru-RU" sz="2800" b="1" dirty="0" err="1"/>
              <a:t>найвище</a:t>
            </a:r>
            <a:r>
              <a:rPr lang="ru-RU" sz="2800" b="1" dirty="0"/>
              <a:t> </a:t>
            </a:r>
            <a:r>
              <a:rPr lang="ru-RU" sz="2800" b="1" dirty="0" err="1"/>
              <a:t>піднімається</a:t>
            </a:r>
            <a:r>
              <a:rPr lang="ru-RU" sz="2800" b="1" dirty="0"/>
              <a:t> на </a:t>
            </a:r>
            <a:r>
              <a:rPr lang="ru-RU" sz="2800" b="1" dirty="0" err="1" smtClean="0"/>
              <a:t>небосхилі</a:t>
            </a:r>
            <a:r>
              <a:rPr lang="ru-RU" sz="2800" b="1" dirty="0" smtClean="0"/>
              <a:t>, </a:t>
            </a:r>
            <a:r>
              <a:rPr lang="ru-RU" sz="2800" b="1" dirty="0"/>
              <a:t>тому </a:t>
            </a:r>
            <a:r>
              <a:rPr lang="ru-RU" sz="2800" b="1" dirty="0" err="1"/>
              <a:t>влітку</a:t>
            </a:r>
            <a:r>
              <a:rPr lang="ru-RU" sz="2800" b="1" dirty="0"/>
              <a:t> </a:t>
            </a:r>
            <a:r>
              <a:rPr lang="ru-RU" sz="2800" b="1" dirty="0" err="1" smtClean="0"/>
              <a:t>найвищі</a:t>
            </a:r>
            <a:r>
              <a:rPr lang="ru-RU" sz="2800" b="1" dirty="0" smtClean="0"/>
              <a:t> </a:t>
            </a:r>
            <a:r>
              <a:rPr lang="ru-RU" sz="2800" b="1" dirty="0" err="1"/>
              <a:t>температури</a:t>
            </a:r>
            <a:r>
              <a:rPr lang="ru-RU" sz="2800" b="1" dirty="0"/>
              <a:t>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88035" y="5721911"/>
            <a:ext cx="7135854" cy="55914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58775" indent="-358775">
              <a:buFont typeface="Wingdings" panose="05000000000000000000" pitchFamily="2" charset="2"/>
              <a:buChar char="v"/>
            </a:pPr>
            <a:r>
              <a:rPr lang="ru-RU" sz="2800" b="1" dirty="0" smtClean="0"/>
              <a:t>Назви </a:t>
            </a:r>
            <a:r>
              <a:rPr lang="ru-RU" sz="2800" b="1" dirty="0" err="1" smtClean="0"/>
              <a:t>літні</a:t>
            </a:r>
            <a:r>
              <a:rPr lang="ru-RU" sz="2800" b="1" dirty="0" smtClean="0"/>
              <a:t> </a:t>
            </a:r>
            <a:r>
              <a:rPr lang="ru-RU" sz="2800" b="1" dirty="0" err="1"/>
              <a:t>явища</a:t>
            </a:r>
            <a:r>
              <a:rPr lang="ru-RU" sz="2800" b="1" dirty="0"/>
              <a:t> в житті рослин і </a:t>
            </a:r>
            <a:r>
              <a:rPr lang="ru-RU" sz="2800" b="1" dirty="0" smtClean="0"/>
              <a:t>тварин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56002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315" y="494529"/>
            <a:ext cx="10221686" cy="6267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Щоб бути </a:t>
            </a:r>
            <a:r>
              <a:rPr lang="ru-RU" sz="3600" b="1" dirty="0" err="1">
                <a:solidFill>
                  <a:schemeClr val="bg1"/>
                </a:solidFill>
              </a:rPr>
              <a:t>справжнім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дослідником</a:t>
            </a:r>
            <a:r>
              <a:rPr lang="ru-RU" sz="3600" b="1" dirty="0">
                <a:solidFill>
                  <a:schemeClr val="bg1"/>
                </a:solidFill>
              </a:rPr>
              <a:t> і </a:t>
            </a:r>
            <a:r>
              <a:rPr lang="ru-RU" sz="3600" b="1" dirty="0" err="1">
                <a:solidFill>
                  <a:schemeClr val="bg1"/>
                </a:solidFill>
              </a:rPr>
              <a:t>дослідницею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2 клас\4 ЯДС\1 Грущинська\6 Людина і природа влітку\№096 Урок-екскурсія. Які зміни відбуваються в природі влітку\2025-05-02_181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13" y="1230085"/>
            <a:ext cx="10927289" cy="443048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52-53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88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00238" y="494529"/>
            <a:ext cx="10738620" cy="6593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</a:t>
            </a:r>
            <a:r>
              <a:rPr lang="uk-UA" sz="4000" b="1" dirty="0" smtClean="0">
                <a:solidFill>
                  <a:schemeClr val="bg1"/>
                </a:solidFill>
              </a:rPr>
              <a:t>вірш</a:t>
            </a:r>
            <a:endParaRPr lang="uk-UA" sz="40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39724" y="1317173"/>
            <a:ext cx="4675275" cy="358140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Літня спека, грози, грім,</a:t>
            </a:r>
          </a:p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Літо, ти прекрасне всім!</a:t>
            </a:r>
          </a:p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Скільки в тебе є скарбів.</a:t>
            </a:r>
          </a:p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В лісі – ягід та грибів!</a:t>
            </a:r>
          </a:p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У садах – смачна малина, </a:t>
            </a:r>
          </a:p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Аґрус, яблука, ожина.</a:t>
            </a:r>
          </a:p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Фрукти й зелень соковита – </a:t>
            </a:r>
          </a:p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Це смачні дарунки літа…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39724" y="4973664"/>
            <a:ext cx="4675275" cy="9699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Що авторка називає дарунками літа?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376" y="1322617"/>
            <a:ext cx="4335167" cy="356385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995376" y="5022281"/>
            <a:ext cx="4335167" cy="9213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Назви слово-асоціацію з </a:t>
            </a:r>
            <a:r>
              <a:rPr lang="uk-UA" sz="2800" b="1" dirty="0" smtClean="0"/>
              <a:t>літом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07060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631</Words>
  <Application>Microsoft Office PowerPoint</Application>
  <PresentationFormat>Произвольный</PresentationFormat>
  <Paragraphs>131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88</cp:revision>
  <dcterms:created xsi:type="dcterms:W3CDTF">2018-01-05T16:38:53Z</dcterms:created>
  <dcterms:modified xsi:type="dcterms:W3CDTF">2025-05-07T16:54:44Z</dcterms:modified>
</cp:coreProperties>
</file>