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18" r:id="rId3"/>
    <p:sldId id="304" r:id="rId4"/>
    <p:sldId id="305" r:id="rId5"/>
    <p:sldId id="290" r:id="rId6"/>
    <p:sldId id="306" r:id="rId7"/>
    <p:sldId id="307" r:id="rId8"/>
    <p:sldId id="295" r:id="rId9"/>
    <p:sldId id="311" r:id="rId10"/>
    <p:sldId id="314" r:id="rId11"/>
    <p:sldId id="315" r:id="rId12"/>
    <p:sldId id="316" r:id="rId13"/>
    <p:sldId id="317" r:id="rId14"/>
    <p:sldId id="312" r:id="rId15"/>
    <p:sldId id="278" r:id="rId16"/>
    <p:sldId id="310" r:id="rId17"/>
    <p:sldId id="313" r:id="rId18"/>
    <p:sldId id="301" r:id="rId19"/>
    <p:sldId id="31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31.jpe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jpe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12" Type="http://schemas.openxmlformats.org/officeDocument/2006/relationships/image" Target="../media/image23.jpeg"/><Relationship Id="rId2" Type="http://schemas.openxmlformats.org/officeDocument/2006/relationships/image" Target="../media/image15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microsoft.com/office/2007/relationships/hdphoto" Target="../media/hdphoto2.wdp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1.wdp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0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3902850"/>
            <a:ext cx="9590314" cy="146423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Які цікаві «секрети» приховують рослини? 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Які кущі ростуть у твоєму краї?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4"/>
          <a:stretch/>
        </p:blipFill>
        <p:spPr>
          <a:xfrm>
            <a:off x="1219200" y="1173225"/>
            <a:ext cx="2947790" cy="2145268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890164" y="1173225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влітку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97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-98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81615"/>
            <a:ext cx="10005786" cy="6049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«Розшифруй» </a:t>
            </a:r>
            <a:r>
              <a:rPr lang="uk-UA" sz="4000" b="1" dirty="0"/>
              <a:t>світлину листяного </a:t>
            </a:r>
            <a:r>
              <a:rPr lang="uk-UA" sz="4000" b="1" dirty="0" smtClean="0"/>
              <a:t>лісу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8195" name="Picture 3" descr="D:\2 клас\4 ЯДС\1 Грущинська\6 Людина і природа влітку\№097 Які цікаві «секрети» приховують рослини\2025-05-09_175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205963"/>
            <a:ext cx="9357852" cy="30861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54097" y="1306285"/>
            <a:ext cx="7763331" cy="95410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Що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позначено на ній відповідними цифрами?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Знайди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зарості кущів.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00801" y="5578092"/>
            <a:ext cx="6864443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Розкажи,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ти розумієш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слово «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</a:rPr>
              <a:t>підлісок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».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002973" y="3037115"/>
            <a:ext cx="2220684" cy="0"/>
          </a:xfrm>
          <a:prstGeom prst="straightConnector1">
            <a:avLst/>
          </a:prstGeom>
          <a:ln w="57150">
            <a:solidFill>
              <a:srgbClr val="C31D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10362" y="2260392"/>
            <a:ext cx="1541386" cy="52322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Дерево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3111" y="3543736"/>
            <a:ext cx="1956179" cy="9541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Трав’янисті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рослини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2032380" y="4811486"/>
            <a:ext cx="1461934" cy="0"/>
          </a:xfrm>
          <a:prstGeom prst="straightConnector1">
            <a:avLst/>
          </a:prstGeom>
          <a:ln w="57150">
            <a:solidFill>
              <a:srgbClr val="C31D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098971" y="4615545"/>
            <a:ext cx="1251858" cy="0"/>
          </a:xfrm>
          <a:prstGeom prst="straightConnector1">
            <a:avLst/>
          </a:prstGeom>
          <a:ln w="57150">
            <a:solidFill>
              <a:srgbClr val="C31D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618764" y="3267318"/>
            <a:ext cx="1464129" cy="95410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Зарості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кущів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4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5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314" y="494529"/>
            <a:ext cx="10426129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Що таке підлісок?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314" y="1362337"/>
            <a:ext cx="4637314" cy="224676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err="1">
                <a:solidFill>
                  <a:srgbClr val="FF0000"/>
                </a:solidFill>
              </a:rPr>
              <a:t>Підлісок</a:t>
            </a:r>
            <a:r>
              <a:rPr lang="ru-RU" sz="2800" b="1" dirty="0">
                <a:solidFill>
                  <a:srgbClr val="FF0000"/>
                </a:solidFill>
              </a:rPr>
              <a:t> —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це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група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рослин, що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складаються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переважно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кущів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чагарників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), які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ростуть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під кронами дерев у лісі.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16" y="1362336"/>
            <a:ext cx="5701527" cy="378617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2628" y="3743811"/>
            <a:ext cx="4506686" cy="1840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</a:t>
            </a:r>
            <a:r>
              <a:rPr lang="uk-UA" sz="2400" b="1" dirty="0" smtClean="0"/>
              <a:t>бував (бувала) </a:t>
            </a:r>
            <a:r>
              <a:rPr lang="uk-UA" sz="2400" b="1" dirty="0"/>
              <a:t>ти у листяному лісі</a:t>
            </a:r>
            <a:r>
              <a:rPr lang="uk-UA" sz="2400" b="1" dirty="0" smtClean="0"/>
              <a:t>?</a:t>
            </a:r>
          </a:p>
          <a:p>
            <a:pPr algn="ctr"/>
            <a:r>
              <a:rPr lang="uk-UA" sz="2400" b="1" dirty="0"/>
              <a:t>Чи </a:t>
            </a:r>
            <a:r>
              <a:rPr lang="uk-UA" sz="2400" b="1" dirty="0" smtClean="0"/>
              <a:t>помічав (помічала), </a:t>
            </a:r>
            <a:r>
              <a:rPr lang="uk-UA" sz="2400" b="1" dirty="0"/>
              <a:t>які кущі ростуть у підліску листяного лісу</a:t>
            </a:r>
            <a:r>
              <a:rPr lang="uk-UA" sz="2400" b="1" dirty="0" smtClean="0"/>
              <a:t>?</a:t>
            </a:r>
            <a:endParaRPr lang="ru-RU" sz="2400" b="1" dirty="0"/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97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314" y="494529"/>
            <a:ext cx="10461171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Підлісок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листяного лісу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313" y="1266874"/>
            <a:ext cx="1046117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/>
              <a:t>Скільки різноманітних кущів росте в підліску листяного лісу! Це — дикі </a:t>
            </a:r>
            <a:r>
              <a:rPr lang="uk-UA" sz="2800" b="1" dirty="0" smtClean="0"/>
              <a:t>смородина</a:t>
            </a:r>
            <a:r>
              <a:rPr lang="uk-UA" sz="2800" b="1" dirty="0"/>
              <a:t>, порічка, ожина і малина. А які смачні й корисні плоди вони дарують людям і лісовим тваринам!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02628" y="2747331"/>
            <a:ext cx="6934201" cy="346013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err="1"/>
              <a:t>Це</a:t>
            </a:r>
            <a:r>
              <a:rPr lang="ru-RU" sz="2800" b="1" dirty="0"/>
              <a:t> великий кущ </a:t>
            </a:r>
            <a:r>
              <a:rPr lang="ru-RU" sz="2800" b="1" dirty="0" err="1"/>
              <a:t>заввишки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1 м до 3 м. Не </a:t>
            </a:r>
            <a:r>
              <a:rPr lang="ru-RU" sz="2800" b="1" dirty="0" err="1"/>
              <a:t>боїться</a:t>
            </a:r>
            <a:r>
              <a:rPr lang="ru-RU" sz="2800" b="1" dirty="0"/>
              <a:t> спеки, засухи і морозу. </a:t>
            </a:r>
            <a:r>
              <a:rPr lang="ru-RU" sz="2800" b="1" dirty="0" err="1"/>
              <a:t>Квіти</a:t>
            </a:r>
            <a:r>
              <a:rPr lang="ru-RU" sz="2800" b="1" dirty="0"/>
              <a:t> </a:t>
            </a:r>
            <a:r>
              <a:rPr lang="ru-RU" sz="2800" b="1" dirty="0" err="1"/>
              <a:t>жовті</a:t>
            </a:r>
            <a:r>
              <a:rPr lang="ru-RU" sz="2800" b="1" dirty="0"/>
              <a:t>, </a:t>
            </a:r>
            <a:r>
              <a:rPr lang="ru-RU" sz="2800" b="1" dirty="0" err="1"/>
              <a:t>запашні</a:t>
            </a:r>
            <a:r>
              <a:rPr lang="ru-RU" sz="2800" b="1" dirty="0"/>
              <a:t>. </a:t>
            </a:r>
            <a:r>
              <a:rPr lang="ru-RU" sz="2800" b="1" dirty="0" err="1"/>
              <a:t>Квітне</a:t>
            </a:r>
            <a:r>
              <a:rPr lang="ru-RU" sz="2800" b="1" dirty="0"/>
              <a:t> в </a:t>
            </a:r>
            <a:r>
              <a:rPr lang="ru-RU" sz="2800" b="1" dirty="0" err="1"/>
              <a:t>кінці</a:t>
            </a:r>
            <a:r>
              <a:rPr lang="ru-RU" sz="2800" b="1" dirty="0"/>
              <a:t> </a:t>
            </a:r>
            <a:r>
              <a:rPr lang="ru-RU" sz="2800" b="1" dirty="0" err="1"/>
              <a:t>травня</a:t>
            </a:r>
            <a:r>
              <a:rPr lang="ru-RU" sz="2800" b="1" dirty="0"/>
              <a:t>. Ягоди </a:t>
            </a:r>
            <a:r>
              <a:rPr lang="ru-RU" sz="2800" b="1" dirty="0" err="1"/>
              <a:t>містять</a:t>
            </a:r>
            <a:r>
              <a:rPr lang="ru-RU" sz="2800" b="1" dirty="0"/>
              <a:t> велику кількість </a:t>
            </a:r>
            <a:r>
              <a:rPr lang="ru-RU" sz="2800" b="1" dirty="0" err="1"/>
              <a:t>вітамінів</a:t>
            </a:r>
            <a:r>
              <a:rPr lang="ru-RU" sz="2800" b="1" dirty="0"/>
              <a:t> С і А. </a:t>
            </a:r>
            <a:r>
              <a:rPr lang="ru-RU" sz="2800" b="1" dirty="0" err="1" smtClean="0"/>
              <a:t>Якщо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потерти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листя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чорної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смородини</a:t>
            </a:r>
            <a:r>
              <a:rPr lang="ru-RU" sz="2800" b="1" dirty="0" smtClean="0"/>
              <a:t>, то </a:t>
            </a:r>
            <a:r>
              <a:rPr lang="ru-RU" sz="2800" b="1" dirty="0" err="1" smtClean="0"/>
              <a:t>почуєте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сильний</a:t>
            </a:r>
            <a:r>
              <a:rPr lang="ru-RU" sz="2800" b="1" dirty="0" smtClean="0"/>
              <a:t> запах. Слово </a:t>
            </a:r>
            <a:r>
              <a:rPr lang="ru-RU" sz="2800" b="1" dirty="0"/>
              <a:t>"смородина" </a:t>
            </a:r>
            <a:r>
              <a:rPr lang="ru-RU" sz="2800" b="1" dirty="0" err="1"/>
              <a:t>однокорінне</a:t>
            </a:r>
            <a:r>
              <a:rPr lang="ru-RU" sz="2800" b="1" dirty="0"/>
              <a:t> зі "</a:t>
            </a:r>
            <a:r>
              <a:rPr lang="ru-RU" sz="2800" b="1" dirty="0" err="1"/>
              <a:t>сморід</a:t>
            </a:r>
            <a:r>
              <a:rPr lang="ru-RU" sz="2800" b="1" dirty="0"/>
              <a:t>", - в </a:t>
            </a:r>
            <a:r>
              <a:rPr lang="ru-RU" sz="2800" b="1" dirty="0" err="1"/>
              <a:t>давнину</a:t>
            </a:r>
            <a:r>
              <a:rPr lang="ru-RU" sz="2800" b="1" dirty="0"/>
              <a:t> означало </a:t>
            </a:r>
            <a:r>
              <a:rPr lang="ru-RU" sz="2800" b="1" dirty="0" err="1"/>
              <a:t>сильний</a:t>
            </a:r>
            <a:r>
              <a:rPr lang="ru-RU" sz="2800" b="1" dirty="0"/>
              <a:t> запах.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0" y="2747331"/>
            <a:ext cx="4071258" cy="271417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81742" y="5622686"/>
            <a:ext cx="382088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rgbClr val="FF0000"/>
                </a:solidFill>
              </a:rPr>
              <a:t>Дика смородина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41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314" y="1228882"/>
            <a:ext cx="7696200" cy="1753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err="1"/>
              <a:t>Назва</a:t>
            </a:r>
            <a:r>
              <a:rPr lang="ru-RU" sz="2400" b="1" dirty="0"/>
              <a:t> </a:t>
            </a:r>
            <a:r>
              <a:rPr lang="ru-RU" sz="2400" b="1" dirty="0" err="1"/>
              <a:t>порічка</a:t>
            </a:r>
            <a:r>
              <a:rPr lang="ru-RU" sz="2400" b="1" dirty="0"/>
              <a:t> </a:t>
            </a:r>
            <a:r>
              <a:rPr lang="ru-RU" sz="2400" b="1" dirty="0" err="1"/>
              <a:t>утворена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прийменника</a:t>
            </a:r>
            <a:r>
              <a:rPr lang="ru-RU" sz="2400" b="1" dirty="0"/>
              <a:t> "</a:t>
            </a:r>
            <a:r>
              <a:rPr lang="ru-RU" sz="2400" b="1" dirty="0">
                <a:solidFill>
                  <a:srgbClr val="FFFF00"/>
                </a:solidFill>
              </a:rPr>
              <a:t>по</a:t>
            </a:r>
            <a:r>
              <a:rPr lang="ru-RU" sz="2400" b="1" dirty="0"/>
              <a:t>" та </a:t>
            </a:r>
            <a:r>
              <a:rPr lang="ru-RU" sz="2400" b="1" dirty="0" err="1"/>
              <a:t>іменника</a:t>
            </a:r>
            <a:r>
              <a:rPr lang="ru-RU" sz="2400" b="1" dirty="0"/>
              <a:t> "</a:t>
            </a:r>
            <a:r>
              <a:rPr lang="ru-RU" sz="2400" b="1" dirty="0" err="1">
                <a:solidFill>
                  <a:srgbClr val="FFFF00"/>
                </a:solidFill>
              </a:rPr>
              <a:t>річка</a:t>
            </a:r>
            <a:r>
              <a:rPr lang="ru-RU" sz="2400" b="1" dirty="0"/>
              <a:t>". І </a:t>
            </a:r>
            <a:r>
              <a:rPr lang="ru-RU" sz="2400" b="1" dirty="0" err="1"/>
              <a:t>справді</a:t>
            </a:r>
            <a:r>
              <a:rPr lang="ru-RU" sz="2400" b="1" dirty="0"/>
              <a:t> у </a:t>
            </a:r>
            <a:r>
              <a:rPr lang="ru-RU" sz="2400" b="1" dirty="0" err="1"/>
              <a:t>природі</a:t>
            </a:r>
            <a:r>
              <a:rPr lang="ru-RU" sz="2400" b="1" dirty="0"/>
              <a:t> </a:t>
            </a:r>
            <a:r>
              <a:rPr lang="ru-RU" sz="2400" b="1" dirty="0" err="1"/>
              <a:t>ця</a:t>
            </a:r>
            <a:r>
              <a:rPr lang="ru-RU" sz="2400" b="1" dirty="0"/>
              <a:t> </a:t>
            </a:r>
            <a:r>
              <a:rPr lang="ru-RU" sz="2400" b="1" dirty="0" err="1"/>
              <a:t>рослина</a:t>
            </a:r>
            <a:r>
              <a:rPr lang="ru-RU" sz="2400" b="1" dirty="0"/>
              <a:t> росте </a:t>
            </a:r>
            <a:r>
              <a:rPr lang="ru-RU" sz="2400" b="1" dirty="0" err="1"/>
              <a:t>біля</a:t>
            </a:r>
            <a:r>
              <a:rPr lang="ru-RU" sz="2400" b="1" dirty="0"/>
              <a:t> </a:t>
            </a:r>
            <a:r>
              <a:rPr lang="ru-RU" sz="2400" b="1" dirty="0" err="1"/>
              <a:t>річок</a:t>
            </a:r>
            <a:r>
              <a:rPr lang="ru-RU" sz="2400" b="1" dirty="0"/>
              <a:t>. </a:t>
            </a:r>
            <a:r>
              <a:rPr lang="ru-RU" sz="2400" b="1" dirty="0" err="1"/>
              <a:t>Порічка</a:t>
            </a:r>
            <a:r>
              <a:rPr lang="ru-RU" sz="2400" b="1" dirty="0"/>
              <a:t> на смак </a:t>
            </a:r>
            <a:r>
              <a:rPr lang="ru-RU" sz="2400" b="1" dirty="0" err="1"/>
              <a:t>більш</a:t>
            </a:r>
            <a:r>
              <a:rPr lang="ru-RU" sz="2400" b="1" dirty="0"/>
              <a:t> кисла і </a:t>
            </a:r>
            <a:r>
              <a:rPr lang="ru-RU" sz="2400" b="1" dirty="0" err="1"/>
              <a:t>майже</a:t>
            </a:r>
            <a:r>
              <a:rPr lang="ru-RU" sz="2400" b="1" dirty="0"/>
              <a:t> не </a:t>
            </a:r>
            <a:r>
              <a:rPr lang="ru-RU" sz="2400" b="1" dirty="0" err="1"/>
              <a:t>пахне</a:t>
            </a:r>
            <a:r>
              <a:rPr lang="ru-RU" sz="2400" b="1" dirty="0"/>
              <a:t> на </a:t>
            </a:r>
            <a:r>
              <a:rPr lang="ru-RU" sz="2400" b="1" dirty="0" err="1"/>
              <a:t>відміну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смородини</a:t>
            </a:r>
            <a:r>
              <a:rPr lang="ru-RU" sz="2400" b="1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14166" r="12030" b="4046"/>
          <a:stretch/>
        </p:blipFill>
        <p:spPr>
          <a:xfrm>
            <a:off x="827314" y="3065238"/>
            <a:ext cx="3420000" cy="30240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827314" y="494529"/>
            <a:ext cx="10461171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Підлісок</a:t>
            </a:r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листяного лісу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37313" y="3055040"/>
            <a:ext cx="1709999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dirty="0" err="1" smtClean="0">
                <a:solidFill>
                  <a:srgbClr val="FFFF00"/>
                </a:solidFill>
              </a:rPr>
              <a:t>Порічка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32514" y="3055040"/>
            <a:ext cx="4191000" cy="3034197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err="1"/>
              <a:t>Чагарник</a:t>
            </a:r>
            <a:r>
              <a:rPr lang="ru-RU" sz="2400" b="1" dirty="0"/>
              <a:t> 1-2 м </a:t>
            </a:r>
            <a:r>
              <a:rPr lang="ru-RU" sz="2400" b="1" dirty="0" err="1"/>
              <a:t>заввишки</a:t>
            </a:r>
            <a:r>
              <a:rPr lang="ru-RU" sz="2400" b="1" dirty="0"/>
              <a:t>. Росте в </a:t>
            </a:r>
            <a:r>
              <a:rPr lang="ru-RU" sz="2400" b="1" dirty="0" err="1"/>
              <a:t>підліску</a:t>
            </a:r>
            <a:r>
              <a:rPr lang="ru-RU" sz="2400" b="1" dirty="0"/>
              <a:t> </a:t>
            </a:r>
            <a:r>
              <a:rPr lang="ru-RU" sz="2400" b="1" dirty="0" err="1"/>
              <a:t>мішаних</a:t>
            </a:r>
            <a:r>
              <a:rPr lang="ru-RU" sz="2400" b="1" dirty="0"/>
              <a:t> і </a:t>
            </a:r>
            <a:r>
              <a:rPr lang="ru-RU" sz="2400" b="1" dirty="0" err="1"/>
              <a:t>рідколистяних</a:t>
            </a:r>
            <a:r>
              <a:rPr lang="ru-RU" sz="2400" b="1" dirty="0"/>
              <a:t> </a:t>
            </a:r>
            <a:r>
              <a:rPr lang="ru-RU" sz="2400" b="1" dirty="0" err="1"/>
              <a:t>лісів</a:t>
            </a:r>
            <a:r>
              <a:rPr lang="ru-RU" sz="2400" b="1" dirty="0"/>
              <a:t>, на </a:t>
            </a:r>
            <a:r>
              <a:rPr lang="ru-RU" sz="2400" b="1" dirty="0" err="1"/>
              <a:t>галявинах</a:t>
            </a:r>
            <a:r>
              <a:rPr lang="ru-RU" sz="2400" b="1" dirty="0"/>
              <a:t>, </a:t>
            </a:r>
            <a:r>
              <a:rPr lang="ru-RU" sz="2400" b="1" dirty="0" err="1"/>
              <a:t>вирубках</a:t>
            </a:r>
            <a:r>
              <a:rPr lang="ru-RU" sz="2400" b="1" dirty="0"/>
              <a:t>, часто </a:t>
            </a:r>
            <a:r>
              <a:rPr lang="ru-RU" sz="2400" b="1" dirty="0" err="1"/>
              <a:t>утворює</a:t>
            </a:r>
            <a:r>
              <a:rPr lang="ru-RU" sz="2400" b="1" dirty="0"/>
              <a:t> </a:t>
            </a:r>
            <a:r>
              <a:rPr lang="ru-RU" sz="2400" b="1" dirty="0" err="1"/>
              <a:t>суцільні</a:t>
            </a:r>
            <a:r>
              <a:rPr lang="ru-RU" sz="2400" b="1" dirty="0"/>
              <a:t> </a:t>
            </a:r>
            <a:r>
              <a:rPr lang="ru-RU" sz="2400" b="1" dirty="0" err="1"/>
              <a:t>зарості</a:t>
            </a:r>
            <a:r>
              <a:rPr lang="ru-RU" sz="2400" b="1" dirty="0"/>
              <a:t>. </a:t>
            </a:r>
            <a:r>
              <a:rPr lang="ru-RU" sz="2400" b="1" dirty="0" err="1" smtClean="0"/>
              <a:t>Лікарська</a:t>
            </a:r>
            <a:r>
              <a:rPr lang="ru-RU" sz="2400" b="1" dirty="0"/>
              <a:t>, </a:t>
            </a:r>
            <a:r>
              <a:rPr lang="ru-RU" sz="2400" b="1" dirty="0" err="1"/>
              <a:t>харчова</a:t>
            </a:r>
            <a:r>
              <a:rPr lang="ru-RU" sz="2400" b="1" dirty="0"/>
              <a:t>, медоносна, декоративна рослина.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6" y="1268672"/>
            <a:ext cx="2666999" cy="36736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90845" y="5026105"/>
            <a:ext cx="2097389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rgbClr val="FFFF00"/>
                </a:solidFill>
              </a:rPr>
              <a:t>Малина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70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9971" y="1190341"/>
            <a:ext cx="8665030" cy="52960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Обери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найвлучніший, на твою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думку, вислів.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Поясни його зміст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0856" y="494530"/>
            <a:ext cx="10417629" cy="6158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3600" b="1" dirty="0"/>
              <a:t>Прочитай </a:t>
            </a:r>
            <a:r>
              <a:rPr lang="uk-UA" sz="3600" b="1" dirty="0" smtClean="0"/>
              <a:t>українські народні вислови </a:t>
            </a:r>
            <a:r>
              <a:rPr lang="uk-UA" sz="3600" b="1" dirty="0"/>
              <a:t>про дерева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8" name="Рисунок 7" descr="липа3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7944" y="1904108"/>
            <a:ext cx="2710542" cy="347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59972" y="1792642"/>
            <a:ext cx="6966857" cy="6893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Той </a:t>
            </a:r>
            <a:r>
              <a:rPr lang="ru-RU" sz="2800" b="1" dirty="0" err="1"/>
              <a:t>природи</a:t>
            </a:r>
            <a:r>
              <a:rPr lang="ru-RU" sz="2800" b="1" dirty="0"/>
              <a:t> ворог, </a:t>
            </a:r>
            <a:r>
              <a:rPr lang="ru-RU" sz="2800" b="1" dirty="0" err="1"/>
              <a:t>хто</a:t>
            </a:r>
            <a:r>
              <a:rPr lang="ru-RU" sz="2800" b="1" dirty="0"/>
              <a:t> дерева не </a:t>
            </a:r>
            <a:r>
              <a:rPr lang="ru-RU" sz="2800" b="1" dirty="0" err="1"/>
              <a:t>береже</a:t>
            </a:r>
            <a:r>
              <a:rPr lang="ru-RU" sz="2800" b="1" dirty="0"/>
              <a:t>.</a:t>
            </a:r>
            <a:endParaRPr lang="uk-UA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9972" y="3668056"/>
            <a:ext cx="6106886" cy="11286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Жолудь</a:t>
            </a:r>
            <a:r>
              <a:rPr lang="ru-RU" sz="3200" b="1" dirty="0"/>
              <a:t> який </a:t>
            </a:r>
            <a:r>
              <a:rPr lang="ru-RU" sz="3200" b="1" dirty="0" err="1"/>
              <a:t>малий</a:t>
            </a:r>
            <a:r>
              <a:rPr lang="ru-RU" sz="3200" b="1" dirty="0"/>
              <a:t> </a:t>
            </a:r>
            <a:r>
              <a:rPr lang="ru-RU" sz="3200" b="1" dirty="0" err="1"/>
              <a:t>буває</a:t>
            </a:r>
            <a:r>
              <a:rPr lang="ru-RU" sz="3200" b="1" dirty="0"/>
              <a:t>,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а </a:t>
            </a:r>
            <a:r>
              <a:rPr lang="ru-RU" sz="3200" b="1" dirty="0"/>
              <a:t>з </a:t>
            </a:r>
            <a:r>
              <a:rPr lang="ru-RU" sz="3200" b="1" dirty="0" err="1"/>
              <a:t>нього</a:t>
            </a:r>
            <a:r>
              <a:rPr lang="ru-RU" sz="3200" b="1" dirty="0"/>
              <a:t> великий дуб </a:t>
            </a:r>
            <a:r>
              <a:rPr lang="ru-RU" sz="3200" b="1" dirty="0" err="1"/>
              <a:t>виростає</a:t>
            </a:r>
            <a:r>
              <a:rPr lang="ru-RU" sz="3200" b="1" dirty="0"/>
              <a:t>.</a:t>
            </a:r>
            <a:endParaRPr lang="uk-UA" sz="3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59971" y="2513654"/>
            <a:ext cx="6106886" cy="10639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Зрубати</a:t>
            </a:r>
            <a:r>
              <a:rPr lang="ru-RU" sz="2800" b="1" dirty="0"/>
              <a:t> дерево — </a:t>
            </a:r>
            <a:r>
              <a:rPr lang="ru-RU" sz="2800" b="1" dirty="0" err="1"/>
              <a:t>п’ять</a:t>
            </a:r>
            <a:r>
              <a:rPr lang="ru-RU" sz="2800" b="1" dirty="0"/>
              <a:t> </a:t>
            </a:r>
            <a:r>
              <a:rPr lang="ru-RU" sz="2800" b="1" dirty="0" err="1"/>
              <a:t>хвилин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а </a:t>
            </a:r>
            <a:r>
              <a:rPr lang="ru-RU" sz="2800" b="1" dirty="0" err="1"/>
              <a:t>виростити</a:t>
            </a:r>
            <a:r>
              <a:rPr lang="ru-RU" sz="2800" b="1" dirty="0"/>
              <a:t> — 100 років мало буде.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464859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9853" y="506004"/>
            <a:ext cx="10077376" cy="7583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Прочитай </a:t>
            </a:r>
            <a:r>
              <a:rPr lang="uk-UA" sz="4000" b="1" dirty="0" smtClean="0"/>
              <a:t>прислів’я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029" y="1378152"/>
            <a:ext cx="3505200" cy="243659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58" y="3923766"/>
            <a:ext cx="3520071" cy="24904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49853" y="1504970"/>
            <a:ext cx="523853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Поясни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їхній зміст. 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Скористайся допомогою дорослих.)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9852" y="2771395"/>
            <a:ext cx="5238540" cy="657605"/>
          </a:xfrm>
          <a:prstGeom prst="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Хоч</a:t>
            </a:r>
            <a:r>
              <a:rPr lang="ru-RU" sz="2800" b="1" dirty="0"/>
              <a:t> і </a:t>
            </a:r>
            <a:r>
              <a:rPr lang="ru-RU" sz="2800" b="1" dirty="0" err="1"/>
              <a:t>малий</a:t>
            </a:r>
            <a:r>
              <a:rPr lang="ru-RU" sz="2800" b="1" dirty="0"/>
              <a:t> кущ, а </a:t>
            </a:r>
            <a:r>
              <a:rPr lang="ru-RU" sz="2800" b="1" dirty="0" err="1"/>
              <a:t>затінок</a:t>
            </a:r>
            <a:r>
              <a:rPr lang="ru-RU" sz="2800" b="1" dirty="0"/>
              <a:t> </a:t>
            </a:r>
            <a:r>
              <a:rPr lang="ru-RU" sz="2800" b="1" dirty="0" err="1"/>
              <a:t>дає</a:t>
            </a:r>
            <a:r>
              <a:rPr lang="ru-RU" sz="2800" b="1" dirty="0"/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67443" y="3887828"/>
            <a:ext cx="5320923" cy="96941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Низький</a:t>
            </a:r>
            <a:r>
              <a:rPr lang="ru-RU" sz="2800" b="1" dirty="0"/>
              <a:t> </a:t>
            </a:r>
            <a:r>
              <a:rPr lang="ru-RU" sz="2800" b="1" dirty="0" err="1"/>
              <a:t>підлісок</a:t>
            </a:r>
            <a:r>
              <a:rPr lang="ru-RU" sz="2800" b="1" dirty="0"/>
              <a:t>,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а </a:t>
            </a:r>
            <a:r>
              <a:rPr lang="ru-RU" sz="2800" b="1" dirty="0"/>
              <a:t>гори </a:t>
            </a:r>
            <a:r>
              <a:rPr lang="ru-RU" sz="2800" b="1" dirty="0" err="1"/>
              <a:t>зберігає</a:t>
            </a:r>
            <a:r>
              <a:rPr lang="ru-RU" sz="2800" b="1" dirty="0"/>
              <a:t> й </a:t>
            </a:r>
            <a:r>
              <a:rPr lang="ru-RU" sz="2800" b="1" dirty="0" err="1"/>
              <a:t>річки</a:t>
            </a:r>
            <a:r>
              <a:rPr lang="ru-RU" sz="2800" b="1" dirty="0"/>
              <a:t> </a:t>
            </a:r>
            <a:r>
              <a:rPr lang="ru-RU" sz="2800" b="1" dirty="0" err="1"/>
              <a:t>напуває</a:t>
            </a:r>
            <a:r>
              <a:rPr lang="ru-RU" sz="2800" b="1" dirty="0"/>
              <a:t>.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129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 клас\4 ЯДС\1 Грущинська\6 Людина і природа влітку\№097 Які цікаві «секрети» приховують рослини\2025-05-09_1652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t="17432" r="2252" b="1274"/>
          <a:stretch/>
        </p:blipFill>
        <p:spPr bwMode="auto">
          <a:xfrm>
            <a:off x="612000" y="2166795"/>
            <a:ext cx="5724000" cy="26555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 клас\4 ЯДС\1 Грущинська\6 Людина і природа влітку\№097 Які цікаві «секрети» приховують рослини\2025-05-09_1653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8" b="-420"/>
          <a:stretch/>
        </p:blipFill>
        <p:spPr bwMode="auto">
          <a:xfrm>
            <a:off x="6345295" y="2166794"/>
            <a:ext cx="5452979" cy="408160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2631" y="1208313"/>
            <a:ext cx="4615540" cy="80411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1. Доповни речення. Устав біля цифр відповідні назви рослин.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8341" y="5823856"/>
            <a:ext cx="874290" cy="10341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92630" y="484233"/>
            <a:ext cx="10450283" cy="6805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32111" y="1208315"/>
            <a:ext cx="5078144" cy="80411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2. Намалюй схеми будови дерева й куща. Порівняй їхню будову.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743" y="3755062"/>
            <a:ext cx="1920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горобина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0543" y="3810658"/>
            <a:ext cx="123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бузок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696" y="4056908"/>
            <a:ext cx="1609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калина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9" name="Picture 7" descr="15 ide Pohon kartun | kartun, pohon, gamb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347" y="2670566"/>
            <a:ext cx="1569245" cy="179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2 клас\4 ЯДС\1 Грущинська\6 Людина і природа влітку\№097 Які цікаві «секрети» приховують рослини\2025-05-09_1714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313" y="2818553"/>
            <a:ext cx="1861457" cy="153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590313" y="4560761"/>
            <a:ext cx="1263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Мають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71382" y="4884406"/>
            <a:ext cx="3658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дерев’янисті стовбури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861188" y="5296437"/>
            <a:ext cx="2449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У дерева </a:t>
            </a:r>
            <a:r>
              <a:rPr lang="uk-UA" sz="2800" b="1" dirty="0" smtClean="0">
                <a:solidFill>
                  <a:srgbClr val="FF0000"/>
                </a:solidFill>
              </a:rPr>
              <a:t>один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54254" y="5649517"/>
            <a:ext cx="4356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стовбур</a:t>
            </a:r>
            <a:r>
              <a:rPr lang="uk-UA" sz="2800" b="1" dirty="0">
                <a:solidFill>
                  <a:srgbClr val="FF0000"/>
                </a:solidFill>
              </a:rPr>
              <a:t>, у куща </a:t>
            </a:r>
            <a:r>
              <a:rPr lang="uk-UA" sz="2800" b="1" dirty="0" smtClean="0">
                <a:solidFill>
                  <a:srgbClr val="FF0000"/>
                </a:solidFill>
              </a:rPr>
              <a:t>–декілька.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91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9" grpId="0"/>
      <p:bldP spid="13" grpId="0"/>
      <p:bldP spid="3" grpId="0"/>
      <p:bldP spid="27" grpId="0"/>
      <p:bldP spid="2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 клас\4 ЯДС\1 Грущинська\6 Людина і природа влітку\№097 Які цікаві «секрети» приховують рослини\2025-05-09_1837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0" b="1782"/>
          <a:stretch/>
        </p:blipFill>
        <p:spPr bwMode="auto">
          <a:xfrm>
            <a:off x="5758544" y="2419640"/>
            <a:ext cx="5730830" cy="405111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D:\2 клас\4 ЯДС\1 Грущинська\6 Людина і природа влітку\№097 Які цікаві «секрети» приховують рослини\2025-05-09_1830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6" b="1902"/>
          <a:stretch/>
        </p:blipFill>
        <p:spPr bwMode="auto">
          <a:xfrm>
            <a:off x="674917" y="2320370"/>
            <a:ext cx="4988444" cy="234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9585" y="1397775"/>
            <a:ext cx="4653776" cy="73808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3. Які кущі дали назву кольорам? Запиши назви кольорів.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18341" y="5823856"/>
            <a:ext cx="874290" cy="10341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9586" y="484233"/>
            <a:ext cx="10201547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6883" y="4124231"/>
            <a:ext cx="238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31D58"/>
                </a:solidFill>
              </a:rPr>
              <a:t>малиновий</a:t>
            </a:r>
            <a:endParaRPr lang="ru-RU" sz="3200" b="1" dirty="0">
              <a:solidFill>
                <a:srgbClr val="C31D5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81074" y="5885976"/>
            <a:ext cx="166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малина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58544" y="1345267"/>
            <a:ext cx="5730830" cy="107437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4. Об’єднай та з’єднай лініями культурні сорти кущів з їхніми дикими предками. Підпиши назви культурних рослин.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0443234" y="3905671"/>
            <a:ext cx="8969" cy="51887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8479017" y="3905671"/>
            <a:ext cx="1" cy="64455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974872" y="3905671"/>
            <a:ext cx="0" cy="64455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86662" y="4110168"/>
            <a:ext cx="218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бузковий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08758" y="5800241"/>
            <a:ext cx="223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смородина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14003" y="582385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троянда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63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 animBg="1"/>
      <p:bldP spid="12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6852073" y="4874074"/>
            <a:ext cx="4563696" cy="11563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Чому </a:t>
            </a:r>
            <a:r>
              <a:rPr lang="ru-RU" sz="2400" b="1" dirty="0" err="1"/>
              <a:t>дикорослі</a:t>
            </a:r>
            <a:r>
              <a:rPr lang="ru-RU" sz="2400" b="1" dirty="0"/>
              <a:t> </a:t>
            </a:r>
            <a:r>
              <a:rPr lang="ru-RU" sz="2400" b="1" dirty="0" err="1"/>
              <a:t>кущі</a:t>
            </a:r>
            <a:r>
              <a:rPr lang="ru-RU" sz="2400" b="1" dirty="0"/>
              <a:t> </a:t>
            </a:r>
            <a:r>
              <a:rPr lang="ru-RU" sz="2400" b="1" dirty="0" err="1"/>
              <a:t>вважають</a:t>
            </a:r>
            <a:r>
              <a:rPr lang="ru-RU" sz="2400" b="1" dirty="0"/>
              <a:t> родичами </a:t>
            </a:r>
            <a:r>
              <a:rPr lang="ru-RU" sz="2400" b="1" dirty="0" err="1"/>
              <a:t>культурних</a:t>
            </a:r>
            <a:r>
              <a:rPr lang="ru-RU" sz="2400" b="1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0600" y="494529"/>
            <a:ext cx="10132756" cy="750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032606" y="1168596"/>
            <a:ext cx="2208112" cy="240799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410265" y="4874074"/>
            <a:ext cx="4624504" cy="11563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Чи ти посадив/посадила своє деревце?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89624" y="4874074"/>
            <a:ext cx="4563696" cy="115633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Назви </a:t>
            </a:r>
            <a:r>
              <a:rPr lang="ru-RU" sz="2400" b="1" dirty="0" err="1" smtClean="0"/>
              <a:t>листяні</a:t>
            </a:r>
            <a:r>
              <a:rPr lang="ru-RU" sz="2400" b="1" dirty="0" smtClean="0"/>
              <a:t> дерева. Про </a:t>
            </a:r>
            <a:r>
              <a:rPr lang="ru-RU" sz="2400" b="1" dirty="0"/>
              <a:t>яке дерево </a:t>
            </a:r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хотілось</a:t>
            </a:r>
            <a:r>
              <a:rPr lang="ru-RU" sz="2400" b="1" dirty="0"/>
              <a:t> би дізнатися </a:t>
            </a:r>
            <a:r>
              <a:rPr lang="ru-RU" sz="2400" b="1" dirty="0" err="1"/>
              <a:t>докладніше</a:t>
            </a:r>
            <a:r>
              <a:rPr lang="ru-RU" sz="2400" b="1" dirty="0"/>
              <a:t>? Чому?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056978" y="3227306"/>
            <a:ext cx="5829813" cy="36306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325" y="997392"/>
            <a:ext cx="2440636" cy="266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30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42 -0.20232 L 0.05664 -0.20162 C 0.05703 -0.20949 0.05651 -0.21736 0.05573 -0.22477 C 0.05547 -0.22732 0.05586 -0.22963 0.05586 -0.23218 C 0.05573 -0.24445 0.05443 -0.25718 0.05352 -0.26922 C 0.05326 -0.27917 0.05091 -0.28866 0.05052 -0.30023 C 0.05169 -0.30301 0.05261 -0.30741 0.05261 -0.31111 C 0.05274 -0.31551 0.05313 -0.32037 0.05261 -0.32385 C 0.05117 -0.33935 0.04883 -0.35394 0.04675 -0.36829 C 0.04596 -0.37153 0.0418 -0.37431 0.04375 -0.37685 C 0.03802 -0.39815 0.04583 -0.37778 0.03737 -0.39769 C 0.03307 -0.41667 0.03815 -0.39699 0.0306 -0.41435 C 0.0306 -0.4169 0.02917 -0.41922 0.0293 -0.42153 C 0.02774 -0.42431 0.02748 -0.42778 0.02604 -0.4301 C 0.02565 -0.43334 0.02539 -0.43658 0.02331 -0.43912 C 0.02357 -0.44213 0.02188 -0.44398 0.02123 -0.44514 C 0.01667 -0.45926 0.02109 -0.45093 0.0125 -0.46181 C 0.01237 -0.46644 0.01146 -0.46991 0.01042 -0.47292 C 0.00846 -0.475 -0.00169 -0.4956 -0.00495 -0.50047 C -0.00677 -0.5044 -0.00911 -0.50672 -0.01146 -0.51111 C -0.01224 -0.51528 -0.01406 -0.5176 -0.0151 -0.52153 C -0.0168 -0.52523 -0.01797 -0.5294 -0.01953 -0.5338 C -0.03086 -0.55486 -0.02057 -0.52824 -0.03073 -0.54931 C -0.03242 -0.55232 -0.03463 -0.55648 -0.03502 -0.56088 C -0.0375 -0.56389 -0.03893 -0.56621 -0.04036 -0.56922 C -0.04375 -0.575 -0.04779 -0.57986 -0.05117 -0.58658 C -0.05443 -0.59537 -0.05937 -0.60718 -0.06328 -0.61343 C -0.06654 -0.61829 -0.06953 -0.62269 -0.07226 -0.62871 C -0.0737 -0.62963 -0.07487 -0.63472 -0.07734 -0.63635 C -0.08112 -0.64769 -0.08203 -0.65139 -0.0888 -0.66412 C -0.09713 -0.67662 -0.0875 -0.66135 -0.09909 -0.67685 C -0.10091 -0.6794 -0.10195 -0.6831 -0.10364 -0.68611 C -0.1056 -0.68658 -0.10781 -0.68773 -0.10976 -0.69167 C -0.11146 -0.69352 -0.11289 -0.69607 -0.11484 -0.6956 C -0.11654 -0.69792 -0.12266 -0.70301 -0.12487 -0.70394 C -0.13086 -0.70533 -0.13672 -0.7081 -0.14284 -0.70972 C -0.1444 -0.70996 -0.1457 -0.70972 -0.147 -0.71019 C -0.15169 -0.71111 -0.15599 -0.71297 -0.16042 -0.71343 L -0.17526 -0.71273 C -0.18489 -0.71065 -0.19492 -0.70764 -0.20456 -0.70278 C -0.20625 -0.70209 -0.20768 -0.69699 -0.20924 -0.69769 C -0.21081 -0.6963 -0.2125 -0.69537 -0.21419 -0.69283 C -0.22396 -0.68449 -0.21601 -0.69074 -0.22721 -0.68172 C -0.22904 -0.67871 -0.23125 -0.67871 -0.23307 -0.67755 C -0.23763 -0.67338 -0.23919 -0.66968 -0.24479 -0.66713 C -0.247 -0.66551 -0.24948 -0.66459 -0.25208 -0.66297 C -0.25625 -0.65834 -0.26068 -0.65371 -0.26536 -0.64931 C -0.26771 -0.64954 -0.27044 -0.64838 -0.27266 -0.6463 C -0.27708 -0.64121 -0.28151 -0.6375 -0.28646 -0.63449 C -0.28867 -0.6331 -0.29114 -0.63079 -0.29336 -0.6294 C -0.30651 -0.61945 -0.2944 -0.62824 -0.30625 -0.61852 C -0.31094 -0.61482 -0.31549 -0.61135 -0.32018 -0.60834 C -0.32734 -0.60301 -0.33424 -0.59769 -0.34101 -0.5919 C -0.36029 -0.57547 -0.34687 -0.58357 -0.36484 -0.57107 C -0.3681 -0.56806 -0.37135 -0.56667 -0.37474 -0.56389 C -0.39114 -0.55023 -0.372 -0.56389 -0.38411 -0.55255 C -0.38555 -0.5507 -0.39401 -0.54699 -0.39531 -0.5456 C -0.4069 -0.53727 -0.38581 -0.55023 -0.40325 -0.53959 C -0.40469 -0.53727 -0.40768 -0.53611 -0.41042 -0.53542 C -0.41302 -0.5331 -0.41549 -0.53033 -0.41758 -0.52824 C -0.42292 -0.5257 -0.42786 -0.52361 -0.43203 -0.51991 C -0.43555 -0.51852 -0.43854 -0.51574 -0.44114 -0.51412 C -0.44792 -0.5081 -0.46315 -0.50324 -0.46901 -0.50139 L -0.50013 -0.48889 C -0.50052 -0.48542 -0.50247 -0.48357 -0.50351 -0.48033 C -0.50364 -0.47477 -0.50417 -0.47315 -0.50495 -0.46713 C -0.5056 -0.46574 -0.50469 -0.46297 -0.50299 -0.46065 C -0.50547 -0.45556 -0.50508 -0.45324 -0.50104 -0.44908 L -0.50469 -0.44931 " pathEditMode="relative" rAng="-616828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16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86 -0.21065 L 0.05638 -0.21042 C 0.05625 -0.21621 0.05599 -0.22176 0.05586 -0.22755 C 0.05586 -0.23079 0.05625 -0.23264 0.05638 -0.23519 C 0.05665 -0.24283 0.05665 -0.25023 0.05652 -0.2581 C 0.05625 -0.26574 0.0556 -0.27292 0.0556 -0.28079 C 0.0556 -0.30047 0.05925 -0.29653 0.06055 -0.32199 C 0.06068 -0.32454 0.06068 -0.32709 0.06094 -0.32963 C 0.0612 -0.33357 0.06185 -0.33727 0.06198 -0.34097 C 0.06263 -0.35394 0.06198 -0.36158 0.06237 -0.37385 C 0.06159 -0.37662 0.05951 -0.4044 0.05665 -0.41389 C 0.05586 -0.41644 0.05482 -0.41852 0.05391 -0.42084 C 0.05209 -0.42986 0.05027 -0.44028 0.04623 -0.44722 C 0.04454 -0.44908 0.04362 -0.45093 0.04245 -0.45371 C 0.03972 -0.45926 0.03763 -0.46736 0.03438 -0.47246 C 0.03178 -0.47593 0.02956 -0.47847 0.02722 -0.48195 C 0.02331 -0.4875 0.0198 -0.49329 0.01602 -0.49954 C 0.01563 -0.49931 0.00612 -0.51574 0.00612 -0.51551 C 0.00209 -0.52107 -0.00182 -0.52709 -0.00598 -0.53148 C -0.01106 -0.53611 -0.01523 -0.5419 -0.02018 -0.54653 C -0.02278 -0.54908 -0.02565 -0.55116 -0.02825 -0.55394 C -0.03112 -0.55648 -0.03398 -0.55996 -0.03658 -0.56297 C -0.04192 -0.56806 -0.04765 -0.57199 -0.05286 -0.57755 C -0.05781 -0.58218 -0.06158 -0.5875 -0.06679 -0.59074 C -0.06927 -0.59236 -0.07213 -0.5926 -0.0746 -0.59422 C -0.07695 -0.5956 -0.07903 -0.59838 -0.08151 -0.6 C -0.08411 -0.60139 -0.08684 -0.60162 -0.08932 -0.60347 C -0.09179 -0.60533 -0.09375 -0.60949 -0.09635 -0.61088 C -0.10065 -0.61343 -0.1052 -0.61343 -0.1095 -0.61459 C -0.11184 -0.61551 -0.11393 -0.61621 -0.11614 -0.6169 C -0.11875 -0.6176 -0.12122 -0.61783 -0.12382 -0.61852 C -0.12643 -0.61945 -0.1289 -0.62153 -0.13164 -0.62222 C -0.13437 -0.62222 -0.13723 -0.62176 -0.13997 -0.62176 C -0.14987 -0.62523 -0.14921 -0.62523 -0.15976 -0.62755 C -0.16276 -0.62801 -0.16562 -0.62894 -0.16848 -0.62871 C -0.17135 -0.62917 -0.17421 -0.62778 -0.17695 -0.62847 C -0.18971 -0.62963 -0.19362 -0.63218 -0.20533 -0.63195 C -0.20872 -0.63218 -0.21223 -0.63148 -0.21575 -0.63079 L -0.22552 -0.63218 C -0.23125 -0.63287 -0.23697 -0.63426 -0.24283 -0.63496 C -0.25625 -0.63472 -0.24778 -0.63519 -0.26822 -0.63125 C -0.2776 -0.62871 -0.31588 -0.61806 -0.33359 -0.60972 C -0.33841 -0.60741 -0.34322 -0.60463 -0.34778 -0.60116 C -0.35195 -0.59885 -0.35572 -0.59653 -0.36015 -0.59491 L -0.37343 -0.58843 L -0.37955 -0.58565 C -0.38203 -0.58426 -0.38437 -0.58334 -0.38671 -0.58125 C -0.40312 -0.56968 -0.37864 -0.58264 -0.40286 -0.57153 C -0.40377 -0.57037 -0.40559 -0.56898 -0.40651 -0.56852 C -0.40859 -0.56736 -0.40989 -0.56667 -0.41197 -0.56528 C -0.41497 -0.56273 -0.4177 -0.5588 -0.42083 -0.55718 C -0.4302 -0.54931 -0.42291 -0.55926 -0.43567 -0.54306 C -0.45065 -0.52454 -0.44401 -0.52986 -0.4539 -0.52292 C -0.45559 -0.52153 -0.45664 -0.51968 -0.45807 -0.51736 C -0.45976 -0.51644 -0.46145 -0.51459 -0.46263 -0.51273 C -0.47083 -0.50255 -0.46393 -0.50857 -0.47252 -0.50232 C -0.47656 -0.49676 -0.47994 -0.48959 -0.48372 -0.48426 C -0.48489 -0.48264 -0.48671 -0.48125 -0.48789 -0.4794 C -0.48984 -0.47662 -0.49166 -0.47315 -0.49348 -0.47037 C -0.4944 -0.46875 -0.49531 -0.46736 -0.49622 -0.46574 C -0.49752 -0.46343 -0.49869 -0.46042 -0.5 -0.45903 C -0.5095 -0.4426 -0.4944 -0.46968 -0.50638 -0.44792 C -0.50781 -0.44236 -0.50898 -0.43681 -0.51041 -0.43148 C -0.51106 -0.42847 -0.51197 -0.42593 -0.51276 -0.42315 C -0.51406 -0.41713 -0.51653 -0.40857 -0.51744 -0.40278 C -0.51796 -0.39931 -0.51835 -0.3963 -0.51875 -0.39306 C -0.51888 -0.38542 -0.52031 -0.37755 -0.51875 -0.37014 C -0.51601 -0.35486 -0.51653 -0.35648 -0.51132 -0.33797 C -0.5108 -0.33449 -0.50976 -0.33102 -0.50872 -0.32755 C -0.50794 -0.32454 -0.50755 -0.32199 -0.50703 -0.32014 C -0.50546 -0.31644 -0.50013 -0.30672 -0.49791 -0.30185 C -0.497 -0.30047 -0.49596 -0.29885 -0.49544 -0.29699 C -0.49166 -0.28611 -0.49322 -0.29121 -0.49075 -0.28125 C -0.48515 -0.24144 -0.49036 -0.27361 -0.48619 -0.25394 C -0.48554 -0.25023 -0.48515 -0.24607 -0.48424 -0.24283 C -0.48242 -0.23681 -0.48112 -0.22986 -0.47825 -0.22523 C -0.47708 -0.22338 -0.47591 -0.22107 -0.4746 -0.21922 C -0.47187 -0.21528 -0.46848 -0.21181 -0.46614 -0.2081 L -0.46614 -0.20787 " pathEditMode="relative" rAng="-531439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81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8 0.13403 L 0.03867 0.13426 C 0.03789 0.12685 0.03672 0.11944 0.03607 0.11203 C 0.03594 0.10949 0.03633 0.10694 0.03607 0.1044 C 0.03437 0.09213 0.03242 0.07986 0.03112 0.06782 C 0.02982 0.05787 0.02904 0.04791 0.02812 0.03796 C 0.02812 0.03426 0.02773 0.03032 0.02734 0.02662 C 0.02747 0.02199 0.02734 0.01713 0.02721 0.01296 C 0.02422 -0.00116 0.02161 -0.01551 0.0181 -0.02917 C 0.01732 -0.03241 0.01562 -0.03426 0.01484 -0.03727 C 0.00768 -0.05695 0.01667 -0.0382 0.00716 -0.05672 C 0.00182 -0.07431 0.00781 -0.05602 1.45833E-6 -0.07246 C -0.00091 -0.07477 -0.0013 -0.07709 -0.00208 -0.07963 C -0.00339 -0.08241 -0.00469 -0.08426 -0.00573 -0.08704 C -0.00651 -0.09005 -0.00703 -0.09306 -0.0082 -0.0956 C -0.00912 -0.09792 -0.01029 -0.09977 -0.01146 -0.10162 C -0.01719 -0.11412 -0.01211 -0.10648 -0.02031 -0.11667 C -0.02188 -0.11991 -0.02253 -0.12361 -0.02409 -0.12639 C -0.02578 -0.12894 -0.03724 -0.14676 -0.04037 -0.15116 C -0.04271 -0.15463 -0.04544 -0.15718 -0.04766 -0.16135 C -0.04909 -0.16435 -0.05078 -0.16736 -0.05235 -0.17037 C -0.05404 -0.17385 -0.05534 -0.17847 -0.05742 -0.18125 C -0.07005 -0.2 -0.05833 -0.17593 -0.06953 -0.19468 C -0.07162 -0.19792 -0.07292 -0.20232 -0.07461 -0.20556 C -0.0763 -0.20857 -0.07865 -0.20996 -0.08047 -0.21273 C -0.08438 -0.21806 -0.08841 -0.22338 -0.09193 -0.2301 C -0.09596 -0.23773 -0.10117 -0.24792 -0.10599 -0.25394 C -0.10912 -0.2581 -0.11263 -0.26158 -0.1155 -0.26667 C -0.11732 -0.26898 -0.11862 -0.2713 -0.12031 -0.27385 C -0.12565 -0.2838 -0.12669 -0.2882 -0.13399 -0.29792 C -0.14323 -0.31042 -0.13242 -0.2963 -0.14479 -0.30996 C -0.14662 -0.31204 -0.14831 -0.31482 -0.15039 -0.3169 C -0.15221 -0.31898 -0.15469 -0.31922 -0.15677 -0.3213 C -0.15833 -0.32292 -0.16016 -0.32523 -0.16198 -0.32639 C -0.16393 -0.32778 -0.17018 -0.33033 -0.1724 -0.33079 C -0.17852 -0.33195 -0.18464 -0.33287 -0.19063 -0.3331 C -0.19193 -0.3331 -0.19336 -0.33264 -0.19492 -0.33287 C -0.19922 -0.33287 -0.20365 -0.33426 -0.20833 -0.33357 L -0.22331 -0.33148 C -0.23255 -0.32616 -0.24206 -0.3213 -0.2513 -0.31482 C -0.25313 -0.31366 -0.2543 -0.31042 -0.25573 -0.30857 C -0.25742 -0.30695 -0.25899 -0.30602 -0.26055 -0.30417 C -0.27005 -0.29398 -0.26211 -0.30047 -0.27253 -0.29028 C -0.27448 -0.28843 -0.27643 -0.28681 -0.27865 -0.28519 C -0.28281 -0.27917 -0.28438 -0.27639 -0.28919 -0.27153 C -0.29167 -0.26945 -0.29388 -0.26829 -0.2961 -0.26621 C -0.30065 -0.26158 -0.30443 -0.25533 -0.30899 -0.25162 C -0.31146 -0.24977 -0.31393 -0.24815 -0.31576 -0.24584 C -0.32031 -0.24144 -0.32422 -0.23542 -0.32891 -0.23148 C -0.33112 -0.22963 -0.33346 -0.22801 -0.33568 -0.22593 C -0.34818 -0.21389 -0.33659 -0.22361 -0.34766 -0.21181 C -0.35221 -0.20718 -0.35651 -0.20347 -0.36094 -0.19885 C -0.36758 -0.19236 -0.37422 -0.18588 -0.38073 -0.17894 C -0.39909 -0.15903 -0.38633 -0.1706 -0.403 -0.15347 C -0.40612 -0.15023 -0.40938 -0.14792 -0.4125 -0.14491 C -0.42813 -0.12847 -0.41003 -0.1463 -0.42149 -0.13218 C -0.42318 -0.1301 -0.4306 -0.12431 -0.43216 -0.12269 C -0.44297 -0.11204 -0.42305 -0.12917 -0.43945 -0.11505 C -0.4418 -0.1132 -0.44414 -0.11135 -0.44636 -0.10949 C -0.44896 -0.10695 -0.45117 -0.10371 -0.45378 -0.10162 C -0.4582 -0.09746 -0.46302 -0.09445 -0.46732 -0.09051 C -0.47031 -0.08797 -0.47305 -0.08472 -0.47591 -0.08218 C -0.48281 -0.07616 -0.49714 -0.06736 -0.50261 -0.06435 L -0.53281 -0.04676 C -0.53386 -0.04352 -0.53477 -0.04074 -0.53568 -0.03727 C -0.53698 -0.03218 -0.53685 -0.0301 -0.53698 -0.02477 C -0.53698 -0.02246 -0.53711 -0.01968 -0.53672 -0.01713 C -0.53633 -0.01366 -0.53555 -0.00996 -0.53503 -0.00625 L -0.5349 -0.00602 " pathEditMode="relative" rAng="-980891" ptsTypes="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-1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324023"/>
            <a:ext cx="9744457" cy="7848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 «Моя робота на уроці»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3903" y="1382401"/>
            <a:ext cx="298095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Урок пройшов непомітно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314" name="Picture 2" descr="Агрессивный ребенок - это сегодня не редкость». ЯСЛИ - САД № 69 г. Гродн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812" y="687969"/>
            <a:ext cx="2625199" cy="262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96743" y="2000568"/>
            <a:ext cx="294249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Було над чим замислитись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Blink, cartoon, character, emoji, emotion, face, smiley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78" y="1316744"/>
            <a:ext cx="1966433" cy="19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Смайлики, эмодзи Фейсбук - коды, что означают раcшифров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173" y="3675613"/>
            <a:ext cx="2142507" cy="19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13126" y="3463753"/>
            <a:ext cx="390816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Дуже сподобалось працювати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5" name="Picture 4" descr="Пин от пользователя Светлана Андреева на доске Смайлики | Смайлики ...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99" y="3463753"/>
            <a:ext cx="2317795" cy="1888574"/>
          </a:xfrm>
          <a:prstGeom prst="rect">
            <a:avLst/>
          </a:prstGeom>
          <a:solidFill>
            <a:srgbClr val="7030A0"/>
          </a:solidFill>
          <a:extLst/>
        </p:spPr>
      </p:pic>
      <p:sp>
        <p:nvSpPr>
          <p:cNvPr id="16" name="TextBox 15"/>
          <p:cNvSpPr txBox="1"/>
          <p:nvPr/>
        </p:nvSpPr>
        <p:spPr>
          <a:xfrm>
            <a:off x="5562600" y="4813718"/>
            <a:ext cx="3450573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3200" b="1" dirty="0" smtClean="0">
                <a:solidFill>
                  <a:schemeClr val="bg1"/>
                </a:solidFill>
              </a:rPr>
              <a:t>Трохи відпочину і повернуся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27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0A5E68A-4E5F-4624-A3D1-717A52A3C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9769">
            <a:off x="1475704" y="1778735"/>
            <a:ext cx="1830168" cy="191054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332275" y="1956220"/>
            <a:ext cx="6392047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Ось дзвінок сигнал подав —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До роботи час настав.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Тож </a:t>
            </a:r>
            <a:r>
              <a:rPr lang="uk-UA" sz="3200" b="1" dirty="0">
                <a:solidFill>
                  <a:schemeClr val="bg1"/>
                </a:solidFill>
              </a:rPr>
              <a:t>і ми часу не гаймо,</a:t>
            </a:r>
            <a:endParaRPr lang="ru-RU" sz="3200" b="1" dirty="0">
              <a:solidFill>
                <a:schemeClr val="bg1"/>
              </a:solidFill>
            </a:endParaRP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А урок свій починаймо.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klike.net/uploads/posts/2019-02/1550818654_5.jpg">
            <a:extLst>
              <a:ext uri="{FF2B5EF4-FFF2-40B4-BE49-F238E27FC236}">
                <a16:creationId xmlns:a16="http://schemas.microsoft.com/office/drawing/2014/main" xmlns="" id="{EAC6DAC7-420B-48D0-820C-077F86B05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77" y="1746551"/>
            <a:ext cx="9293279" cy="4646840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5030" y="415146"/>
            <a:ext cx="985157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575179" y="1219488"/>
            <a:ext cx="8668277" cy="52706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Визнач свій настрій на початку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уроку за символами стану неба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FB04FFEB-BC6F-4927-8E53-0C218728D15B}"/>
              </a:ext>
            </a:extLst>
          </p:cNvPr>
          <p:cNvSpPr/>
          <p:nvPr/>
        </p:nvSpPr>
        <p:spPr>
          <a:xfrm>
            <a:off x="1539979" y="3504805"/>
            <a:ext cx="1204176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Радію </a:t>
            </a:r>
            <a:endParaRPr lang="uk-UA" sz="2800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9EB168C5-7F9C-41E9-82AF-B731CD82AED5}"/>
              </a:ext>
            </a:extLst>
          </p:cNvPr>
          <p:cNvSpPr/>
          <p:nvPr/>
        </p:nvSpPr>
        <p:spPr>
          <a:xfrm>
            <a:off x="4545064" y="3546749"/>
            <a:ext cx="198323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Хвилююсь  </a:t>
            </a:r>
            <a:endParaRPr lang="uk-UA" sz="280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9273F7EF-3756-4D77-9E63-6079339D10B8}"/>
              </a:ext>
            </a:extLst>
          </p:cNvPr>
          <p:cNvSpPr/>
          <p:nvPr/>
        </p:nvSpPr>
        <p:spPr>
          <a:xfrm>
            <a:off x="8526007" y="3494230"/>
            <a:ext cx="210570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Ображаюсь </a:t>
            </a:r>
            <a:endParaRPr lang="uk-UA" sz="2800" dirty="0"/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xmlns="" id="{9022339F-1807-4D4E-9FEA-24F76C929254}"/>
              </a:ext>
            </a:extLst>
          </p:cNvPr>
          <p:cNvSpPr/>
          <p:nvPr/>
        </p:nvSpPr>
        <p:spPr>
          <a:xfrm>
            <a:off x="1575179" y="4434136"/>
            <a:ext cx="1319657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Сумую </a:t>
            </a:r>
            <a:endParaRPr lang="uk-UA" sz="2800" dirty="0"/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82A8E8EA-3A01-4708-A3AC-2BA0D3E68FE5}"/>
              </a:ext>
            </a:extLst>
          </p:cNvPr>
          <p:cNvSpPr/>
          <p:nvPr/>
        </p:nvSpPr>
        <p:spPr>
          <a:xfrm>
            <a:off x="4551930" y="4434136"/>
            <a:ext cx="2000291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Тривожусь  </a:t>
            </a:r>
            <a:endParaRPr lang="uk-UA" sz="2800" b="1" dirty="0">
              <a:solidFill>
                <a:srgbClr val="002060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xmlns="" id="{72D227CC-6DA9-4502-B1BF-A4F21499C5B7}"/>
              </a:ext>
            </a:extLst>
          </p:cNvPr>
          <p:cNvSpPr/>
          <p:nvPr/>
        </p:nvSpPr>
        <p:spPr>
          <a:xfrm>
            <a:off x="8980714" y="4434136"/>
            <a:ext cx="1457575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Злюсь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054091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15" grpId="0" animBg="1"/>
      <p:bldP spid="13" grpId="0" animBg="1"/>
      <p:bldP spid="14" grpId="0" animBg="1"/>
      <p:bldP spid="1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49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32384" y="494529"/>
            <a:ext cx="10214587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68577" y="1273912"/>
            <a:ext cx="2460423" cy="8379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За календарем літо </a:t>
            </a:r>
            <a:r>
              <a:rPr lang="uk-UA" sz="2400" b="1" dirty="0" smtClean="0"/>
              <a:t>настає</a:t>
            </a:r>
            <a:r>
              <a:rPr lang="en-US" sz="2400" b="1" dirty="0" smtClean="0"/>
              <a:t> </a:t>
            </a:r>
            <a:r>
              <a:rPr lang="uk-UA" sz="2400" b="1" dirty="0" smtClean="0"/>
              <a:t>…</a:t>
            </a:r>
            <a:endParaRPr lang="ru-RU" sz="2400" b="1" dirty="0"/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9" y="1309866"/>
            <a:ext cx="2604234" cy="390322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668486" y="1276272"/>
            <a:ext cx="4746171" cy="15213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змінюється </a:t>
            </a:r>
            <a:r>
              <a:rPr lang="ru-RU" sz="2400" b="1" dirty="0" err="1"/>
              <a:t>влітку</a:t>
            </a:r>
            <a:r>
              <a:rPr lang="ru-RU" sz="2400" b="1" dirty="0"/>
              <a:t> </a:t>
            </a:r>
            <a:r>
              <a:rPr lang="ru-RU" sz="2400" b="1" dirty="0" err="1"/>
              <a:t>положення</a:t>
            </a:r>
            <a:r>
              <a:rPr lang="ru-RU" sz="2400" b="1" dirty="0"/>
              <a:t> Сонця на </a:t>
            </a:r>
            <a:r>
              <a:rPr lang="ru-RU" sz="2400" b="1" dirty="0" err="1"/>
              <a:t>небосхилі</a:t>
            </a:r>
            <a:r>
              <a:rPr lang="ru-RU" sz="2400" b="1" dirty="0"/>
              <a:t> </a:t>
            </a:r>
            <a:r>
              <a:rPr lang="ru-RU" sz="2400" b="1" dirty="0" err="1"/>
              <a:t>порівняно</a:t>
            </a:r>
            <a:r>
              <a:rPr lang="ru-RU" sz="2400" b="1" dirty="0"/>
              <a:t> з весною</a:t>
            </a:r>
            <a:r>
              <a:rPr lang="ru-RU" sz="2400" b="1" dirty="0" smtClean="0"/>
              <a:t>? Як від цього </a:t>
            </a:r>
            <a:r>
              <a:rPr lang="ru-RU" sz="2400" b="1" dirty="0" err="1" smtClean="0"/>
              <a:t>залежать</a:t>
            </a:r>
            <a:r>
              <a:rPr lang="ru-RU" sz="2400" b="1" dirty="0" smtClean="0"/>
              <a:t> зміни в житті рослин?</a:t>
            </a:r>
            <a:endParaRPr lang="ru-RU" sz="2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48309" y="5464629"/>
            <a:ext cx="8027606" cy="80437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дізнаємось, у чому полягають особливості літнього життя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рослин і що таке «підлісок».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Picture 4" descr="Світлая (Світлана Пирогова): Серпень (терцина) - ВІРШ, Вірші, поезія. Клуб  поезії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13" y="3762466"/>
            <a:ext cx="3048060" cy="170216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/>
          <p:cNvGrpSpPr/>
          <p:nvPr/>
        </p:nvGrpSpPr>
        <p:grpSpPr>
          <a:xfrm>
            <a:off x="747326" y="2212658"/>
            <a:ext cx="3084253" cy="1975038"/>
            <a:chOff x="6188298" y="2691685"/>
            <a:chExt cx="5093476" cy="2949261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340" r="705"/>
            <a:stretch/>
          </p:blipFill>
          <p:spPr>
            <a:xfrm>
              <a:off x="6188298" y="2691685"/>
              <a:ext cx="5093476" cy="2949261"/>
            </a:xfrm>
            <a:prstGeom prst="roundRect">
              <a:avLst/>
            </a:prstGeom>
            <a:ln w="38100" cap="sq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8" name="Прямоугольник 10"/>
            <p:cNvSpPr/>
            <p:nvPr/>
          </p:nvSpPr>
          <p:spPr>
            <a:xfrm>
              <a:off x="6516709" y="2691685"/>
              <a:ext cx="1545465" cy="1159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529328" y="4301343"/>
            <a:ext cx="3520248" cy="78433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зміни відбуваються в житті рослин навесні?</a:t>
            </a:r>
            <a:endParaRPr lang="en-US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79553" y="2846500"/>
            <a:ext cx="3520248" cy="82995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Які зміни відбуваються в житті рослин </a:t>
            </a:r>
            <a:r>
              <a:rPr lang="uk-UA" sz="2400" b="1" dirty="0" smtClean="0"/>
              <a:t>влітку?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75096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11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3151" y="494529"/>
            <a:ext cx="10541891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На які групи поділяють </a:t>
            </a:r>
            <a:r>
              <a:rPr lang="uk-UA" sz="4000" b="1" dirty="0" smtClean="0"/>
              <a:t>рослини за стеблом?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3253424">
            <a:off x="3191730" y="1166791"/>
            <a:ext cx="690746" cy="12192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913054" y="1328057"/>
            <a:ext cx="683689" cy="81856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8589716">
            <a:off x="8245667" y="1160091"/>
            <a:ext cx="697287" cy="122560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6" descr="http://i.dailymail.co.uk/i/pix/2013/03/21/article-2297162-18D3ABA2000005DC-394_964x642.jpg"/>
          <p:cNvPicPr>
            <a:picLocks noChangeAspect="1" noChangeArrowheads="1"/>
          </p:cNvPicPr>
          <p:nvPr/>
        </p:nvPicPr>
        <p:blipFill rotWithShape="1">
          <a:blip r:embed="rId2" cstate="print"/>
          <a:srcRect l="12035" r="-759"/>
          <a:stretch/>
        </p:blipFill>
        <p:spPr bwMode="auto">
          <a:xfrm>
            <a:off x="8000357" y="2184374"/>
            <a:ext cx="3310033" cy="248576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7" name="Picture 8" descr="http://crimeatourburo.ru/userfiles/0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615" y="2158338"/>
            <a:ext cx="3349073" cy="251180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26" name="Picture 2" descr="Смородина чорна — посадка і догляд | Хвороби і шкідн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54" y="2204530"/>
            <a:ext cx="3287484" cy="246561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282790" y="4702333"/>
            <a:ext cx="2472782" cy="70380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Дерева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0379" y="4675114"/>
            <a:ext cx="1729038" cy="67611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Кущі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29659" y="4702333"/>
            <a:ext cx="2780731" cy="107366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Трав’янисті рослини</a:t>
            </a:r>
          </a:p>
        </p:txBody>
      </p:sp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82789" y="5468866"/>
            <a:ext cx="714275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Наведи </a:t>
            </a:r>
            <a:r>
              <a:rPr lang="uk-UA" sz="2400" b="1" dirty="0"/>
              <a:t>свої </a:t>
            </a:r>
            <a:r>
              <a:rPr lang="uk-UA" sz="2400" b="1" dirty="0" smtClean="0"/>
              <a:t>приклади дерев, кущів, трав’янистих рослин. </a:t>
            </a:r>
            <a:r>
              <a:rPr lang="uk-UA" sz="2400" b="1" dirty="0"/>
              <a:t>За якими ознаками здійснюють цей поділ?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42141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68946" y="457138"/>
            <a:ext cx="10117048" cy="9144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Особливості </a:t>
            </a:r>
            <a:r>
              <a:rPr lang="uk-UA" sz="4000" b="1" dirty="0" smtClean="0">
                <a:solidFill>
                  <a:schemeClr val="bg1"/>
                </a:solidFill>
              </a:rPr>
              <a:t>рослин за стеблами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68946" y="4191919"/>
            <a:ext cx="3282715" cy="18611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Дерева мають </a:t>
            </a:r>
            <a:r>
              <a:rPr lang="uk-UA" sz="2400" b="1" dirty="0" smtClean="0"/>
              <a:t>один головний дерев’янистий, міцний стовбур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5990" r="5339" b="14009"/>
          <a:stretch/>
        </p:blipFill>
        <p:spPr>
          <a:xfrm>
            <a:off x="1068946" y="1457406"/>
            <a:ext cx="2741054" cy="26027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994397" y="1926760"/>
            <a:ext cx="4408714" cy="20062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У кущів немає </a:t>
            </a:r>
            <a:r>
              <a:rPr lang="uk-UA" sz="2400" b="1" dirty="0" smtClean="0"/>
              <a:t>головного </a:t>
            </a:r>
            <a:r>
              <a:rPr lang="uk-UA" sz="2400" b="1" dirty="0"/>
              <a:t>стовбура, у них є декілька дерев’янистих </a:t>
            </a:r>
            <a:r>
              <a:rPr lang="uk-UA" sz="2400" b="1" dirty="0" smtClean="0"/>
              <a:t>стебел, </a:t>
            </a:r>
            <a:r>
              <a:rPr lang="uk-UA" sz="2400" b="1" dirty="0"/>
              <a:t>що починаються одразу із землі.</a:t>
            </a:r>
            <a:endParaRPr lang="ru-RU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" t="-212" r="1619" b="10184"/>
          <a:stretch/>
        </p:blipFill>
        <p:spPr>
          <a:xfrm>
            <a:off x="4850078" y="4185099"/>
            <a:ext cx="2697352" cy="203116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2" r="1610" b="52077"/>
          <a:stretch/>
        </p:blipFill>
        <p:spPr>
          <a:xfrm>
            <a:off x="8555281" y="2080995"/>
            <a:ext cx="2630713" cy="167376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8403111" y="4161622"/>
            <a:ext cx="3227582" cy="1667178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У трав’янистих рослин стебла м’які, соковиті, </a:t>
            </a:r>
            <a:r>
              <a:rPr lang="uk-UA" sz="2400" b="1" dirty="0" smtClean="0"/>
              <a:t>зеленого кольору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87292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5856514" y="3231189"/>
            <a:ext cx="5061857" cy="33220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79307" y="3210346"/>
            <a:ext cx="4534949" cy="33428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67201" y="1274076"/>
            <a:ext cx="6975221" cy="19571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Результат пошуку зображень за запитом &quot;клипарт дерев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91" y="1443698"/>
            <a:ext cx="1551374" cy="16178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8" name="Picture 4" descr="Результат пошуку зображень за запитом &quot;клипарт дерев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3925"/>
            <a:ext cx="1587416" cy="166761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30" name="Picture 6" descr="Результат пошуку зображень за запитом &quot;клипарт дерев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317" y="1423924"/>
            <a:ext cx="1498112" cy="157801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32" name="Picture 8" descr="Результат пошуку зображень за запитом &quot;клипарт цветок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767" y="1473673"/>
            <a:ext cx="848147" cy="159759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" name="Овал 1"/>
          <p:cNvSpPr/>
          <p:nvPr/>
        </p:nvSpPr>
        <p:spPr>
          <a:xfrm>
            <a:off x="7985973" y="1304789"/>
            <a:ext cx="1300683" cy="18162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494529"/>
            <a:ext cx="10404221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«Знайди зайве»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1" y="1368683"/>
            <a:ext cx="3331028" cy="176789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Відповідай за зразком</a:t>
            </a:r>
          </a:p>
          <a:p>
            <a:r>
              <a:rPr lang="uk-UA" sz="2400" i="1" dirty="0">
                <a:solidFill>
                  <a:schemeClr val="accent6">
                    <a:lumMod val="75000"/>
                  </a:schemeClr>
                </a:solidFill>
              </a:rPr>
              <a:t>Я, вважаю, що це…</a:t>
            </a:r>
          </a:p>
          <a:p>
            <a:r>
              <a:rPr lang="uk-UA" sz="2400" i="1" dirty="0">
                <a:solidFill>
                  <a:schemeClr val="accent6">
                    <a:lumMod val="75000"/>
                  </a:schemeClr>
                </a:solidFill>
              </a:rPr>
              <a:t>тому що…</a:t>
            </a:r>
          </a:p>
          <a:p>
            <a:r>
              <a:rPr lang="uk-UA" sz="2400" i="1" dirty="0">
                <a:solidFill>
                  <a:schemeClr val="accent6">
                    <a:lumMod val="75000"/>
                  </a:schemeClr>
                </a:solidFill>
              </a:rPr>
              <a:t>таким чином…</a:t>
            </a:r>
            <a:endParaRPr lang="ru-RU" sz="24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t="-211" r="22898" b="8148"/>
          <a:stretch/>
        </p:blipFill>
        <p:spPr>
          <a:xfrm>
            <a:off x="9818914" y="3311790"/>
            <a:ext cx="800267" cy="175006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9" t="17566" r="312" b="55556"/>
          <a:stretch/>
        </p:blipFill>
        <p:spPr>
          <a:xfrm>
            <a:off x="7155178" y="5152937"/>
            <a:ext cx="2768000" cy="119018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2" r="5266" b="15556"/>
          <a:stretch/>
        </p:blipFill>
        <p:spPr>
          <a:xfrm>
            <a:off x="6291287" y="3313870"/>
            <a:ext cx="1210573" cy="175006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1574" l="5143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7" r="8204" b="8571"/>
          <a:stretch/>
        </p:blipFill>
        <p:spPr>
          <a:xfrm>
            <a:off x="8125883" y="3320336"/>
            <a:ext cx="1020864" cy="173627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Овал 14"/>
          <p:cNvSpPr/>
          <p:nvPr/>
        </p:nvSpPr>
        <p:spPr>
          <a:xfrm>
            <a:off x="6138617" y="3320336"/>
            <a:ext cx="1515911" cy="18217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5429" b="8783"/>
          <a:stretch/>
        </p:blipFill>
        <p:spPr>
          <a:xfrm>
            <a:off x="3187590" y="3357894"/>
            <a:ext cx="1472265" cy="151676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4"/>
          <a:stretch/>
        </p:blipFill>
        <p:spPr>
          <a:xfrm>
            <a:off x="947056" y="4991912"/>
            <a:ext cx="1763488" cy="138147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2963" r="6911" b="17883"/>
          <a:stretch/>
        </p:blipFill>
        <p:spPr>
          <a:xfrm>
            <a:off x="947056" y="3311790"/>
            <a:ext cx="1847025" cy="156286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9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889" l="5000" r="9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1" t="24127" r="3344" b="13877"/>
          <a:stretch/>
        </p:blipFill>
        <p:spPr bwMode="auto">
          <a:xfrm>
            <a:off x="3000052" y="4991912"/>
            <a:ext cx="1904124" cy="131643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20" name="Овал 19"/>
          <p:cNvSpPr/>
          <p:nvPr/>
        </p:nvSpPr>
        <p:spPr>
          <a:xfrm>
            <a:off x="2898521" y="5024570"/>
            <a:ext cx="2005655" cy="14469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606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" grpId="0" animBg="1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0" y="5735929"/>
            <a:ext cx="9633265" cy="7955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Пригадай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розкажи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про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найважливіші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події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житті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дерев,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кущів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трав’янистих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рослин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улітку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127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7057" y="494530"/>
            <a:ext cx="10188436" cy="6158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Роздивись зображення. Назви плоди рослин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4 ЯДС\1 Грущинська\6 Людина і природа влітку\№097 Які цікаві «секрети» приховують рослини\2025-05-09_144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11" y="1208312"/>
            <a:ext cx="7883833" cy="440960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81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2229" y="1233884"/>
            <a:ext cx="8719457" cy="55137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Літо - це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пора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розквіту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рослинності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47057" y="494530"/>
            <a:ext cx="10188436" cy="6158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>Літні явища </a:t>
            </a:r>
            <a:r>
              <a:rPr lang="ru-RU" sz="4000" b="1" dirty="0" smtClean="0">
                <a:solidFill>
                  <a:schemeClr val="bg1"/>
                </a:solidFill>
                <a:cs typeface="Arial" pitchFamily="34" charset="0"/>
              </a:rPr>
              <a:t>в 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>житті </a:t>
            </a:r>
            <a:r>
              <a:rPr lang="ru-RU" sz="4000" b="1" dirty="0" smtClean="0">
                <a:solidFill>
                  <a:schemeClr val="bg1"/>
                </a:solidFill>
                <a:cs typeface="Arial" pitchFamily="34" charset="0"/>
              </a:rPr>
              <a:t>рослин</a:t>
            </a:r>
            <a:endParaRPr lang="ru-RU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83935" y="2773327"/>
            <a:ext cx="2280557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b="1" dirty="0">
                <a:solidFill>
                  <a:srgbClr val="C00000"/>
                </a:solidFill>
              </a:rPr>
              <a:t>Цвітіння </a:t>
            </a:r>
            <a:r>
              <a:rPr lang="ru-RU" sz="3200" b="1" dirty="0" smtClean="0">
                <a:solidFill>
                  <a:srgbClr val="C00000"/>
                </a:solidFill>
              </a:rPr>
              <a:t>рослин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Picture 6" descr="http://ytimg.googleusercontent.com/vi/PN6LcRNAFvo/hq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566" y="4014344"/>
            <a:ext cx="2949435" cy="22120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11" name="Rectangle 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819507" y="2810177"/>
            <a:ext cx="3229494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b="1" dirty="0" err="1">
                <a:solidFill>
                  <a:srgbClr val="7030A0"/>
                </a:solidFill>
              </a:rPr>
              <a:t>достигання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плодів</a:t>
            </a:r>
            <a:r>
              <a:rPr lang="ru-RU" sz="3200" b="1" dirty="0">
                <a:solidFill>
                  <a:srgbClr val="7030A0"/>
                </a:solidFill>
              </a:rPr>
              <a:t> і </a:t>
            </a:r>
            <a:r>
              <a:rPr lang="ru-RU" sz="3200" b="1" dirty="0" err="1">
                <a:solidFill>
                  <a:srgbClr val="7030A0"/>
                </a:solidFill>
              </a:rPr>
              <a:t>насіння</a:t>
            </a:r>
            <a:endParaRPr 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80318" y="2773328"/>
            <a:ext cx="3191934" cy="10772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утворення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плодів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насіння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5" name="Стрелка вниз 14"/>
          <p:cNvSpPr/>
          <p:nvPr/>
        </p:nvSpPr>
        <p:spPr>
          <a:xfrm rot="3253424">
            <a:off x="2450853" y="1681383"/>
            <a:ext cx="747344" cy="122509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217422" y="1884650"/>
            <a:ext cx="542175" cy="81856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8589716">
            <a:off x="8164777" y="1692013"/>
            <a:ext cx="697287" cy="122560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318" y="4014345"/>
            <a:ext cx="3191933" cy="2122636"/>
          </a:xfrm>
          <a:prstGeom prst="rect">
            <a:avLst/>
          </a:prstGeom>
          <a:ln w="28575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2" descr="глечики жовты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90" y="3948951"/>
            <a:ext cx="2917051" cy="218803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549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2618475SlideId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2618475SlideId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2618475SlideId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2618475SlideId2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2618475SlideId27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2618475SlideId2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2618475SlideId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2618475SlideId2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12618475SlideId27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801</Words>
  <Application>Microsoft Office PowerPoint</Application>
  <PresentationFormat>Произвольный</PresentationFormat>
  <Paragraphs>135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93</cp:revision>
  <dcterms:created xsi:type="dcterms:W3CDTF">2018-01-05T16:38:53Z</dcterms:created>
  <dcterms:modified xsi:type="dcterms:W3CDTF">2025-05-11T08:23:03Z</dcterms:modified>
</cp:coreProperties>
</file>