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328" r:id="rId3"/>
    <p:sldId id="321" r:id="rId4"/>
    <p:sldId id="322" r:id="rId5"/>
    <p:sldId id="301" r:id="rId6"/>
    <p:sldId id="286" r:id="rId7"/>
    <p:sldId id="287" r:id="rId8"/>
    <p:sldId id="288" r:id="rId9"/>
    <p:sldId id="302" r:id="rId10"/>
    <p:sldId id="304" r:id="rId11"/>
    <p:sldId id="323" r:id="rId12"/>
    <p:sldId id="291" r:id="rId13"/>
    <p:sldId id="293" r:id="rId14"/>
    <p:sldId id="310" r:id="rId15"/>
    <p:sldId id="312" r:id="rId16"/>
    <p:sldId id="325" r:id="rId17"/>
    <p:sldId id="324" r:id="rId18"/>
    <p:sldId id="329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4A81"/>
    <a:srgbClr val="C31D58"/>
    <a:srgbClr val="2F3242"/>
    <a:srgbClr val="722651"/>
    <a:srgbClr val="DED231"/>
    <a:srgbClr val="295FFF"/>
    <a:srgbClr val="27C268"/>
    <a:srgbClr val="FF3131"/>
    <a:srgbClr val="1694E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11.05.2025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11.05.2025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11.05.2025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11.05.2025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11.05.2025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11.05.2025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42.png"/><Relationship Id="rId4" Type="http://schemas.openxmlformats.org/officeDocument/2006/relationships/image" Target="../media/image39.png"/><Relationship Id="rId9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0525" y="4239250"/>
            <a:ext cx="9696962" cy="146423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Які трав’янисті рослини називають «синоптиками», а які — «годинниками»? 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3"/>
          <a:stretch/>
        </p:blipFill>
        <p:spPr>
          <a:xfrm>
            <a:off x="1210525" y="1009759"/>
            <a:ext cx="2755961" cy="2728402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988137" y="1182461"/>
            <a:ext cx="2919350" cy="214526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Людина і природа влітку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99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130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54100" y="494529"/>
            <a:ext cx="9951357" cy="6811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Рослини – </a:t>
            </a:r>
            <a:r>
              <a:rPr lang="uk-UA" sz="3600" b="1" dirty="0" smtClean="0">
                <a:solidFill>
                  <a:srgbClr val="FFFF00"/>
                </a:solidFill>
              </a:rPr>
              <a:t>годинники 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54100" y="1272179"/>
            <a:ext cx="9951358" cy="139482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Уже понад 250 років, як учені навчилися складати </a:t>
            </a:r>
            <a:r>
              <a:rPr lang="uk-UA" sz="2800" b="1" dirty="0">
                <a:solidFill>
                  <a:srgbClr val="FF0000"/>
                </a:solidFill>
              </a:rPr>
              <a:t>квітко­ві годинники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. Для цього вони використовували рослини, що в один і той самий час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розкривають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і закривають свої пелюстки.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585" y="2771077"/>
            <a:ext cx="2579913" cy="344096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3995056" y="2876205"/>
            <a:ext cx="7010401" cy="10317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err="1"/>
              <a:t>Раніше</a:t>
            </a:r>
            <a:r>
              <a:rPr lang="ru-RU" sz="2800" b="1" dirty="0"/>
              <a:t> від </a:t>
            </a:r>
            <a:r>
              <a:rPr lang="ru-RU" sz="2800" b="1" dirty="0" err="1"/>
              <a:t>усіх</a:t>
            </a:r>
            <a:r>
              <a:rPr lang="ru-RU" sz="2800" b="1" dirty="0"/>
              <a:t>, о 4 </a:t>
            </a:r>
            <a:r>
              <a:rPr lang="ru-RU" sz="2800" b="1" dirty="0" err="1"/>
              <a:t>годині</a:t>
            </a:r>
            <a:r>
              <a:rPr lang="ru-RU" sz="2800" b="1" dirty="0"/>
              <a:t> ранку, </a:t>
            </a:r>
            <a:r>
              <a:rPr lang="ru-RU" sz="2800" b="1" dirty="0" err="1"/>
              <a:t>розкриваються</a:t>
            </a:r>
            <a:r>
              <a:rPr lang="ru-RU" sz="2800" b="1" dirty="0"/>
              <a:t> квіти </a:t>
            </a:r>
            <a:r>
              <a:rPr lang="ru-RU" sz="2800" b="1" dirty="0" err="1"/>
              <a:t>цикорію</a:t>
            </a:r>
            <a:r>
              <a:rPr lang="ru-RU" sz="2800" b="1" dirty="0"/>
              <a:t> і </a:t>
            </a:r>
            <a:r>
              <a:rPr lang="ru-RU" sz="2800" b="1" dirty="0" err="1" smtClean="0"/>
              <a:t>шипшини</a:t>
            </a:r>
            <a:r>
              <a:rPr lang="ru-RU" sz="2800" b="1" dirty="0" smtClean="0"/>
              <a:t>.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826" y="4005941"/>
            <a:ext cx="4202087" cy="220609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08287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130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49086" y="494529"/>
            <a:ext cx="10341206" cy="6811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Рослини – </a:t>
            </a:r>
            <a:r>
              <a:rPr lang="uk-UA" sz="3600" b="1" dirty="0" smtClean="0">
                <a:solidFill>
                  <a:srgbClr val="FFFF00"/>
                </a:solidFill>
              </a:rPr>
              <a:t>годинники 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70858" y="1237006"/>
            <a:ext cx="3015342" cy="1031765"/>
          </a:xfrm>
          <a:prstGeom prst="rect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/>
              <a:t>о 5 </a:t>
            </a:r>
            <a:r>
              <a:rPr lang="ru-RU" sz="2800" b="1" dirty="0" err="1"/>
              <a:t>годині</a:t>
            </a:r>
            <a:r>
              <a:rPr lang="ru-RU" sz="2800" b="1" dirty="0"/>
              <a:t> </a:t>
            </a:r>
            <a:r>
              <a:rPr lang="ru-RU" sz="2800" b="1" dirty="0" err="1" smtClean="0"/>
              <a:t>прокидається</a:t>
            </a:r>
            <a:r>
              <a:rPr lang="ru-RU" sz="2800" b="1" dirty="0" smtClean="0"/>
              <a:t> мак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8" y="2282387"/>
            <a:ext cx="2483758" cy="139642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3927188" y="1237006"/>
            <a:ext cx="3381830" cy="10317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/>
              <a:t>о </a:t>
            </a:r>
            <a:r>
              <a:rPr lang="ru-RU" sz="2800" b="1" dirty="0" smtClean="0"/>
              <a:t>6 </a:t>
            </a:r>
            <a:r>
              <a:rPr lang="ru-RU" sz="2800" b="1" dirty="0" err="1"/>
              <a:t>годині</a:t>
            </a:r>
            <a:r>
              <a:rPr lang="ru-RU" sz="2800" b="1" dirty="0"/>
              <a:t> </a:t>
            </a:r>
            <a:r>
              <a:rPr lang="ru-RU" sz="2800" b="1" dirty="0" smtClean="0"/>
              <a:t>– </a:t>
            </a:r>
            <a:r>
              <a:rPr lang="ru-RU" sz="2800" b="1" dirty="0" err="1" smtClean="0"/>
              <a:t>польова</a:t>
            </a:r>
            <a:r>
              <a:rPr lang="ru-RU" sz="2800" b="1" dirty="0" smtClean="0"/>
              <a:t> </a:t>
            </a:r>
            <a:r>
              <a:rPr lang="ru-RU" sz="2800" b="1" dirty="0"/>
              <a:t>гвоздика і </a:t>
            </a:r>
            <a:r>
              <a:rPr lang="ru-RU" sz="2800" b="1" dirty="0" err="1"/>
              <a:t>кульбаба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763" y="1237006"/>
            <a:ext cx="1860779" cy="139642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188" y="2295283"/>
            <a:ext cx="2459606" cy="138352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6523180" y="2766333"/>
            <a:ext cx="2990933" cy="188186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/>
              <a:t>о </a:t>
            </a:r>
            <a:r>
              <a:rPr lang="ru-RU" sz="2800" b="1" dirty="0" smtClean="0"/>
              <a:t>7 </a:t>
            </a:r>
            <a:r>
              <a:rPr lang="ru-RU" sz="2800" b="1" dirty="0" err="1"/>
              <a:t>годині</a:t>
            </a:r>
            <a:r>
              <a:rPr lang="ru-RU" sz="2800" b="1" dirty="0"/>
              <a:t> «</a:t>
            </a:r>
            <a:r>
              <a:rPr lang="ru-RU" sz="2800" b="1" dirty="0" err="1" smtClean="0"/>
              <a:t>прокидаються</a:t>
            </a:r>
            <a:r>
              <a:rPr lang="ru-RU" sz="2800" b="1" dirty="0" smtClean="0"/>
              <a:t>» </a:t>
            </a:r>
            <a:r>
              <a:rPr lang="ru-RU" sz="2800" b="1" dirty="0" err="1"/>
              <a:t>дзвоник</a:t>
            </a:r>
            <a:r>
              <a:rPr lang="ru-RU" sz="2800" b="1" dirty="0"/>
              <a:t> і </a:t>
            </a:r>
            <a:r>
              <a:rPr lang="ru-RU" sz="2800" b="1" dirty="0" err="1"/>
              <a:t>городна</a:t>
            </a:r>
            <a:r>
              <a:rPr lang="ru-RU" sz="2800" b="1" dirty="0"/>
              <a:t> </a:t>
            </a:r>
            <a:r>
              <a:rPr lang="ru-RU" sz="2800" b="1" dirty="0" err="1"/>
              <a:t>картопля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366" y="1316678"/>
            <a:ext cx="1555926" cy="242138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Прямоугольник 19"/>
          <p:cNvSpPr/>
          <p:nvPr/>
        </p:nvSpPr>
        <p:spPr>
          <a:xfrm>
            <a:off x="5796581" y="4711671"/>
            <a:ext cx="3272364" cy="10517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/>
              <a:t>о </a:t>
            </a:r>
            <a:r>
              <a:rPr lang="ru-RU" sz="2800" b="1" dirty="0" smtClean="0"/>
              <a:t>8 </a:t>
            </a:r>
            <a:r>
              <a:rPr lang="ru-RU" sz="2800" b="1" dirty="0" err="1" smtClean="0"/>
              <a:t>годині</a:t>
            </a:r>
            <a:r>
              <a:rPr lang="ru-RU" sz="2800" b="1" dirty="0" smtClean="0"/>
              <a:t> – </a:t>
            </a:r>
            <a:r>
              <a:rPr lang="ru-RU" sz="2800" b="1" dirty="0" err="1" smtClean="0"/>
              <a:t>берізка</a:t>
            </a:r>
            <a:r>
              <a:rPr lang="ru-RU" sz="2800" b="1" dirty="0" smtClean="0"/>
              <a:t> і </a:t>
            </a:r>
            <a:r>
              <a:rPr lang="ru-RU" sz="2800" b="1" dirty="0" err="1" smtClean="0"/>
              <a:t>чорнобривці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942" y="4711671"/>
            <a:ext cx="2002350" cy="149826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Прямоугольник 21"/>
          <p:cNvSpPr/>
          <p:nvPr/>
        </p:nvSpPr>
        <p:spPr>
          <a:xfrm>
            <a:off x="695861" y="3796334"/>
            <a:ext cx="4572337" cy="10337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/>
              <a:t>о </a:t>
            </a:r>
            <a:r>
              <a:rPr lang="ru-RU" sz="2800" b="1" dirty="0" smtClean="0"/>
              <a:t>9 – </a:t>
            </a:r>
            <a:r>
              <a:rPr lang="ru-RU" sz="2800" b="1" dirty="0"/>
              <a:t>10 </a:t>
            </a:r>
            <a:r>
              <a:rPr lang="ru-RU" sz="2800" b="1" dirty="0" err="1"/>
              <a:t>годині</a:t>
            </a:r>
            <a:r>
              <a:rPr lang="ru-RU" sz="2800" b="1" dirty="0"/>
              <a:t> – календула, мати-й-</a:t>
            </a:r>
            <a:r>
              <a:rPr lang="ru-RU" sz="2800" b="1" dirty="0" err="1"/>
              <a:t>мачуха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984" y="4437078"/>
            <a:ext cx="2005119" cy="204744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386" y="4870843"/>
            <a:ext cx="2108033" cy="158102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10365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0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0844" y="494529"/>
            <a:ext cx="10050949" cy="8444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Розглянь квіткові </a:t>
            </a:r>
            <a:r>
              <a:rPr lang="uk-UA" sz="4000" b="1" dirty="0" smtClean="0">
                <a:solidFill>
                  <a:schemeClr val="bg1"/>
                </a:solidFill>
              </a:rPr>
              <a:t>годинники в містах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44" y="1505122"/>
            <a:ext cx="4332271" cy="286561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771" y="1529094"/>
            <a:ext cx="4162022" cy="285659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927" y="3849135"/>
            <a:ext cx="3970047" cy="261697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76146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49852" y="494529"/>
            <a:ext cx="10024601" cy="6702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Поміркуймо</a:t>
            </a:r>
          </a:p>
        </p:txBody>
      </p:sp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871432" y="1369004"/>
            <a:ext cx="6890081" cy="1570139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Чи</a:t>
            </a:r>
            <a:r>
              <a:rPr lang="ru-RU" sz="2800" b="1" dirty="0"/>
              <a:t> </a:t>
            </a:r>
            <a:r>
              <a:rPr lang="ru-RU" sz="2800" b="1" dirty="0" err="1"/>
              <a:t>можемо</a:t>
            </a:r>
            <a:r>
              <a:rPr lang="ru-RU" sz="2800" b="1" dirty="0"/>
              <a:t> ми разом </a:t>
            </a:r>
            <a:r>
              <a:rPr lang="ru-RU" sz="2800" b="1" dirty="0" err="1"/>
              <a:t>створити</a:t>
            </a:r>
            <a:r>
              <a:rPr lang="ru-RU" sz="2800" b="1" dirty="0"/>
              <a:t> </a:t>
            </a:r>
            <a:r>
              <a:rPr lang="ru-RU" sz="2800" b="1" dirty="0" err="1"/>
              <a:t>свій</a:t>
            </a:r>
            <a:r>
              <a:rPr lang="ru-RU" sz="2800" b="1" dirty="0"/>
              <a:t> </a:t>
            </a:r>
            <a:r>
              <a:rPr lang="ru-RU" sz="2800" b="1" dirty="0" err="1"/>
              <a:t>квітковий</a:t>
            </a:r>
            <a:r>
              <a:rPr lang="ru-RU" sz="2800" b="1" dirty="0"/>
              <a:t> </a:t>
            </a:r>
            <a:r>
              <a:rPr lang="ru-RU" sz="2800" b="1" dirty="0" err="1"/>
              <a:t>годинник</a:t>
            </a:r>
            <a:r>
              <a:rPr lang="ru-RU" sz="2800" b="1" dirty="0"/>
              <a:t>? </a:t>
            </a:r>
          </a:p>
          <a:p>
            <a:pPr algn="ctr"/>
            <a:r>
              <a:rPr lang="ru-RU" sz="2800" b="1" dirty="0" err="1"/>
              <a:t>Які</a:t>
            </a:r>
            <a:r>
              <a:rPr lang="ru-RU" sz="2800" b="1" dirty="0"/>
              <a:t> </a:t>
            </a:r>
            <a:r>
              <a:rPr lang="ru-RU" sz="2800" b="1" dirty="0" err="1"/>
              <a:t>знання</a:t>
            </a:r>
            <a:r>
              <a:rPr lang="ru-RU" sz="2800" b="1" dirty="0"/>
              <a:t> і </a:t>
            </a:r>
            <a:r>
              <a:rPr lang="ru-RU" sz="2800" b="1" dirty="0" err="1"/>
              <a:t>навички</a:t>
            </a:r>
            <a:r>
              <a:rPr lang="ru-RU" sz="2800" b="1" dirty="0"/>
              <a:t> для </a:t>
            </a:r>
            <a:r>
              <a:rPr lang="ru-RU" sz="2800" b="1" dirty="0" err="1"/>
              <a:t>цього</a:t>
            </a:r>
            <a:r>
              <a:rPr lang="ru-RU" sz="2800" b="1" dirty="0"/>
              <a:t> </a:t>
            </a:r>
            <a:r>
              <a:rPr lang="ru-RU" sz="2800" b="1" dirty="0" err="1"/>
              <a:t>потрібні</a:t>
            </a:r>
            <a:r>
              <a:rPr lang="ru-RU" sz="2800" b="1" dirty="0"/>
              <a:t>?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306" y="1369005"/>
            <a:ext cx="2523147" cy="4193596"/>
          </a:xfrm>
          <a:prstGeom prst="rect">
            <a:avLst/>
          </a:prstGeom>
        </p:spPr>
      </p:pic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130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871430" y="3110860"/>
            <a:ext cx="6890081" cy="296251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/>
              <a:t>Проведи власні спостереження й досліди. </a:t>
            </a:r>
            <a:r>
              <a:rPr lang="uk-UA" sz="2800" dirty="0"/>
              <a:t>Які рослини можуть прогнозувати погоду або бути живими годинниками? До якої з цих груп належить кульбаба і в’юнок-кручені паничі?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651919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16429" y="483643"/>
            <a:ext cx="10439400" cy="7246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Багато трав’янистих рослин мають </a:t>
            </a:r>
            <a:r>
              <a:rPr lang="ru-RU" sz="3200" b="1" dirty="0">
                <a:solidFill>
                  <a:srgbClr val="FFFF00"/>
                </a:solidFill>
              </a:rPr>
              <a:t>лікувальні </a:t>
            </a:r>
            <a:r>
              <a:rPr lang="ru-RU" sz="3200" b="1" dirty="0" smtClean="0">
                <a:solidFill>
                  <a:srgbClr val="FFFF00"/>
                </a:solidFill>
              </a:rPr>
              <a:t>властивості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329" y="1295400"/>
            <a:ext cx="3037391" cy="238218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164772" y="4076383"/>
            <a:ext cx="2013856" cy="58477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Кропива 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04515" y="1385539"/>
            <a:ext cx="1678462" cy="58477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Пижмо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16430" y="1295400"/>
            <a:ext cx="3995575" cy="47897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Ознайомся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з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деякими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з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них 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70" y="3430407"/>
            <a:ext cx="2934931" cy="293493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486" y="3570791"/>
            <a:ext cx="2135221" cy="281036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6910172" y="4683587"/>
            <a:ext cx="1746391" cy="58477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Грицики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61826" y="2885326"/>
            <a:ext cx="2016539" cy="58477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Звіробій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Експерт озвучила корисні властивості кропиви для здоров'я - Інформаційний  сайт газети &quot;Срібна Земля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29" y="1970314"/>
            <a:ext cx="3331028" cy="198300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3448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30" y="1335569"/>
            <a:ext cx="3777342" cy="212475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915" y="1313701"/>
            <a:ext cx="2484580" cy="320736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691267" y="3111627"/>
            <a:ext cx="179364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Нагідки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68262" y="4348579"/>
            <a:ext cx="191788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Деревій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16429" y="483643"/>
            <a:ext cx="10439400" cy="7246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Багато трав’янистих рослин мають </a:t>
            </a:r>
            <a:r>
              <a:rPr lang="ru-RU" sz="3200" b="1" dirty="0">
                <a:solidFill>
                  <a:srgbClr val="FFFF00"/>
                </a:solidFill>
              </a:rPr>
              <a:t>лікувальні </a:t>
            </a:r>
            <a:r>
              <a:rPr lang="ru-RU" sz="3200" b="1" dirty="0" smtClean="0">
                <a:solidFill>
                  <a:srgbClr val="FFFF00"/>
                </a:solidFill>
              </a:rPr>
              <a:t>властивості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29" y="3677588"/>
            <a:ext cx="3276600" cy="251153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3301975" y="5538878"/>
            <a:ext cx="261985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Подорожник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19256" y="1299052"/>
            <a:ext cx="4354285" cy="331275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Подорожник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здавна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шанували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люди в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багатьох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країнах світу.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Подорожник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використовують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як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лікувальний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засіб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при ударах, ранах та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опіках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. Він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багатий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різними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вітамінами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. Його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використовують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у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кулінарії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: з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нього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роблять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салати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3" t="9968" r="782" b="6686"/>
          <a:stretch/>
        </p:blipFill>
        <p:spPr>
          <a:xfrm>
            <a:off x="8360229" y="4253152"/>
            <a:ext cx="3087771" cy="211491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41841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7228742" y="4956031"/>
            <a:ext cx="4090286" cy="103654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Чи всі рослини приносять користь і людям, і природі?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90600" y="494529"/>
            <a:ext cx="10132756" cy="7504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Кошик запитань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7838">
            <a:off x="10286565" y="1697126"/>
            <a:ext cx="1673582" cy="18250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251" y="1772906"/>
            <a:ext cx="1415689" cy="15438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4164">
            <a:off x="6032606" y="1168596"/>
            <a:ext cx="2208112" cy="2407994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7040216" y="4923020"/>
            <a:ext cx="4355448" cy="115633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Які рослини можуть передбачати дощ</a:t>
            </a:r>
            <a:r>
              <a:rPr lang="uk-UA" sz="2400" b="1" dirty="0" smtClean="0"/>
              <a:t>?</a:t>
            </a:r>
            <a:r>
              <a:rPr lang="uk-UA" sz="2400" b="1" dirty="0"/>
              <a:t> Які рослини заміняють годинник</a:t>
            </a:r>
            <a:r>
              <a:rPr lang="uk-UA" sz="2400" b="1" dirty="0" smtClean="0"/>
              <a:t>?</a:t>
            </a:r>
            <a:endParaRPr lang="ru-RU" sz="24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040216" y="4886291"/>
            <a:ext cx="4467338" cy="11760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Які зміни можуть настати в природі, якщо зникне хоча б одна рослина?</a:t>
            </a:r>
            <a:endParaRPr lang="ru-RU" sz="24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722" l="885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73" t="39519" r="14936" b="285"/>
          <a:stretch/>
        </p:blipFill>
        <p:spPr>
          <a:xfrm>
            <a:off x="6358978" y="3104774"/>
            <a:ext cx="5829813" cy="363069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325" y="997392"/>
            <a:ext cx="2440636" cy="266156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90600" y="610073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01664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-0.03172 L 0.00261 -0.03149 C 0.00287 -0.03936 0.00313 -0.047 0.00365 -0.0544 C 0.00378 -0.05695 0.00456 -0.05926 0.00469 -0.06181 C 0.00521 -0.07431 0.00508 -0.08704 0.00573 -0.09931 C 0.00625 -0.1095 0.0069 -0.11945 0.00781 -0.1294 C 0.0082 -0.13311 0.00847 -0.13704 0.00886 -0.14075 C 0.00951 -0.14514 0.01029 -0.14954 0.01094 -0.15394 C 0.01029 -0.16899 0.01003 -0.18403 0.00886 -0.19885 C 0.0086 -0.20232 0.00729 -0.2051 0.00677 -0.20834 C 0.00326 -0.23079 0.00886 -0.20834 0.00261 -0.23079 C 0.00039 -0.25047 0.00326 -0.22987 -0.00169 -0.24954 C -0.00221 -0.25186 -0.00221 -0.25463 -0.00273 -0.25718 C -0.00338 -0.26042 -0.0043 -0.2632 -0.00482 -0.26644 C -0.00534 -0.26968 -0.00534 -0.27292 -0.00586 -0.27593 C -0.00638 -0.27848 -0.00742 -0.28079 -0.00807 -0.28334 C -0.01172 -0.29815 -0.00807 -0.2882 -0.01432 -0.30209 C -0.0151 -0.30602 -0.01536 -0.30996 -0.0164 -0.31343 C -0.01745 -0.31667 -0.02565 -0.33912 -0.02812 -0.34537 C -0.02982 -0.34977 -0.03203 -0.35371 -0.03333 -0.35857 C -0.03437 -0.36227 -0.03555 -0.36598 -0.03659 -0.36968 C -0.03763 -0.37408 -0.03815 -0.37894 -0.03971 -0.38287 C -0.04883 -0.40718 -0.0414 -0.37801 -0.04922 -0.40162 C -0.05052 -0.40579 -0.05104 -0.41065 -0.05234 -0.41482 C -0.05351 -0.41829 -0.05534 -0.42084 -0.05664 -0.42431 C -0.0595 -0.43149 -0.06276 -0.43866 -0.0651 -0.44676 C -0.06771 -0.45625 -0.07109 -0.46875 -0.07461 -0.47686 C -0.07708 -0.48241 -0.07995 -0.4875 -0.0819 -0.49375 C -0.08307 -0.49676 -0.08411 -0.49977 -0.08515 -0.50301 C -0.08893 -0.51528 -0.08919 -0.52014 -0.09466 -0.53311 C -0.10156 -0.54954 -0.09323 -0.53056 -0.10312 -0.55 C -0.10456 -0.55301 -0.10573 -0.55649 -0.10729 -0.5595 C -0.10885 -0.56227 -0.11094 -0.56412 -0.11263 -0.5669 C -0.11406 -0.56922 -0.11523 -0.57223 -0.1168 -0.57431 C -0.11849 -0.57662 -0.12409 -0.58218 -0.1263 -0.5838 C -0.13177 -0.58797 -0.1375 -0.5919 -0.14323 -0.59514 C -0.14466 -0.59584 -0.14609 -0.59607 -0.14739 -0.597 C -0.15169 -0.59931 -0.15573 -0.60278 -0.16015 -0.6044 L -0.17487 -0.60996 C -0.18476 -0.6095 -0.19466 -0.60973 -0.20456 -0.60811 C -0.20651 -0.60787 -0.20794 -0.60533 -0.20976 -0.6044 C -0.21146 -0.60348 -0.21328 -0.60348 -0.2151 -0.60255 C -0.22565 -0.59746 -0.21719 -0.59977 -0.22877 -0.59514 C -0.23099 -0.59422 -0.23307 -0.59375 -0.23528 -0.59329 C -0.24023 -0.58959 -0.24219 -0.58774 -0.24778 -0.58565 C -0.25026 -0.58473 -0.25273 -0.58473 -0.25521 -0.5838 C -0.26015 -0.58172 -0.26497 -0.57755 -0.26992 -0.57639 C -0.27239 -0.5757 -0.275 -0.57547 -0.27734 -0.57431 C -0.28242 -0.57223 -0.28711 -0.56829 -0.29219 -0.5669 C -0.29466 -0.56621 -0.29713 -0.56598 -0.29961 -0.56505 C -0.31354 -0.55973 -0.30065 -0.5632 -0.31328 -0.55741 C -0.31823 -0.55533 -0.32318 -0.55394 -0.32812 -0.55186 C -0.33555 -0.54885 -0.34297 -0.54584 -0.35026 -0.5426 C -0.37096 -0.53264 -0.35677 -0.53727 -0.37565 -0.5294 C -0.37916 -0.52778 -0.38268 -0.52709 -0.3862 -0.5257 C -0.40377 -0.51783 -0.38359 -0.52593 -0.39674 -0.51806 C -0.3987 -0.5169 -0.40677 -0.51505 -0.40833 -0.51436 C -0.42057 -0.5095 -0.39857 -0.51598 -0.4168 -0.51065 C -0.41927 -0.50996 -0.42174 -0.5095 -0.42422 -0.5088 C -0.42708 -0.50764 -0.42982 -0.50579 -0.43268 -0.50487 C -0.4375 -0.50325 -0.44258 -0.50278 -0.44739 -0.50116 C -0.45065 -0.50024 -0.45377 -0.49838 -0.4569 -0.49746 C -0.46445 -0.49514 -0.47969 -0.49399 -0.48541 -0.49375 L -0.51719 -0.4919 C -0.51862 -0.48936 -0.52005 -0.48704 -0.52135 -0.48426 C -0.52344 -0.4801 -0.5237 -0.47801 -0.52461 -0.47292 C -0.525 -0.47061 -0.52552 -0.46806 -0.52565 -0.46551 C -0.52578 -0.46181 -0.52565 -0.45811 -0.52565 -0.45417 L -0.52565 -0.45394 " pathEditMode="relative" rAng="0" ptsTypes="AAAAAAAAAAAAAAAAAAAAAAAAAAAAAAAAAAAAAAAAAAAAAAAAAAAAAAAAAAAAAAAAAAAAA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3" y="-2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-0.12014 L -0.00273 -0.11991 C -0.00234 -0.1257 -0.00208 -0.13125 -0.00169 -0.13704 C -0.00143 -0.13959 -0.00091 -0.1419 -0.00052 -0.14445 C 0.0004 -0.15185 0.00105 -0.15949 0.00157 -0.1669 C 0.00196 -0.17454 0.00196 -0.18195 0.00261 -0.18959 C 0.0043 -0.20903 0.00756 -0.20417 0.01107 -0.22894 C 0.01146 -0.23148 0.01172 -0.23403 0.01211 -0.23635 C 0.01276 -0.24028 0.01368 -0.24375 0.0142 -0.24769 C 0.01589 -0.25996 0.01641 -0.2676 0.01745 -0.27963 C 0.01732 -0.28264 0.01719 -0.31065 0.01524 -0.32084 C 0.01472 -0.32361 0.01381 -0.32593 0.01316 -0.32847 C 0.01211 -0.33797 0.0112 -0.34861 0.00782 -0.35672 C 0.00678 -0.35903 0.0056 -0.36135 0.00469 -0.36412 C 0.00261 -0.37037 0.00105 -0.37894 -0.00169 -0.38472 C -0.00351 -0.38889 -0.00599 -0.39213 -0.00794 -0.39607 C -0.01132 -0.40278 -0.01432 -0.40972 -0.01744 -0.41667 C -0.01744 -0.41644 -0.02591 -0.43542 -0.02591 -0.43519 C -0.02942 -0.44167 -0.03268 -0.44861 -0.03645 -0.45417 C -0.04075 -0.46042 -0.04466 -0.46736 -0.04921 -0.47292 C -0.05156 -0.47616 -0.05416 -0.47917 -0.05651 -0.48241 C -0.05911 -0.48588 -0.06132 -0.49028 -0.06393 -0.49375 C -0.06875 -0.50023 -0.07408 -0.50556 -0.07877 -0.5125 C -0.08294 -0.51875 -0.08658 -0.52477 -0.0914 -0.5294 C -0.09375 -0.53172 -0.09648 -0.53264 -0.09882 -0.53496 C -0.10104 -0.53704 -0.10286 -0.54028 -0.10507 -0.5426 C -0.10755 -0.54468 -0.11028 -0.5456 -0.1125 -0.54815 C -0.11484 -0.5507 -0.1164 -0.55533 -0.11888 -0.55741 C -0.12291 -0.56111 -0.12734 -0.5625 -0.13151 -0.56505 C -0.13372 -0.56621 -0.1358 -0.5676 -0.13789 -0.56875 C -0.14036 -0.57014 -0.14283 -0.57107 -0.14531 -0.57246 C -0.14778 -0.57408 -0.15013 -0.57685 -0.15273 -0.57824 C -0.15546 -0.5794 -0.15833 -0.5794 -0.16106 -0.5801 C -0.17044 -0.58635 -0.16979 -0.58611 -0.18007 -0.59121 C -0.18294 -0.5926 -0.18567 -0.59422 -0.18854 -0.59514 C -0.1914 -0.59607 -0.19427 -0.59584 -0.197 -0.59699 C -0.2095 -0.60162 -0.21315 -0.6051 -0.2246 -0.6081 C -0.22799 -0.60926 -0.23151 -0.60949 -0.23502 -0.61019 L -0.24466 -0.61389 C -0.25026 -0.61621 -0.25572 -0.61991 -0.26145 -0.6213 C -0.27474 -0.62477 -0.2664 -0.62292 -0.28684 -0.625 C -0.29635 -0.62477 -0.33515 -0.62477 -0.35338 -0.6213 C -0.35833 -0.62037 -0.36328 -0.61898 -0.36809 -0.6176 C -0.37239 -0.61644 -0.37656 -0.61435 -0.38085 -0.61389 L -0.39453 -0.61204 L -0.40091 -0.61019 C -0.40338 -0.60949 -0.40585 -0.60926 -0.40833 -0.6081 C -0.42552 -0.60116 -0.40026 -0.60695 -0.42513 -0.60255 C -0.42656 -0.60185 -0.42799 -0.60116 -0.42942 -0.6007 C -0.43112 -0.6 -0.43294 -0.59977 -0.43463 -0.59885 C -0.43789 -0.59722 -0.44101 -0.59491 -0.44414 -0.59329 C -0.45403 -0.5882 -0.44596 -0.5963 -0.46002 -0.5838 C -0.47643 -0.56922 -0.4694 -0.57269 -0.48007 -0.56875 C -0.48151 -0.5676 -0.48294 -0.56621 -0.48437 -0.56505 C -0.48606 -0.56366 -0.48789 -0.56273 -0.48958 -0.56135 C -0.49869 -0.55324 -0.49088 -0.55718 -0.50013 -0.55371 C -0.50442 -0.54885 -0.50833 -0.54283 -0.51289 -0.53866 C -0.51432 -0.5375 -0.51575 -0.53635 -0.51705 -0.53496 C -0.51927 -0.53264 -0.52135 -0.5301 -0.52343 -0.52755 C -0.52447 -0.52616 -0.52552 -0.525 -0.52656 -0.52361 C -0.52799 -0.52176 -0.52942 -0.51991 -0.53085 -0.51806 C -0.54166 -0.5044 -0.52434 -0.52709 -0.53815 -0.5088 C -0.53997 -0.50371 -0.54166 -0.49861 -0.54349 -0.49375 C -0.5444 -0.49097 -0.54557 -0.48866 -0.54661 -0.48611 C -0.54882 -0.48079 -0.55156 -0.47269 -0.55299 -0.46736 C -0.55377 -0.46435 -0.55442 -0.46111 -0.55507 -0.4581 C -0.55585 -0.45047 -0.55794 -0.44306 -0.55716 -0.43542 C -0.55572 -0.41991 -0.55612 -0.4213 -0.55299 -0.40162 C -0.55234 -0.39792 -0.55156 -0.39422 -0.55091 -0.39051 C -0.55052 -0.38797 -0.55052 -0.38519 -0.54987 -0.38287 C -0.54856 -0.37871 -0.54453 -0.36783 -0.54244 -0.36227 C -0.54166 -0.36042 -0.54075 -0.3588 -0.54036 -0.35672 C -0.53763 -0.34491 -0.53867 -0.35047 -0.5371 -0.33982 C -0.53502 -0.29908 -0.53737 -0.33218 -0.53502 -0.31158 C -0.53463 -0.30787 -0.53463 -0.30394 -0.53398 -0.30023 C -0.53281 -0.29375 -0.53203 -0.28681 -0.52981 -0.28148 C -0.52864 -0.27894 -0.52773 -0.27639 -0.52656 -0.27408 C -0.52421 -0.26945 -0.52161 -0.26528 -0.51914 -0.26088 L -0.51914 -0.26065 " pathEditMode="relative" rAng="0" ptsTypes="AAAAAAAAAAAAAAAAAAAAAAAAAAAAAAAAAAAAAAAAAAAAAAAAAAAAAAAAAAAAAAAAAAAAAAAAAAAAAAA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58" y="-2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03 0.00787 L 0.0319 0.0081 C 0.03047 0.00092 0.02929 -0.00671 0.02812 -0.01412 C 0.02773 -0.01621 0.02786 -0.01852 0.02747 -0.02153 C 0.02526 -0.03357 0.02265 -0.04537 0.02057 -0.05648 C 0.01901 -0.06667 0.01744 -0.0757 0.01601 -0.08588 C 0.01588 -0.08982 0.01523 -0.09306 0.01484 -0.09746 C 0.01458 -0.10185 0.01432 -0.10648 0.01393 -0.11088 C 0.01028 -0.12454 0.0069 -0.1382 0.00273 -0.15116 C 0.00169 -0.1544 -0.00013 -0.15602 -0.00131 -0.1581 C -0.00938 -0.17732 0.00065 -0.16019 -0.0099 -0.17616 C -0.01602 -0.19352 -0.00912 -0.1757 -0.01784 -0.19121 C -0.01875 -0.19329 -0.01914 -0.19514 -0.02045 -0.19769 C -0.02162 -0.20023 -0.02305 -0.20232 -0.02435 -0.20486 C -0.02539 -0.20764 -0.02618 -0.21019 -0.02722 -0.21296 C -0.02826 -0.21482 -0.02969 -0.21644 -0.03086 -0.21806 C -0.03724 -0.22917 -0.03177 -0.22292 -0.0405 -0.23171 C -0.04219 -0.23449 -0.04323 -0.2382 -0.04466 -0.24028 C -0.04662 -0.24306 -0.05886 -0.25787 -0.06237 -0.26273 C -0.06498 -0.26551 -0.06784 -0.26736 -0.07019 -0.27153 C -0.07175 -0.27361 -0.07357 -0.27685 -0.07539 -0.27963 C -0.07735 -0.28287 -0.07865 -0.28658 -0.08099 -0.28982 C -0.09466 -0.30602 -0.08164 -0.28403 -0.09388 -0.30046 C -0.09584 -0.30347 -0.09727 -0.30764 -0.09961 -0.31088 C -0.10131 -0.31343 -0.10365 -0.31389 -0.10547 -0.3169 C -0.10951 -0.32153 -0.1142 -0.32616 -0.11797 -0.33218 C -0.1224 -0.33866 -0.12813 -0.34861 -0.13321 -0.35371 C -0.13646 -0.35671 -0.1405 -0.35996 -0.14349 -0.36459 C -0.14532 -0.36621 -0.14675 -0.36806 -0.14844 -0.37107 C -0.15469 -0.37986 -0.15573 -0.38426 -0.16354 -0.39259 C -0.17357 -0.40324 -0.16185 -0.39051 -0.175 -0.40209 C -0.17683 -0.40394 -0.17891 -0.40625 -0.18099 -0.40857 C -0.18282 -0.40972 -0.18516 -0.40996 -0.18724 -0.41181 C -0.18933 -0.4132 -0.19089 -0.41459 -0.19284 -0.41551 C -0.19493 -0.41713 -0.20131 -0.41852 -0.20352 -0.41806 C -0.20951 -0.41829 -0.21563 -0.41875 -0.22162 -0.41736 C -0.22318 -0.41759 -0.22448 -0.4169 -0.22591 -0.4169 C -0.23034 -0.41551 -0.2349 -0.41667 -0.23933 -0.41528 L -0.25417 -0.41065 C -0.26315 -0.40347 -0.27253 -0.39722 -0.28112 -0.38866 C -0.28321 -0.38727 -0.28373 -0.3838 -0.28516 -0.38195 C -0.28672 -0.38033 -0.28841 -0.37917 -0.28985 -0.37709 C -0.29857 -0.36528 -0.29141 -0.37292 -0.30091 -0.36088 C -0.30287 -0.3588 -0.30482 -0.35671 -0.30677 -0.3544 C -0.31042 -0.34838 -0.31185 -0.34468 -0.31654 -0.33912 C -0.31875 -0.33658 -0.3211 -0.33519 -0.32331 -0.33287 C -0.32735 -0.32778 -0.33073 -0.32037 -0.33529 -0.31574 C -0.33737 -0.31412 -0.33959 -0.31158 -0.34167 -0.30949 C -0.3461 -0.30417 -0.34948 -0.29746 -0.35391 -0.29283 C -0.35612 -0.29005 -0.35847 -0.28796 -0.36042 -0.28611 C -0.37214 -0.27199 -0.36094 -0.2831 -0.37162 -0.26991 C -0.37565 -0.26482 -0.37995 -0.26019 -0.38412 -0.25486 C -0.39037 -0.24722 -0.39662 -0.23959 -0.40261 -0.23171 C -0.41966 -0.2081 -0.40756 -0.22246 -0.42344 -0.20255 C -0.42631 -0.19815 -0.42943 -0.1956 -0.43243 -0.19213 C -0.44714 -0.17315 -0.42995 -0.19352 -0.44063 -0.17801 C -0.44219 -0.1757 -0.44935 -0.16852 -0.45052 -0.1669 C -0.46107 -0.15417 -0.4418 -0.17454 -0.45769 -0.15787 C -0.4599 -0.15533 -0.46198 -0.15347 -0.4642 -0.15116 C -0.46641 -0.14769 -0.46862 -0.14421 -0.47123 -0.1419 C -0.47526 -0.13727 -0.47982 -0.13264 -0.48399 -0.12871 C -0.48685 -0.1257 -0.48933 -0.12176 -0.49206 -0.11898 C -0.49857 -0.11181 -0.5125 -0.1007 -0.51771 -0.09607 L -0.54688 -0.07384 C -0.54753 -0.06991 -0.54844 -0.06736 -0.54909 -0.06389 C -0.55 -0.0588 -0.54987 -0.05602 -0.54961 -0.0507 C -0.54961 -0.04884 -0.54961 -0.04607 -0.54922 -0.04306 C -0.54844 -0.03959 -0.54753 -0.03681 -0.54675 -0.03287 L -0.54662 -0.03241 " pathEditMode="relative" rAng="-1314337" ptsTypes="AAAAAAAAAAAAAAAAAAAAAAAAAAAAAAAAAAAAAAAAAAAAAAAAAAAAAAAAAAAAAAAAAAAAA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08" y="-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2 клас\4 ЯДС\1 Грущинська\6 Людина і природа влітку\№099 Які трав рослини «синоптики», «годинники»\2025-05-09_2133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9" r="1200" b="1905"/>
          <a:stretch/>
        </p:blipFill>
        <p:spPr bwMode="auto">
          <a:xfrm>
            <a:off x="4244599" y="4002357"/>
            <a:ext cx="1724578" cy="146589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2 клас\4 ЯДС\1 Грущинська\6 Людина і природа влітку\№099 Які трав рослини «синоптики», «годинники»\2025-05-09_2131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" t="27915" r="6131" b="846"/>
          <a:stretch/>
        </p:blipFill>
        <p:spPr bwMode="auto">
          <a:xfrm>
            <a:off x="681428" y="2230724"/>
            <a:ext cx="5287749" cy="166366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2 клас\4 ЯДС\1 Грущинська\6 Людина і природа влітку\№099 Які трав рослини «синоптики», «годинники»\2025-05-09_21340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1399" r="-1017" b="36"/>
          <a:stretch/>
        </p:blipFill>
        <p:spPr bwMode="auto">
          <a:xfrm>
            <a:off x="6080741" y="2611734"/>
            <a:ext cx="5465319" cy="3436297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1428" y="1273990"/>
            <a:ext cx="5399313" cy="82731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5. Проведи власні спостереження і досліди. Занотуй, які рослини можуть: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18341" y="5823856"/>
            <a:ext cx="874290" cy="10341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57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92630" y="484233"/>
            <a:ext cx="10450283" cy="68053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4651" y="3957731"/>
            <a:ext cx="3421919" cy="118618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6. Досліди. До якої із цих груп рослин належить кульбаба?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2630" y="2504031"/>
            <a:ext cx="4898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кульбаба, нагідка, фіалка. 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651" y="3284333"/>
            <a:ext cx="494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шипшина, чорнобривці.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264946" y="1273990"/>
            <a:ext cx="5077967" cy="82731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7. Які лікарські рослини потрібно мати в домашній аптечці? Познач </a:t>
            </a:r>
            <a:r>
              <a:rPr lang="uk-UA" sz="2400" b="1" dirty="0" smtClean="0">
                <a:solidFill>
                  <a:srgbClr val="FF0000"/>
                </a:solidFill>
                <a:latin typeface="Cambria"/>
                <a:ea typeface="Cambria"/>
              </a:rPr>
              <a:t>𝑽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129887" y="3957730"/>
            <a:ext cx="413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  <a:latin typeface="Cambria"/>
                <a:ea typeface="Cambria"/>
              </a:rPr>
              <a:t>𝑽</a:t>
            </a:r>
            <a:endParaRPr lang="ru-RU" sz="28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0033895" y="3957730"/>
            <a:ext cx="413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  <a:latin typeface="Cambria"/>
                <a:ea typeface="Cambria"/>
              </a:rPr>
              <a:t>𝑽</a:t>
            </a:r>
            <a:endParaRPr lang="ru-RU" sz="28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7129887" y="5586161"/>
            <a:ext cx="413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  <a:latin typeface="Cambria"/>
                <a:ea typeface="Cambria"/>
              </a:rPr>
              <a:t>𝑽</a:t>
            </a:r>
            <a:endParaRPr lang="ru-RU" sz="28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8606452" y="5586161"/>
            <a:ext cx="413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  <a:latin typeface="Cambria"/>
                <a:ea typeface="Cambria"/>
              </a:rPr>
              <a:t>𝑽</a:t>
            </a:r>
            <a:endParaRPr lang="ru-RU" sz="28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0040872" y="5524811"/>
            <a:ext cx="413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  <a:latin typeface="Cambria"/>
                <a:ea typeface="Cambria"/>
              </a:rPr>
              <a:t>𝑽</a:t>
            </a:r>
            <a:endParaRPr lang="ru-RU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8813400" y="2101306"/>
            <a:ext cx="1661708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Звіробій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69178" y="2100095"/>
            <a:ext cx="1661708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Троянда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905511" y="6019915"/>
            <a:ext cx="1661708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Ромашка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18963" y="5985017"/>
            <a:ext cx="1562138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Кропива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30886" y="6036245"/>
            <a:ext cx="1173043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Липа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988108" y="5322055"/>
            <a:ext cx="4981069" cy="118618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Синоптик, бо перед дощем пелюстки кульбаби закриваються, щоб захистити пилок від вологи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7421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9" grpId="0"/>
      <p:bldP spid="20" grpId="0" animBg="1"/>
      <p:bldP spid="2" grpId="0"/>
      <p:bldP spid="22" grpId="0"/>
      <p:bldP spid="24" grpId="0"/>
      <p:bldP spid="25" grpId="0"/>
      <p:bldP spid="26" grpId="0"/>
      <p:bldP spid="17" grpId="0" animBg="1"/>
      <p:bldP spid="18" grpId="0" animBg="1"/>
      <p:bldP spid="23" grpId="0" animBg="1"/>
      <p:bldP spid="27" grpId="0" animBg="1"/>
      <p:bldP spid="29" grpId="0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3000" y="324023"/>
            <a:ext cx="9744457" cy="7848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 «Моя робота на уроці»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23903" y="1382401"/>
            <a:ext cx="2980954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241300" algn="ctr"/>
            <a:r>
              <a:rPr lang="uk-UA" sz="3200" b="1" dirty="0" smtClean="0">
                <a:solidFill>
                  <a:schemeClr val="bg1"/>
                </a:solidFill>
              </a:rPr>
              <a:t>Урок пройшов непомітно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3314" name="Picture 2" descr="Агрессивный ребенок - это сегодня не редкость». ЯСЛИ - САД № 69 г. Гродно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812" y="687969"/>
            <a:ext cx="2625199" cy="262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596743" y="2000568"/>
            <a:ext cx="2942496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241300" algn="ctr"/>
            <a:r>
              <a:rPr lang="uk-UA" sz="3200" b="1" dirty="0" smtClean="0">
                <a:solidFill>
                  <a:schemeClr val="bg1"/>
                </a:solidFill>
              </a:rPr>
              <a:t>Було над чим замислитись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2" name="Picture 2" descr="Blink, cartoon, character, emoji, emotion, face, smiley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078" y="1316744"/>
            <a:ext cx="1966433" cy="196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Смайлики, эмодзи Фейсбук - коды, что означают раcшифров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173" y="3675613"/>
            <a:ext cx="2142507" cy="199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113126" y="3463753"/>
            <a:ext cx="390816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241300" algn="ctr"/>
            <a:r>
              <a:rPr lang="uk-UA" sz="3200" b="1" dirty="0" smtClean="0">
                <a:solidFill>
                  <a:schemeClr val="bg1"/>
                </a:solidFill>
              </a:rPr>
              <a:t>Дуже сподобалось працювати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5" name="Picture 4" descr="Пин от пользователя Светлана Андреева на доске Смайлики | Смайлики ...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99" y="3463753"/>
            <a:ext cx="2317795" cy="1888574"/>
          </a:xfrm>
          <a:prstGeom prst="rect">
            <a:avLst/>
          </a:prstGeom>
          <a:solidFill>
            <a:srgbClr val="7030A0"/>
          </a:solidFill>
          <a:extLst/>
        </p:spPr>
      </p:pic>
      <p:sp>
        <p:nvSpPr>
          <p:cNvPr id="16" name="TextBox 15"/>
          <p:cNvSpPr txBox="1"/>
          <p:nvPr/>
        </p:nvSpPr>
        <p:spPr>
          <a:xfrm>
            <a:off x="5562600" y="4813718"/>
            <a:ext cx="3450573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241300" algn="ctr"/>
            <a:r>
              <a:rPr lang="uk-UA" sz="3200" b="1" dirty="0" smtClean="0">
                <a:solidFill>
                  <a:schemeClr val="bg1"/>
                </a:solidFill>
              </a:rPr>
              <a:t>Трохи відпочину і повернуся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7971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10A5E68A-4E5F-4624-A3D1-717A52A3C1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9769">
            <a:off x="1475704" y="1778735"/>
            <a:ext cx="1830168" cy="1910541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3332275" y="1956220"/>
            <a:ext cx="6392047" cy="22814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Ось дзвінок сигнал подав —</a:t>
            </a:r>
            <a:endParaRPr lang="ru-RU" sz="3200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До роботи час настав.</a:t>
            </a:r>
            <a:endParaRPr lang="ru-RU" sz="3200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Тож </a:t>
            </a:r>
            <a:r>
              <a:rPr lang="uk-UA" sz="3200" b="1" dirty="0">
                <a:solidFill>
                  <a:schemeClr val="bg1"/>
                </a:solidFill>
              </a:rPr>
              <a:t>і ми часу не гаймо,</a:t>
            </a:r>
            <a:endParaRPr lang="ru-RU" sz="3200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А урок свій починаймо.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klike.net/uploads/posts/2019-02/1550818654_5.jpg">
            <a:extLst>
              <a:ext uri="{FF2B5EF4-FFF2-40B4-BE49-F238E27FC236}">
                <a16:creationId xmlns:a16="http://schemas.microsoft.com/office/drawing/2014/main" xmlns="" id="{EAC6DAC7-420B-48D0-820C-077F86B05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77" y="1746551"/>
            <a:ext cx="9293279" cy="4646840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5030" y="415146"/>
            <a:ext cx="9851570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Налаштування на 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575179" y="1219488"/>
            <a:ext cx="8668277" cy="527063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Визнач свій настрій на початку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уроку за символами стану неба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xmlns="" id="{FB04FFEB-BC6F-4927-8E53-0C218728D15B}"/>
              </a:ext>
            </a:extLst>
          </p:cNvPr>
          <p:cNvSpPr/>
          <p:nvPr/>
        </p:nvSpPr>
        <p:spPr>
          <a:xfrm>
            <a:off x="1539979" y="3504805"/>
            <a:ext cx="1204176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Радію </a:t>
            </a:r>
            <a:endParaRPr lang="uk-UA" sz="2800" dirty="0"/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xmlns="" id="{9EB168C5-7F9C-41E9-82AF-B731CD82AED5}"/>
              </a:ext>
            </a:extLst>
          </p:cNvPr>
          <p:cNvSpPr/>
          <p:nvPr/>
        </p:nvSpPr>
        <p:spPr>
          <a:xfrm>
            <a:off x="4545064" y="3546749"/>
            <a:ext cx="1983235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Хвилююсь  </a:t>
            </a:r>
            <a:endParaRPr lang="uk-UA" sz="2800" dirty="0"/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9273F7EF-3756-4D77-9E63-6079339D10B8}"/>
              </a:ext>
            </a:extLst>
          </p:cNvPr>
          <p:cNvSpPr/>
          <p:nvPr/>
        </p:nvSpPr>
        <p:spPr>
          <a:xfrm>
            <a:off x="8526007" y="3494230"/>
            <a:ext cx="2105705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Ображаюсь </a:t>
            </a:r>
            <a:endParaRPr lang="uk-UA" sz="2800" dirty="0"/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xmlns="" id="{9022339F-1807-4D4E-9FEA-24F76C929254}"/>
              </a:ext>
            </a:extLst>
          </p:cNvPr>
          <p:cNvSpPr/>
          <p:nvPr/>
        </p:nvSpPr>
        <p:spPr>
          <a:xfrm>
            <a:off x="1575179" y="4434136"/>
            <a:ext cx="1319657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Сумую </a:t>
            </a:r>
            <a:endParaRPr lang="uk-UA" sz="2800" dirty="0"/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82A8E8EA-3A01-4708-A3AC-2BA0D3E68FE5}"/>
              </a:ext>
            </a:extLst>
          </p:cNvPr>
          <p:cNvSpPr/>
          <p:nvPr/>
        </p:nvSpPr>
        <p:spPr>
          <a:xfrm>
            <a:off x="4551930" y="4434136"/>
            <a:ext cx="2000291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Тривожусь  </a:t>
            </a:r>
            <a:endParaRPr lang="uk-UA" sz="2800" b="1" dirty="0">
              <a:solidFill>
                <a:srgbClr val="002060"/>
              </a:solidFill>
            </a:endParaRP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xmlns="" id="{72D227CC-6DA9-4502-B1BF-A4F21499C5B7}"/>
              </a:ext>
            </a:extLst>
          </p:cNvPr>
          <p:cNvSpPr/>
          <p:nvPr/>
        </p:nvSpPr>
        <p:spPr>
          <a:xfrm>
            <a:off x="8980714" y="4434136"/>
            <a:ext cx="1457575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Злюсь 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8324136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15" grpId="0" animBg="1"/>
      <p:bldP spid="13" grpId="0" animBg="1"/>
      <p:bldP spid="14" grpId="0" animBg="1"/>
      <p:bldP spid="17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820936"/>
            <a:ext cx="1070517" cy="1037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30-31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3029" y="2799389"/>
            <a:ext cx="2038960" cy="292377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Спостерігай за погодою і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 неживою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природою.  Заповнюй весняний календар спостережень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9089" y="495119"/>
            <a:ext cx="6466112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49087" y="1321530"/>
            <a:ext cx="3122072" cy="5217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9087" y="1888511"/>
            <a:ext cx="3122072" cy="5267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4796" y="1310135"/>
            <a:ext cx="2920405" cy="526797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5732" y="1887186"/>
            <a:ext cx="2919469" cy="5274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" t="3386" r="2563" b="3258"/>
          <a:stretch/>
        </p:blipFill>
        <p:spPr bwMode="auto">
          <a:xfrm>
            <a:off x="7992000" y="432000"/>
            <a:ext cx="3384000" cy="230400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2 клас\4 ЯДС\1 Грущинська\4 Людина і світ\№070 Як природа допомагає  створювати винаходи\2025-02-28_1036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989" y="2812660"/>
            <a:ext cx="9363075" cy="330517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044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05544" y="494529"/>
            <a:ext cx="10493828" cy="72467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05544" y="1235608"/>
            <a:ext cx="3199979" cy="83791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Які особливості </a:t>
            </a:r>
            <a:r>
              <a:rPr lang="uk-UA" sz="2400" b="1" dirty="0">
                <a:solidFill>
                  <a:schemeClr val="bg1"/>
                </a:solidFill>
              </a:rPr>
              <a:t>рослин за стеблами</a:t>
            </a:r>
          </a:p>
        </p:txBody>
      </p:sp>
      <p:pic>
        <p:nvPicPr>
          <p:cNvPr id="9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457" y="1309866"/>
            <a:ext cx="2408914" cy="3610477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4079056" y="1292679"/>
            <a:ext cx="4717927" cy="5634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Arial" pitchFamily="34" charset="0"/>
              </a:rPr>
              <a:t>Назви літні </a:t>
            </a:r>
            <a:r>
              <a:rPr lang="ru-RU" sz="2400" b="1" dirty="0">
                <a:solidFill>
                  <a:schemeClr val="bg1"/>
                </a:solidFill>
                <a:cs typeface="Arial" pitchFamily="34" charset="0"/>
              </a:rPr>
              <a:t>явища в житті </a:t>
            </a:r>
            <a:r>
              <a:rPr lang="ru-RU" sz="2400" b="1" dirty="0" smtClean="0">
                <a:solidFill>
                  <a:schemeClr val="bg1"/>
                </a:solidFill>
                <a:cs typeface="Arial" pitchFamily="34" charset="0"/>
              </a:rPr>
              <a:t>рослин</a:t>
            </a:r>
            <a:endParaRPr lang="ru-RU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68349" y="5157404"/>
            <a:ext cx="9596879" cy="957942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Сьогодні на уроці ми ознайомимось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з рослинами, які передбачають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погоду;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з рослинами, які мають лікувальні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властивості.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7013" y="3466024"/>
            <a:ext cx="4036070" cy="124011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Що спільне між деревами і кущами?</a:t>
            </a:r>
            <a:r>
              <a:rPr lang="uk-UA" sz="2400" b="1" dirty="0"/>
              <a:t> </a:t>
            </a:r>
            <a:r>
              <a:rPr lang="uk-UA" sz="2400" b="1" dirty="0" smtClean="0"/>
              <a:t>Яка різниця між ними? </a:t>
            </a:r>
            <a:endParaRPr lang="en-US" sz="24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03993" y="4151042"/>
            <a:ext cx="3598350" cy="9031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Назви дерева й кущі, що ростуть </a:t>
            </a:r>
            <a:r>
              <a:rPr lang="uk-UA" sz="2400" b="1" dirty="0"/>
              <a:t>у </a:t>
            </a:r>
            <a:r>
              <a:rPr lang="uk-UA" sz="2400" b="1" dirty="0" smtClean="0"/>
              <a:t>твоєму краї?</a:t>
            </a:r>
            <a:endParaRPr lang="ru-RU" sz="24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0" t="5990" r="5339" b="14009"/>
          <a:stretch/>
        </p:blipFill>
        <p:spPr>
          <a:xfrm>
            <a:off x="805544" y="2173288"/>
            <a:ext cx="2014440" cy="1912793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" t="-212" r="1619" b="10184"/>
          <a:stretch/>
        </p:blipFill>
        <p:spPr>
          <a:xfrm>
            <a:off x="2789974" y="2173288"/>
            <a:ext cx="1436985" cy="1082079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2" r="1610" b="52077"/>
          <a:stretch/>
        </p:blipFill>
        <p:spPr>
          <a:xfrm>
            <a:off x="2869434" y="3255368"/>
            <a:ext cx="1305663" cy="830714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6" name="Rectangle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397013" y="2073522"/>
            <a:ext cx="1443369" cy="919401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rgbClr val="FF0000"/>
                </a:solidFill>
              </a:rPr>
              <a:t>Цвітіння </a:t>
            </a:r>
            <a:r>
              <a:rPr lang="ru-RU" sz="2400" b="1" dirty="0" smtClean="0">
                <a:solidFill>
                  <a:srgbClr val="FF0000"/>
                </a:solidFill>
              </a:rPr>
              <a:t>рослин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7" name="Rectangle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894817" y="1927345"/>
            <a:ext cx="2538265" cy="1328023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0" hangingPunct="0"/>
            <a:r>
              <a:rPr lang="ru-RU" sz="2400" b="1" dirty="0" err="1" smtClean="0">
                <a:solidFill>
                  <a:srgbClr val="FF0000"/>
                </a:solidFill>
              </a:rPr>
              <a:t>утворення</a:t>
            </a:r>
            <a:r>
              <a:rPr lang="ru-RU" sz="2400" b="1" dirty="0" smtClean="0">
                <a:solidFill>
                  <a:srgbClr val="FF0000"/>
                </a:solidFill>
              </a:rPr>
              <a:t> і </a:t>
            </a:r>
            <a:r>
              <a:rPr lang="ru-RU" sz="2400" b="1" dirty="0" err="1" smtClean="0">
                <a:solidFill>
                  <a:srgbClr val="FF0000"/>
                </a:solidFill>
              </a:rPr>
              <a:t>дозрівання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плодів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і </a:t>
            </a:r>
            <a:r>
              <a:rPr lang="ru-RU" sz="2400" b="1" dirty="0" err="1">
                <a:solidFill>
                  <a:srgbClr val="FF0000"/>
                </a:solidFill>
              </a:rPr>
              <a:t>насіння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48468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4" grpId="0" animBg="1"/>
      <p:bldP spid="11" grpId="0" animBg="1"/>
      <p:bldP spid="19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3" t="2963" r="6911" b="17883"/>
          <a:stretch/>
        </p:blipFill>
        <p:spPr>
          <a:xfrm>
            <a:off x="2059000" y="1831719"/>
            <a:ext cx="2905570" cy="2458559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41" b="85556" l="5700" r="96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00" t="3611" r="4100" b="13889"/>
          <a:stretch/>
        </p:blipFill>
        <p:spPr>
          <a:xfrm>
            <a:off x="7817445" y="1831719"/>
            <a:ext cx="2371583" cy="2371583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8" name="Скругленный прямоугольник 7"/>
          <p:cNvSpPr/>
          <p:nvPr/>
        </p:nvSpPr>
        <p:spPr>
          <a:xfrm>
            <a:off x="1034144" y="383918"/>
            <a:ext cx="9982200" cy="13280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3600" b="1" dirty="0" smtClean="0"/>
              <a:t>Досліди. У </a:t>
            </a:r>
            <a:r>
              <a:rPr lang="uk-UA" sz="3600" b="1" dirty="0"/>
              <a:t>чому полягають відмінності </a:t>
            </a:r>
            <a:endParaRPr lang="uk-UA" sz="3600" b="1" dirty="0" smtClean="0"/>
          </a:p>
          <a:p>
            <a:pPr lvl="0" algn="ctr"/>
            <a:r>
              <a:rPr lang="uk-UA" sz="3600" b="1" dirty="0" smtClean="0"/>
              <a:t>між </a:t>
            </a:r>
            <a:r>
              <a:rPr lang="uk-UA" sz="3600" b="1" dirty="0"/>
              <a:t>кущем і </a:t>
            </a:r>
            <a:r>
              <a:rPr lang="uk-UA" sz="3600" b="1" dirty="0" smtClean="0"/>
              <a:t>трав’янистою </a:t>
            </a:r>
            <a:r>
              <a:rPr lang="uk-UA" sz="3600" b="1" dirty="0"/>
              <a:t>рослиною?</a:t>
            </a:r>
            <a:endParaRPr lang="ru-RU" sz="36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156483" y="4350077"/>
            <a:ext cx="3693505" cy="146440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У трав’янистих рослин стебла м’які, соковиті, </a:t>
            </a:r>
            <a:r>
              <a:rPr lang="uk-UA" sz="2400" b="1" dirty="0" smtClean="0"/>
              <a:t>зеленого кольору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30086" y="4350077"/>
            <a:ext cx="4365172" cy="1464401"/>
          </a:xfrm>
          <a:prstGeom prst="roundRect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У кущів </a:t>
            </a:r>
            <a:r>
              <a:rPr lang="uk-UA" sz="2400" b="1" dirty="0" smtClean="0"/>
              <a:t>є </a:t>
            </a:r>
            <a:r>
              <a:rPr lang="uk-UA" sz="2400" b="1" dirty="0"/>
              <a:t>декілька дерев’янистих </a:t>
            </a:r>
            <a:r>
              <a:rPr lang="uk-UA" sz="2400" b="1" dirty="0" smtClean="0"/>
              <a:t>стебел, </a:t>
            </a:r>
            <a:r>
              <a:rPr lang="uk-UA" sz="2400" b="1" dirty="0"/>
              <a:t>що починаються одразу із землі.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8048281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3000" y="506004"/>
            <a:ext cx="9884230" cy="7240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Роздивись світлину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904997"/>
            <a:ext cx="6563170" cy="410116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129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82963" y="1333318"/>
            <a:ext cx="9089571" cy="48577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Упізнай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серед буйного різнотрав’я рослини, які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тобі знайомі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049077" y="1904997"/>
            <a:ext cx="2819400" cy="339227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Звіробій, деревій, грицики, ромашка, цикорій, дзвоник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8499628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36697" y="494529"/>
            <a:ext cx="9868760" cy="6811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Рослини мають багато «професій</a:t>
            </a:r>
            <a:r>
              <a:rPr lang="uk-UA" sz="4000" b="1" dirty="0" smtClean="0">
                <a:solidFill>
                  <a:schemeClr val="bg1"/>
                </a:solidFill>
              </a:rPr>
              <a:t>». Вони: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Горизонтальный свиток 1"/>
          <p:cNvSpPr/>
          <p:nvPr/>
        </p:nvSpPr>
        <p:spPr>
          <a:xfrm>
            <a:off x="4555214" y="1233857"/>
            <a:ext cx="2871794" cy="1011567"/>
          </a:xfrm>
          <a:prstGeom prst="horizontalScroll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/>
              <a:t>цілителі</a:t>
            </a:r>
            <a:endParaRPr lang="ru-RU" sz="3600" b="1" dirty="0"/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7837028" y="3692638"/>
            <a:ext cx="2921923" cy="1499848"/>
          </a:xfrm>
          <a:prstGeom prst="horizontalScroll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прикраса для людей</a:t>
            </a: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937824" y="3684228"/>
            <a:ext cx="3263787" cy="1508258"/>
          </a:xfrm>
          <a:prstGeom prst="horizontalScroll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пожива й </a:t>
            </a:r>
            <a:r>
              <a:rPr lang="ru-RU" sz="3600" b="1" dirty="0" err="1"/>
              <a:t>житло</a:t>
            </a:r>
            <a:r>
              <a:rPr lang="ru-RU" sz="3600" b="1" dirty="0"/>
              <a:t> тварин</a:t>
            </a: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1054100" y="2287606"/>
            <a:ext cx="2886680" cy="1249966"/>
          </a:xfrm>
          <a:prstGeom prst="horizontalScroll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/>
              <a:t>делікатеси</a:t>
            </a: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7774706" y="2287606"/>
            <a:ext cx="2984245" cy="1249966"/>
          </a:xfrm>
          <a:prstGeom prst="horizontalScroll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/>
              <a:t>медоноси</a:t>
            </a:r>
            <a:endParaRPr lang="ru-RU" sz="36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810" b="9202"/>
          <a:stretch/>
        </p:blipFill>
        <p:spPr>
          <a:xfrm>
            <a:off x="4357451" y="2243661"/>
            <a:ext cx="3069557" cy="3197637"/>
          </a:xfrm>
          <a:prstGeom prst="ellipse">
            <a:avLst/>
          </a:prstGeom>
          <a:solidFill>
            <a:srgbClr val="2F3242"/>
          </a:solidFill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937566" y="5503160"/>
            <a:ext cx="7707177" cy="52322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Розгляньмо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й інші їхні неймовірні «здібності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»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130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5733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1" grpId="0" animBg="1"/>
      <p:bldP spid="12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823857" y="1213524"/>
            <a:ext cx="5562600" cy="4718905"/>
          </a:xfrm>
          <a:prstGeom prst="roundRect">
            <a:avLst/>
          </a:prstGeom>
          <a:solidFill>
            <a:srgbClr val="E44A81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800" b="1" dirty="0"/>
              <a:t>До них належить </a:t>
            </a:r>
            <a:r>
              <a:rPr lang="uk-UA" sz="2800" b="1" dirty="0">
                <a:solidFill>
                  <a:srgbClr val="FFFF00"/>
                </a:solidFill>
              </a:rPr>
              <a:t>конюшина лучна</a:t>
            </a:r>
            <a:r>
              <a:rPr lang="uk-UA" sz="2800" b="1" dirty="0"/>
              <a:t> з трійчастими листками й рожевими </a:t>
            </a:r>
            <a:r>
              <a:rPr lang="uk-UA" sz="2800" b="1" dirty="0" smtClean="0"/>
              <a:t>квітами. </a:t>
            </a:r>
            <a:r>
              <a:rPr lang="uk-UA" sz="2800" b="1" dirty="0"/>
              <a:t>Листки її </a:t>
            </a:r>
            <a:r>
              <a:rPr lang="uk-UA" sz="2800" b="1" dirty="0">
                <a:solidFill>
                  <a:srgbClr val="FFFF00"/>
                </a:solidFill>
              </a:rPr>
              <a:t>перед дощем</a:t>
            </a:r>
            <a:r>
              <a:rPr lang="uk-UA" sz="2800" b="1" dirty="0"/>
              <a:t> опускаються донизу й складаються, як парасольки, прикриваючи квіткову головку. Конюшина цвіте з травня до вересня. Тому все літо може допомагати тобі передбачати погоду.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54100" y="494529"/>
            <a:ext cx="9951357" cy="6811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Рослини,</a:t>
            </a:r>
            <a:r>
              <a:rPr lang="uk-UA" sz="3600" b="1" dirty="0" smtClean="0"/>
              <a:t> </a:t>
            </a:r>
            <a:r>
              <a:rPr lang="uk-UA" sz="3600" b="1" dirty="0"/>
              <a:t>що передбачають погоду,</a:t>
            </a:r>
            <a:r>
              <a:rPr lang="uk-UA" sz="3600" b="1" dirty="0" smtClean="0">
                <a:solidFill>
                  <a:schemeClr val="bg1"/>
                </a:solidFill>
              </a:rPr>
              <a:t> – </a:t>
            </a:r>
            <a:r>
              <a:rPr lang="uk-UA" sz="3600" b="1" dirty="0" smtClean="0">
                <a:solidFill>
                  <a:srgbClr val="FFFF00"/>
                </a:solidFill>
              </a:rPr>
              <a:t>синоптики 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130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07" y="1496557"/>
            <a:ext cx="4762500" cy="3095625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Горизонтальный свиток 11"/>
          <p:cNvSpPr/>
          <p:nvPr/>
        </p:nvSpPr>
        <p:spPr>
          <a:xfrm>
            <a:off x="1617360" y="4682463"/>
            <a:ext cx="2886680" cy="1249966"/>
          </a:xfrm>
          <a:prstGeom prst="horizontalScroll">
            <a:avLst/>
          </a:prstGeom>
          <a:solidFill>
            <a:srgbClr val="E44A81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/>
              <a:t>Конюшина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3751301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098317" y="1741852"/>
            <a:ext cx="4907140" cy="14671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В’юнок</a:t>
            </a:r>
            <a:r>
              <a:rPr lang="ru-RU" sz="2800" b="1" dirty="0"/>
              <a:t> </a:t>
            </a:r>
            <a:r>
              <a:rPr lang="ru-RU" sz="2800" b="1" dirty="0" err="1"/>
              <a:t>польовий</a:t>
            </a:r>
            <a:r>
              <a:rPr lang="ru-RU" sz="2800" b="1" dirty="0"/>
              <a:t> </a:t>
            </a:r>
            <a:r>
              <a:rPr lang="ru-RU" sz="2800" b="1" dirty="0" err="1"/>
              <a:t>закриває</a:t>
            </a:r>
            <a:r>
              <a:rPr lang="ru-RU" sz="2800" b="1" dirty="0"/>
              <a:t> </a:t>
            </a:r>
            <a:r>
              <a:rPr lang="ru-RU" sz="2800" b="1" dirty="0">
                <a:solidFill>
                  <a:srgbClr val="FFFF00"/>
                </a:solidFill>
              </a:rPr>
              <a:t>перед </a:t>
            </a:r>
            <a:r>
              <a:rPr lang="ru-RU" sz="2800" b="1" dirty="0" err="1">
                <a:solidFill>
                  <a:srgbClr val="FFFF00"/>
                </a:solidFill>
              </a:rPr>
              <a:t>дощем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/>
              <a:t>свою </a:t>
            </a:r>
            <a:r>
              <a:rPr lang="ru-RU" sz="2800" b="1" dirty="0" err="1"/>
              <a:t>квітку-грамофончик</a:t>
            </a:r>
            <a:r>
              <a:rPr lang="ru-RU" sz="2800" b="1" dirty="0"/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71" y="1311225"/>
            <a:ext cx="4713631" cy="313014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054100" y="494529"/>
            <a:ext cx="9951357" cy="6811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Рослини,</a:t>
            </a:r>
            <a:r>
              <a:rPr lang="uk-UA" sz="3600" b="1" dirty="0" smtClean="0"/>
              <a:t> </a:t>
            </a:r>
            <a:r>
              <a:rPr lang="uk-UA" sz="3600" b="1" dirty="0"/>
              <a:t>що передбачають погоду,</a:t>
            </a:r>
            <a:r>
              <a:rPr lang="uk-UA" sz="3600" b="1" dirty="0" smtClean="0">
                <a:solidFill>
                  <a:schemeClr val="bg1"/>
                </a:solidFill>
              </a:rPr>
              <a:t> – </a:t>
            </a:r>
            <a:r>
              <a:rPr lang="uk-UA" sz="3600" b="1" dirty="0" smtClean="0">
                <a:solidFill>
                  <a:srgbClr val="FFFF00"/>
                </a:solidFill>
              </a:rPr>
              <a:t>синоптики</a:t>
            </a:r>
            <a:r>
              <a:rPr lang="uk-UA" sz="3600" b="1" dirty="0" smtClean="0">
                <a:solidFill>
                  <a:schemeClr val="bg1"/>
                </a:solidFill>
              </a:rPr>
              <a:t>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1969" y="4684751"/>
            <a:ext cx="5116317" cy="146567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Латаття</a:t>
            </a:r>
            <a:r>
              <a:rPr lang="ru-RU" sz="2800" b="1" dirty="0"/>
              <a:t> </a:t>
            </a:r>
            <a:r>
              <a:rPr lang="ru-RU" sz="2800" b="1" dirty="0" err="1"/>
              <a:t>зранку</a:t>
            </a:r>
            <a:r>
              <a:rPr lang="ru-RU" sz="2800" b="1" dirty="0"/>
              <a:t> </a:t>
            </a:r>
            <a:r>
              <a:rPr lang="ru-RU" sz="2800" b="1" dirty="0" err="1"/>
              <a:t>може</a:t>
            </a:r>
            <a:r>
              <a:rPr lang="ru-RU" sz="2800" b="1" dirty="0"/>
              <a:t> </a:t>
            </a:r>
            <a:r>
              <a:rPr lang="ru-RU" sz="2800" b="1" dirty="0" err="1"/>
              <a:t>взагалі</a:t>
            </a:r>
            <a:r>
              <a:rPr lang="ru-RU" sz="2800" b="1" dirty="0"/>
              <a:t> не </a:t>
            </a:r>
            <a:r>
              <a:rPr lang="ru-RU" sz="2800" b="1" dirty="0" err="1"/>
              <a:t>з’явитися</a:t>
            </a:r>
            <a:r>
              <a:rPr lang="ru-RU" sz="2800" b="1" dirty="0"/>
              <a:t> на </a:t>
            </a:r>
            <a:r>
              <a:rPr lang="ru-RU" sz="2800" b="1" dirty="0" err="1"/>
              <a:t>поверхні</a:t>
            </a:r>
            <a:r>
              <a:rPr lang="ru-RU" sz="2800" b="1" dirty="0"/>
              <a:t> води </a:t>
            </a:r>
            <a:r>
              <a:rPr lang="ru-RU" sz="2800" b="1" dirty="0" err="1"/>
              <a:t>або</a:t>
            </a:r>
            <a:r>
              <a:rPr lang="ru-RU" sz="2800" b="1" dirty="0"/>
              <a:t> </a:t>
            </a:r>
            <a:r>
              <a:rPr lang="ru-RU" sz="2800" b="1" dirty="0" err="1"/>
              <a:t>виринає</a:t>
            </a:r>
            <a:r>
              <a:rPr lang="ru-RU" sz="2800" b="1" dirty="0"/>
              <a:t>, але </a:t>
            </a:r>
            <a:r>
              <a:rPr lang="ru-RU" sz="2800" b="1" dirty="0" err="1"/>
              <a:t>квіти</a:t>
            </a:r>
            <a:r>
              <a:rPr lang="ru-RU" sz="2800" b="1" dirty="0"/>
              <a:t> не </a:t>
            </a:r>
            <a:r>
              <a:rPr lang="ru-RU" sz="2800" b="1" dirty="0" err="1"/>
              <a:t>розкриє</a:t>
            </a:r>
            <a:r>
              <a:rPr lang="ru-RU" sz="2800" b="1" dirty="0"/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317" y="3221402"/>
            <a:ext cx="5102176" cy="292902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9482456" y="5664654"/>
            <a:ext cx="1729830" cy="48577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Латаття</a:t>
            </a:r>
            <a:endParaRPr lang="uk-UA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49177" y="1288199"/>
            <a:ext cx="1729830" cy="48577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В’юнок</a:t>
            </a:r>
          </a:p>
        </p:txBody>
      </p:sp>
    </p:spTree>
    <p:extLst>
      <p:ext uri="{BB962C8B-B14F-4D97-AF65-F5344CB8AC3E}">
        <p14:creationId xmlns:p14="http://schemas.microsoft.com/office/powerpoint/2010/main" val="8779446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12618475SlideId27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12618475SlideId27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699</Words>
  <Application>Microsoft Office PowerPoint</Application>
  <PresentationFormat>Произвольный</PresentationFormat>
  <Paragraphs>127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Налаштування на 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89</cp:revision>
  <dcterms:created xsi:type="dcterms:W3CDTF">2018-01-05T16:38:53Z</dcterms:created>
  <dcterms:modified xsi:type="dcterms:W3CDTF">2025-05-11T10:45:40Z</dcterms:modified>
</cp:coreProperties>
</file>