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688" r:id="rId3"/>
    <p:sldId id="680" r:id="rId4"/>
    <p:sldId id="689" r:id="rId5"/>
    <p:sldId id="684" r:id="rId6"/>
    <p:sldId id="634" r:id="rId7"/>
    <p:sldId id="6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FF"/>
    <a:srgbClr val="1694E9"/>
    <a:srgbClr val="2F3242"/>
    <a:srgbClr val="00B050"/>
    <a:srgbClr val="F5FC9A"/>
    <a:srgbClr val="ECF949"/>
    <a:srgbClr val="FF66FF"/>
    <a:srgbClr val="FFCCFF"/>
    <a:srgbClr val="F68EE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42110" y="3196694"/>
            <a:ext cx="5529943" cy="2349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Діагностична робота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Диктант</a:t>
            </a:r>
          </a:p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ІІ семестр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752" y="1137559"/>
            <a:ext cx="2809301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</p:txBody>
      </p:sp>
      <p:pic>
        <p:nvPicPr>
          <p:cNvPr id="1026" name="Picture 2" descr="D:\Картинки до тестів\Учні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12" y="1050473"/>
            <a:ext cx="3028950" cy="44958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5711637" y="1540273"/>
            <a:ext cx="5172372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14082" y="614484"/>
            <a:ext cx="8732066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055816" y="1540274"/>
            <a:ext cx="4474117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Добрий</a:t>
            </a:r>
            <a:r>
              <a:rPr lang="ru-RU" sz="2800" b="1" dirty="0">
                <a:solidFill>
                  <a:srgbClr val="0070C0"/>
                </a:solidFill>
              </a:rPr>
              <a:t> день, </a:t>
            </a:r>
            <a:r>
              <a:rPr lang="ru-RU" sz="2800" b="1" dirty="0" err="1">
                <a:solidFill>
                  <a:srgbClr val="0070C0"/>
                </a:solidFill>
              </a:rPr>
              <a:t>малята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Хлопчики й </a:t>
            </a:r>
            <a:r>
              <a:rPr lang="ru-RU" sz="2800" b="1" dirty="0" err="1" smtClean="0">
                <a:solidFill>
                  <a:srgbClr val="0070C0"/>
                </a:solidFill>
              </a:rPr>
              <a:t>дівчата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давніх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пір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понині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Кажуть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 нас в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2800" b="1" dirty="0" smtClean="0">
                <a:solidFill>
                  <a:srgbClr val="0070C0"/>
                </a:solidFill>
              </a:rPr>
              <a:t>: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Здоровенькі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були</a:t>
            </a:r>
            <a:r>
              <a:rPr lang="ru-RU" sz="2800" b="1" dirty="0">
                <a:solidFill>
                  <a:srgbClr val="0070C0"/>
                </a:solidFill>
              </a:rPr>
              <a:t>!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4040612" y="1625386"/>
            <a:ext cx="379710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Подумай.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 </a:t>
            </a:r>
            <a:r>
              <a:rPr lang="uk-UA" sz="2800" b="1" dirty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ти </a:t>
            </a:r>
            <a:r>
              <a:rPr lang="uk-UA" sz="2800" b="1" dirty="0">
                <a:solidFill>
                  <a:srgbClr val="0070C0"/>
                </a:solidFill>
              </a:rPr>
              <a:t>собі </a:t>
            </a:r>
            <a:r>
              <a:rPr lang="uk-UA" sz="2800" b="1" dirty="0" smtClean="0">
                <a:solidFill>
                  <a:srgbClr val="0070C0"/>
                </a:solidFill>
              </a:rPr>
              <a:t>можеш подякувати сьогодні?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Вислови вдячність …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212537" y="1578267"/>
            <a:ext cx="2605911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своїй пам’яті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3831017" y="3748849"/>
            <a:ext cx="4214940" cy="126783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вмінню </a:t>
            </a:r>
            <a:r>
              <a:rPr lang="uk-UA" sz="2800" b="1" dirty="0">
                <a:solidFill>
                  <a:schemeClr val="bg1"/>
                </a:solidFill>
              </a:rPr>
              <a:t>бути </a:t>
            </a:r>
            <a:r>
              <a:rPr lang="uk-UA" sz="2800" b="1" dirty="0" smtClean="0">
                <a:solidFill>
                  <a:schemeClr val="bg1"/>
                </a:solidFill>
              </a:rPr>
              <a:t>добродушним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2389024" y="2968797"/>
            <a:ext cx="1441993" cy="695265"/>
          </a:xfrm>
          <a:prstGeom prst="horizontalScroll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увазі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5" y="2273532"/>
            <a:ext cx="2895223" cy="695265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працьовитості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6" y="1662689"/>
            <a:ext cx="2114439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696686" y="2273532"/>
            <a:ext cx="3121762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почуттю гумору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6" y="2968797"/>
            <a:ext cx="1634186" cy="695265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розуму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Эсмира Настрій\Успешный\_free_2024-01-13-18-31-14_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832172"/>
            <a:ext cx="2717933" cy="27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8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0842" y="600577"/>
            <a:ext cx="987195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3629" y="1600891"/>
            <a:ext cx="5889171" cy="119181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3200" b="1" dirty="0" smtClean="0">
                <a:solidFill>
                  <a:srgbClr val="0070C0"/>
                </a:solidFill>
              </a:rPr>
              <a:t>ми будемо писати диктант «Київ» 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00843" y="1502919"/>
            <a:ext cx="3710644" cy="35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94513" y="3018438"/>
            <a:ext cx="5889171" cy="228147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Диктант</a:t>
            </a:r>
            <a:r>
              <a:rPr lang="ru-RU" sz="3200" b="1" dirty="0" smtClean="0">
                <a:solidFill>
                  <a:srgbClr val="0070C0"/>
                </a:solidFill>
              </a:rPr>
              <a:t> – це </a:t>
            </a:r>
            <a:r>
              <a:rPr lang="ru-RU" sz="3200" b="1" dirty="0" err="1" smtClean="0">
                <a:solidFill>
                  <a:srgbClr val="0070C0"/>
                </a:solidFill>
              </a:rPr>
              <a:t>письмова</a:t>
            </a:r>
            <a:r>
              <a:rPr lang="ru-RU" sz="3200" b="1" dirty="0" smtClean="0">
                <a:solidFill>
                  <a:srgbClr val="0070C0"/>
                </a:solidFill>
              </a:rPr>
              <a:t> робота для </a:t>
            </a:r>
            <a:r>
              <a:rPr lang="ru-RU" sz="3200" b="1" dirty="0" err="1" smtClean="0">
                <a:solidFill>
                  <a:srgbClr val="0070C0"/>
                </a:solidFill>
              </a:rPr>
              <a:t>перевірки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грамотності, що </a:t>
            </a:r>
            <a:r>
              <a:rPr lang="ru-RU" sz="3200" b="1" dirty="0" err="1">
                <a:solidFill>
                  <a:srgbClr val="0070C0"/>
                </a:solidFill>
              </a:rPr>
              <a:t>полягає</a:t>
            </a:r>
            <a:r>
              <a:rPr lang="ru-RU" sz="3200" b="1" dirty="0">
                <a:solidFill>
                  <a:srgbClr val="0070C0"/>
                </a:solidFill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</a:rPr>
              <a:t>записуванні</a:t>
            </a:r>
            <a:r>
              <a:rPr lang="ru-RU" sz="3200" b="1" dirty="0">
                <a:solidFill>
                  <a:srgbClr val="0070C0"/>
                </a:solidFill>
              </a:rPr>
              <a:t> тексту, який </a:t>
            </a:r>
            <a:r>
              <a:rPr lang="ru-RU" sz="3200" b="1" dirty="0" err="1" smtClean="0">
                <a:solidFill>
                  <a:srgbClr val="0070C0"/>
                </a:solidFill>
              </a:rPr>
              <a:t>диктується</a:t>
            </a:r>
            <a:r>
              <a:rPr lang="ru-RU" sz="3200" b="1" dirty="0" smtClean="0">
                <a:solidFill>
                  <a:srgbClr val="0070C0"/>
                </a:solidFill>
              </a:rPr>
              <a:t>.</a:t>
            </a:r>
            <a:endParaRPr lang="uk-UA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8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0842" y="600577"/>
            <a:ext cx="987195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Алгоритм виконання роботи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23754" y="1502919"/>
            <a:ext cx="5889171" cy="57888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Слухання тексту диктанту 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00843" y="1502919"/>
            <a:ext cx="3710644" cy="35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3629" y="2163886"/>
            <a:ext cx="588917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Аналізуємо його: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написання складних слів,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розділові знаки в реченнях,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правила запису речень, абзаци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253" y="4269160"/>
            <a:ext cx="5889171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Слухання і запис кожного речення окремо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з перевіркою після запису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254" y="5324768"/>
            <a:ext cx="5889171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Перевірка всього тексту після запису диктанту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7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0842" y="600577"/>
            <a:ext cx="9871958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 світлину Києва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иївські краєвиди: 8 місць із шикарною панорамою | Event Ukra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27" y="1340505"/>
            <a:ext cx="8011073" cy="534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76873" y="1493203"/>
            <a:ext cx="2184854" cy="177873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Розкажи, що </a:t>
            </a:r>
            <a:r>
              <a:rPr lang="ru-RU" sz="2800" b="1" dirty="0">
                <a:solidFill>
                  <a:srgbClr val="002060"/>
                </a:solidFill>
              </a:rPr>
              <a:t>ти знаєш про </a:t>
            </a:r>
            <a:r>
              <a:rPr lang="ru-RU" sz="2800" b="1" dirty="0" smtClean="0">
                <a:solidFill>
                  <a:srgbClr val="002060"/>
                </a:solidFill>
              </a:rPr>
              <a:t>Київ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03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3" y="1153965"/>
            <a:ext cx="10334814" cy="30588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Київ</a:t>
            </a:r>
            <a:endParaRPr lang="ru-RU" sz="3200" b="1" dirty="0">
              <a:solidFill>
                <a:srgbClr val="0070C0"/>
              </a:solidFill>
            </a:endParaRP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  Столицею </a:t>
            </a:r>
            <a:r>
              <a:rPr lang="uk-UA" sz="2800" b="1" u="sng" dirty="0" smtClean="0">
                <a:solidFill>
                  <a:srgbClr val="0070C0"/>
                </a:solidFill>
              </a:rPr>
              <a:t>України</a:t>
            </a:r>
            <a:r>
              <a:rPr lang="uk-UA" sz="2800" b="1" dirty="0" smtClean="0">
                <a:solidFill>
                  <a:srgbClr val="0070C0"/>
                </a:solidFill>
              </a:rPr>
              <a:t> є </a:t>
            </a:r>
            <a:r>
              <a:rPr lang="uk-UA" sz="2800" b="1" u="sng" dirty="0" smtClean="0">
                <a:solidFill>
                  <a:srgbClr val="0070C0"/>
                </a:solidFill>
              </a:rPr>
              <a:t>Київ</a:t>
            </a:r>
            <a:r>
              <a:rPr lang="uk-UA" sz="2800" b="1" dirty="0" smtClean="0">
                <a:solidFill>
                  <a:srgbClr val="0070C0"/>
                </a:solidFill>
              </a:rPr>
              <a:t>. Яке це красиве місто! У </a:t>
            </a:r>
            <a:r>
              <a:rPr lang="uk-UA" sz="2800" b="1" u="sng" dirty="0" smtClean="0">
                <a:solidFill>
                  <a:srgbClr val="0070C0"/>
                </a:solidFill>
              </a:rPr>
              <a:t>ньому</a:t>
            </a:r>
            <a:r>
              <a:rPr lang="uk-UA" sz="2800" b="1" dirty="0" smtClean="0">
                <a:solidFill>
                  <a:srgbClr val="0070C0"/>
                </a:solidFill>
              </a:rPr>
              <a:t> багато парків і скверів. Під землею чудові станції метро. </a:t>
            </a:r>
            <a:r>
              <a:rPr lang="uk-UA" sz="2800" b="1" u="sng" dirty="0" smtClean="0">
                <a:solidFill>
                  <a:srgbClr val="0070C0"/>
                </a:solidFill>
              </a:rPr>
              <a:t>Славиться</a:t>
            </a:r>
            <a:r>
              <a:rPr lang="uk-UA" sz="2800" b="1" dirty="0" smtClean="0">
                <a:solidFill>
                  <a:srgbClr val="0070C0"/>
                </a:solidFill>
              </a:rPr>
              <a:t> Київ своїми </a:t>
            </a:r>
            <a:r>
              <a:rPr lang="uk-UA" sz="2800" b="1" u="sng" dirty="0" smtClean="0">
                <a:solidFill>
                  <a:srgbClr val="0070C0"/>
                </a:solidFill>
              </a:rPr>
              <a:t>театрами</a:t>
            </a:r>
            <a:r>
              <a:rPr lang="uk-UA" sz="2800" b="1" dirty="0" smtClean="0">
                <a:solidFill>
                  <a:srgbClr val="0070C0"/>
                </a:solidFill>
              </a:rPr>
              <a:t>, музеями, соборами, </a:t>
            </a:r>
            <a:r>
              <a:rPr lang="uk-UA" sz="2800" b="1" u="sng" dirty="0" smtClean="0">
                <a:solidFill>
                  <a:srgbClr val="0070C0"/>
                </a:solidFill>
              </a:rPr>
              <a:t>пам’ятниками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</a:rPr>
              <a:t>      Я люблю </a:t>
            </a:r>
            <a:r>
              <a:rPr lang="uk-UA" sz="2800" b="1" u="sng" dirty="0" smtClean="0">
                <a:solidFill>
                  <a:srgbClr val="0070C0"/>
                </a:solidFill>
              </a:rPr>
              <a:t>милуватися</a:t>
            </a:r>
            <a:r>
              <a:rPr lang="uk-UA" sz="2800" b="1" dirty="0" smtClean="0">
                <a:solidFill>
                  <a:srgbClr val="0070C0"/>
                </a:solidFill>
              </a:rPr>
              <a:t> красою </a:t>
            </a:r>
            <a:r>
              <a:rPr lang="uk-UA" sz="2800" b="1" u="sng" dirty="0" smtClean="0">
                <a:solidFill>
                  <a:srgbClr val="0070C0"/>
                </a:solidFill>
              </a:rPr>
              <a:t>цього</a:t>
            </a:r>
            <a:r>
              <a:rPr lang="uk-UA" sz="2800" b="1" dirty="0" smtClean="0">
                <a:solidFill>
                  <a:srgbClr val="0070C0"/>
                </a:solidFill>
              </a:rPr>
              <a:t> міста. А ви були в столиці України?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                                                      (3</a:t>
            </a:r>
            <a:r>
              <a:rPr lang="uk-UA" sz="2800" b="1" dirty="0">
                <a:solidFill>
                  <a:srgbClr val="0070C0"/>
                </a:solidFill>
              </a:rPr>
              <a:t>8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сл.)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403" y="386784"/>
            <a:ext cx="10334814" cy="712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уважно текст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6687" y="4212772"/>
            <a:ext cx="10820400" cy="23948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 Про що каже заголовок до тексту? Які власні назви </a:t>
            </a:r>
            <a:r>
              <a:rPr lang="uk-UA" sz="2000" b="1" dirty="0">
                <a:solidFill>
                  <a:srgbClr val="0070C0"/>
                </a:solidFill>
              </a:rPr>
              <a:t>зустрілися в тексті?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Скільки абзаців в розповіді? 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 Знайди і прочитай окличне і питальне речення.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>
                <a:solidFill>
                  <a:srgbClr val="0070C0"/>
                </a:solidFill>
              </a:rPr>
              <a:t>Як на письмі показуємо початок і кінець речень? Які службові слова зустрілися в реченнях</a:t>
            </a:r>
            <a:r>
              <a:rPr lang="uk-UA" sz="2000" b="1" dirty="0" smtClean="0">
                <a:solidFill>
                  <a:srgbClr val="0070C0"/>
                </a:solidFill>
              </a:rPr>
              <a:t>?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Прочитай підкреслені слова. Поясни їх написання.</a:t>
            </a:r>
          </a:p>
          <a:p>
            <a:pPr marL="174625" indent="-174625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Запиши слово «Диктант» посередині рядка. На наступному рядку посередині – заголовок тексту. </a:t>
            </a:r>
            <a:r>
              <a:rPr lang="uk-UA" sz="2000" b="1" dirty="0">
                <a:solidFill>
                  <a:srgbClr val="0070C0"/>
                </a:solidFill>
              </a:rPr>
              <a:t>А </a:t>
            </a:r>
            <a:r>
              <a:rPr lang="uk-UA" sz="2000" b="1" dirty="0" smtClean="0">
                <a:solidFill>
                  <a:srgbClr val="0070C0"/>
                </a:solidFill>
              </a:rPr>
              <a:t>тепер уважно слухай і записуй речення на слух.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4403" y="1676401"/>
            <a:ext cx="10334814" cy="25363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Перевір свою роботу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30837" y="4464009"/>
            <a:ext cx="2460163" cy="8264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Славиться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45539" y="4464008"/>
            <a:ext cx="3034975" cy="8264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пам’ятниками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4685" y="4464009"/>
            <a:ext cx="3034975" cy="82644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милуватися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3" y="360305"/>
            <a:ext cx="10334814" cy="7121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2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57944" y="500772"/>
            <a:ext cx="10232570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/>
              <a:t>Рефлексія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36915" y="1269061"/>
            <a:ext cx="9013372" cy="57888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Вибери </a:t>
            </a:r>
            <a:r>
              <a:rPr lang="ru-RU" sz="2800" b="1" dirty="0">
                <a:solidFill>
                  <a:srgbClr val="0070C0"/>
                </a:solidFill>
              </a:rPr>
              <a:t>смайлик, що відповідає </a:t>
            </a:r>
            <a:r>
              <a:rPr lang="ru-RU" sz="2800" b="1" dirty="0" smtClean="0">
                <a:solidFill>
                  <a:srgbClr val="0070C0"/>
                </a:solidFill>
              </a:rPr>
              <a:t>твоїй роботі на уроці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6106" y="4567387"/>
            <a:ext cx="2712821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Легко </a:t>
            </a:r>
            <a:r>
              <a:rPr lang="ru-RU" sz="2800" b="1" dirty="0">
                <a:solidFill>
                  <a:srgbClr val="0070C0"/>
                </a:solidFill>
              </a:rPr>
              <a:t>було писати диктант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2773" y="4329024"/>
            <a:ext cx="2741901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Були труднощі в написанні диктанту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86055" y="4329024"/>
            <a:ext cx="2852059" cy="15323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Не всі речення зміг/змогла написати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5" y="2061221"/>
            <a:ext cx="2754087" cy="211391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7" y="2061221"/>
            <a:ext cx="3022078" cy="214749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52" y="2027646"/>
            <a:ext cx="2549142" cy="21474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017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21379</TotalTime>
  <Words>310</Words>
  <Application>Microsoft Office PowerPoint</Application>
  <PresentationFormat>Произвольный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1438</cp:revision>
  <dcterms:created xsi:type="dcterms:W3CDTF">2018-01-05T16:38:53Z</dcterms:created>
  <dcterms:modified xsi:type="dcterms:W3CDTF">2025-05-16T12:10:04Z</dcterms:modified>
</cp:coreProperties>
</file>