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727" r:id="rId3"/>
    <p:sldId id="725" r:id="rId4"/>
    <p:sldId id="724" r:id="rId5"/>
    <p:sldId id="723" r:id="rId6"/>
    <p:sldId id="666" r:id="rId7"/>
    <p:sldId id="719" r:id="rId8"/>
    <p:sldId id="720" r:id="rId9"/>
    <p:sldId id="684" r:id="rId10"/>
    <p:sldId id="699" r:id="rId11"/>
    <p:sldId id="698" r:id="rId12"/>
    <p:sldId id="728" r:id="rId13"/>
    <p:sldId id="701" r:id="rId14"/>
    <p:sldId id="713" r:id="rId15"/>
    <p:sldId id="72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27"/>
            <p14:sldId id="725"/>
            <p14:sldId id="724"/>
            <p14:sldId id="723"/>
            <p14:sldId id="666"/>
            <p14:sldId id="719"/>
            <p14:sldId id="720"/>
            <p14:sldId id="684"/>
            <p14:sldId id="699"/>
            <p14:sldId id="698"/>
            <p14:sldId id="728"/>
            <p14:sldId id="701"/>
            <p14:sldId id="713"/>
            <p14:sldId id="72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/>
  <p:cmAuthor id="2" name="Василь Цупа" initials="ВЦ" lastIdx="1" clrIdx="1"/>
  <p:cmAuthor id="3" name="gulevataya.anna@gmail.com" initials="g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FF99"/>
    <a:srgbClr val="00B050"/>
    <a:srgbClr val="C6109F"/>
    <a:srgbClr val="2F3242"/>
    <a:srgbClr val="FF3131"/>
    <a:srgbClr val="295FFF"/>
    <a:srgbClr val="BA1CBA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44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5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Повторення нумерації чисел від 1 до 100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Додавання і віднімання чисел, пов’язані з нумерацією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err="1" smtClean="0"/>
            <a:t>Розклада-ння</a:t>
          </a:r>
          <a:r>
            <a:rPr lang="uk-UA" sz="3200" dirty="0" smtClean="0"/>
            <a:t> </a:t>
          </a:r>
          <a:r>
            <a:rPr lang="uk-UA" sz="3200" dirty="0" smtClean="0"/>
            <a:t>чисел на розрядні доданки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Розв’язання простої задачі на </a:t>
          </a:r>
          <a:r>
            <a:rPr lang="uk-UA" sz="3200" dirty="0" err="1" smtClean="0"/>
            <a:t>знаходже-ння</a:t>
          </a:r>
          <a:r>
            <a:rPr lang="uk-UA" sz="3200" dirty="0" smtClean="0"/>
            <a:t> суми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5339" custLinFactX="434022" custLinFactNeighborX="500000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52005" custLinFactX="146283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7953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6179" custLinFactX="-290084" custLinFactNeighborX="-300000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615C41-D4E2-4EEF-A9AC-FF5C50748CAA}" type="presOf" srcId="{B8BDD424-9492-4512-80FF-938BF7CFE1AC}" destId="{D128CD1A-1E54-41AB-ABBF-267B83BF69D9}" srcOrd="0" destOrd="0" presId="urn:microsoft.com/office/officeart/2005/8/layout/hList6"/>
    <dgm:cxn modelId="{25681FD7-DC3C-4C04-9291-0D5E1C29BC26}" type="presOf" srcId="{289AA968-9F58-4A6E-B11C-582CA574AD65}" destId="{6408D3F1-0C0E-4F5D-B5D5-053E6D4B4C50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EDD4036E-0760-4D62-B7A8-9130C0E836EE}" type="presOf" srcId="{17FCBCD0-5166-44EF-A995-697AB50FC98B}" destId="{8C93B566-6306-40C5-A3D5-B84E788E517B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A91B964C-5AC6-471E-B174-5559FCAA79D5}" type="presOf" srcId="{6115EC9A-5D0A-49BC-89B0-C823DAA39B65}" destId="{00E23834-4C97-4BAD-9028-AA93134EBB29}" srcOrd="0" destOrd="0" presId="urn:microsoft.com/office/officeart/2005/8/layout/hList6"/>
    <dgm:cxn modelId="{2B56B2DE-CDC6-442F-AA7F-D2F048FE9FD1}" type="presOf" srcId="{BC7931E8-86A7-44AD-A246-C659A84EF1D0}" destId="{D2B473EA-0294-46C9-BEB1-B63C89DB6F91}" srcOrd="0" destOrd="0" presId="urn:microsoft.com/office/officeart/2005/8/layout/hList6"/>
    <dgm:cxn modelId="{88B02586-53CE-4814-9C7D-C219AA49D716}" type="presParOf" srcId="{6408D3F1-0C0E-4F5D-B5D5-053E6D4B4C50}" destId="{D128CD1A-1E54-41AB-ABBF-267B83BF69D9}" srcOrd="0" destOrd="0" presId="urn:microsoft.com/office/officeart/2005/8/layout/hList6"/>
    <dgm:cxn modelId="{0321CEC7-555A-4C03-9790-F18E716F1E61}" type="presParOf" srcId="{6408D3F1-0C0E-4F5D-B5D5-053E6D4B4C50}" destId="{ECBD397D-046F-40AA-B079-23418C3C10A6}" srcOrd="1" destOrd="0" presId="urn:microsoft.com/office/officeart/2005/8/layout/hList6"/>
    <dgm:cxn modelId="{3E86EB2D-418C-4538-BFE8-0967FE8349AB}" type="presParOf" srcId="{6408D3F1-0C0E-4F5D-B5D5-053E6D4B4C50}" destId="{00E23834-4C97-4BAD-9028-AA93134EBB29}" srcOrd="2" destOrd="0" presId="urn:microsoft.com/office/officeart/2005/8/layout/hList6"/>
    <dgm:cxn modelId="{00C31962-C168-4B0C-A23B-3FFC58F4D179}" type="presParOf" srcId="{6408D3F1-0C0E-4F5D-B5D5-053E6D4B4C50}" destId="{8876FB75-3E41-41EA-914C-4542E25630F3}" srcOrd="3" destOrd="0" presId="urn:microsoft.com/office/officeart/2005/8/layout/hList6"/>
    <dgm:cxn modelId="{53EC0A0F-99C6-4902-BC87-7DA2D41EAF49}" type="presParOf" srcId="{6408D3F1-0C0E-4F5D-B5D5-053E6D4B4C50}" destId="{8C93B566-6306-40C5-A3D5-B84E788E517B}" srcOrd="4" destOrd="0" presId="urn:microsoft.com/office/officeart/2005/8/layout/hList6"/>
    <dgm:cxn modelId="{49502672-E962-4A9B-95FC-E7A5D015767A}" type="presParOf" srcId="{6408D3F1-0C0E-4F5D-B5D5-053E6D4B4C50}" destId="{B4E8D5E2-E5AE-41CC-80D3-5A0016AFADCC}" srcOrd="5" destOrd="0" presId="urn:microsoft.com/office/officeart/2005/8/layout/hList6"/>
    <dgm:cxn modelId="{55672A4D-C666-4DC9-9607-D7CC8880063E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67515" y="880979"/>
          <a:ext cx="4272497" cy="2510538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Розв’язання простої задачі на </a:t>
          </a:r>
          <a:r>
            <a:rPr lang="uk-UA" sz="3200" kern="1200" dirty="0" err="1" smtClean="0"/>
            <a:t>знаходже-ння</a:t>
          </a:r>
          <a:r>
            <a:rPr lang="uk-UA" sz="3200" kern="1200" dirty="0" smtClean="0"/>
            <a:t> суми</a:t>
          </a:r>
          <a:endParaRPr lang="ru-RU" sz="3200" b="1" kern="1200" dirty="0"/>
        </a:p>
      </dsp:txBody>
      <dsp:txXfrm rot="5400000">
        <a:off x="8148494" y="854499"/>
        <a:ext cx="2510538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4606212" y="823406"/>
          <a:ext cx="4272497" cy="2625684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Розклада-ння</a:t>
          </a:r>
          <a:r>
            <a:rPr lang="uk-UA" sz="3200" kern="1200" dirty="0" smtClean="0"/>
            <a:t> </a:t>
          </a:r>
          <a:r>
            <a:rPr lang="uk-UA" sz="3200" kern="1200" dirty="0" smtClean="0"/>
            <a:t>чисел на розрядні доданки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429619" y="854498"/>
        <a:ext cx="2625684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813316" y="858402"/>
          <a:ext cx="4272497" cy="2555691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Повторення нумерації чисел від 1 до 100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5087" y="854498"/>
        <a:ext cx="2555691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897320" y="787355"/>
          <a:ext cx="4272497" cy="2697785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Додавання і віднімання чисел, пов’язані з нумерацією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684676" y="854498"/>
        <a:ext cx="2697785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7E68B-412B-444A-8DA2-A44F3AAD6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8015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4235" y="971206"/>
            <a:ext cx="8549852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Нумерація чисел першої сотні. Додавання і віднімання </a:t>
            </a:r>
            <a:endParaRPr lang="uk-UA" sz="4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в </a:t>
            </a:r>
            <a:r>
              <a:rPr lang="uk-UA" sz="4000" b="1" dirty="0">
                <a:solidFill>
                  <a:srgbClr val="7030A0"/>
                </a:solidFill>
              </a:rPr>
              <a:t>межах </a:t>
            </a:r>
            <a:r>
              <a:rPr lang="uk-UA" sz="4000" b="1" dirty="0" smtClean="0">
                <a:solidFill>
                  <a:srgbClr val="7030A0"/>
                </a:solidFill>
              </a:rPr>
              <a:t>сотні.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Desktop\математика\Новая папка\діти  та школа для презентац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35" y="3415535"/>
            <a:ext cx="3463209" cy="222763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27314" y="3704179"/>
            <a:ext cx="3446773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71962" y="2166048"/>
            <a:ext cx="17866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12+13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25451" y="3148140"/>
            <a:ext cx="173316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20+30=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296696" y="4042731"/>
            <a:ext cx="176192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55-15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333025" y="4891328"/>
            <a:ext cx="137569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37-7=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07960" y="2166048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36823" y="3142239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75183" y="3916099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70722" y="4891328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</a:t>
            </a:r>
          </a:p>
        </p:txBody>
      </p:sp>
      <p:pic>
        <p:nvPicPr>
          <p:cNvPr id="3075" name="Picture 3" descr="C:\Users\user\Downloads\pngwing.com (17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83" y="1595292"/>
            <a:ext cx="2942575" cy="376047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152845" y="625157"/>
            <a:ext cx="9833651" cy="6811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вирази усно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42828" y="2199197"/>
            <a:ext cx="163538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78-70=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742828" y="3142240"/>
            <a:ext cx="163538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99-90=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733317" y="4109275"/>
            <a:ext cx="214994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45-40+7=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760521" y="4938743"/>
            <a:ext cx="240963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100-80+6=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552139" y="2166047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537682" y="3145189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962775" y="4038697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170155" y="4940271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</a:t>
            </a:r>
          </a:p>
        </p:txBody>
      </p: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xmlns="" id="{88831010-5FDA-4355-834A-C70A0AD661A4}"/>
              </a:ext>
            </a:extLst>
          </p:cNvPr>
          <p:cNvSpPr/>
          <p:nvPr/>
        </p:nvSpPr>
        <p:spPr>
          <a:xfrm>
            <a:off x="4468752" y="1402942"/>
            <a:ext cx="6517744" cy="62114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Запиши </a:t>
            </a:r>
            <a:r>
              <a:rPr lang="uk-UA" sz="2400" b="1" dirty="0" smtClean="0">
                <a:solidFill>
                  <a:srgbClr val="7030A0"/>
                </a:solidFill>
              </a:rPr>
              <a:t>розв’язання двох останніх виразів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72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104036" y="1237172"/>
            <a:ext cx="10279312" cy="5483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074342" y="4637800"/>
            <a:ext cx="328692" cy="2157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934425" y="4421709"/>
            <a:ext cx="907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>
                <a:latin typeface="Monotype Corsiva" panose="03010101010201010101" pitchFamily="66" charset="0"/>
              </a:rPr>
              <a:t> к.)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38405" y="4637800"/>
            <a:ext cx="440143" cy="28893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62629" y="1196303"/>
            <a:ext cx="2872592" cy="1381360"/>
            <a:chOff x="4945854" y="1196303"/>
            <a:chExt cx="2872592" cy="138136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69085447-83EF-41C4-B955-1D080D2D7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854" y="1196303"/>
              <a:ext cx="2705164" cy="1381360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FC2C1D80-ACDA-4BE4-9348-1FC3417DA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50" t="43000" r="21809" b="43158"/>
            <a:stretch/>
          </p:blipFill>
          <p:spPr>
            <a:xfrm>
              <a:off x="7363430" y="1560917"/>
              <a:ext cx="455016" cy="567661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440851" y="4842279"/>
            <a:ext cx="2990298" cy="1166399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5207158" y="5102312"/>
            <a:ext cx="631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каштанів стало в Алли.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484655" y="2252456"/>
            <a:ext cx="6359838" cy="2092873"/>
            <a:chOff x="1484655" y="2252456"/>
            <a:chExt cx="6359838" cy="209287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1B214AF-AFFF-43F1-B73B-EDF5FFC1ADBA}"/>
                </a:ext>
              </a:extLst>
            </p:cNvPr>
            <p:cNvSpPr txBox="1"/>
            <p:nvPr/>
          </p:nvSpPr>
          <p:spPr>
            <a:xfrm>
              <a:off x="1530685" y="2252456"/>
              <a:ext cx="6313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>
                  <a:latin typeface="Monotype Corsiva" panose="03010101010201010101" pitchFamily="66" charset="0"/>
                </a:rPr>
                <a:t>Було          –        к.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31B214AF-AFFF-43F1-B73B-EDF5FFC1ADBA}"/>
                </a:ext>
              </a:extLst>
            </p:cNvPr>
            <p:cNvSpPr txBox="1"/>
            <p:nvPr/>
          </p:nvSpPr>
          <p:spPr>
            <a:xfrm>
              <a:off x="1484655" y="2965764"/>
              <a:ext cx="6313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>
                  <a:latin typeface="Monotype Corsiva" panose="03010101010201010101" pitchFamily="66" charset="0"/>
                </a:rPr>
                <a:t>Знайшла   –        к.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31B214AF-AFFF-43F1-B73B-EDF5FFC1ADBA}"/>
                </a:ext>
              </a:extLst>
            </p:cNvPr>
            <p:cNvSpPr txBox="1"/>
            <p:nvPr/>
          </p:nvSpPr>
          <p:spPr>
            <a:xfrm>
              <a:off x="1492815" y="3698998"/>
              <a:ext cx="6313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>
                  <a:latin typeface="Monotype Corsiva" panose="03010101010201010101" pitchFamily="66" charset="0"/>
                </a:rPr>
                <a:t>Стало       –   ?</a:t>
              </a: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3713208" y="2252456"/>
              <a:ext cx="735761" cy="576959"/>
              <a:chOff x="3713208" y="2252456"/>
              <a:chExt cx="735761" cy="576959"/>
            </a:xfrm>
          </p:grpSpPr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xmlns="" id="{1AC8A322-BC43-4843-BFCE-48C5133FF8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30" t="43000" r="84929" b="43158"/>
              <a:stretch/>
            </p:blipFill>
            <p:spPr>
              <a:xfrm>
                <a:off x="3713208" y="2252456"/>
                <a:ext cx="455016" cy="567661"/>
              </a:xfrm>
              <a:prstGeom prst="rect">
                <a:avLst/>
              </a:prstGeom>
            </p:spPr>
          </p:pic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xmlns="" id="{DCE11F0F-5553-42C9-9307-07D210DF2B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77" t="43000" r="76482" b="43158"/>
              <a:stretch/>
            </p:blipFill>
            <p:spPr>
              <a:xfrm>
                <a:off x="3993953" y="2261754"/>
                <a:ext cx="455016" cy="567661"/>
              </a:xfrm>
              <a:prstGeom prst="rect">
                <a:avLst/>
              </a:prstGeom>
            </p:spPr>
          </p:pic>
        </p:grp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5795157E-71E0-47DE-BA16-2295EBB4ED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3724015" y="3002689"/>
              <a:ext cx="420821" cy="534599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1609500" y="4456394"/>
            <a:ext cx="735761" cy="576959"/>
            <a:chOff x="3713208" y="2252456"/>
            <a:chExt cx="735761" cy="576959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713208" y="2252456"/>
              <a:ext cx="455016" cy="567661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DCE11F0F-5553-42C9-9307-07D210DF2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993953" y="2261754"/>
              <a:ext cx="455016" cy="567661"/>
            </a:xfrm>
            <a:prstGeom prst="rect">
              <a:avLst/>
            </a:prstGeom>
          </p:spPr>
        </p:pic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678548" y="4482222"/>
            <a:ext cx="420821" cy="53459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361453" y="4478385"/>
            <a:ext cx="817578" cy="567661"/>
            <a:chOff x="3361453" y="5140624"/>
            <a:chExt cx="817578" cy="567661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61453" y="5140624"/>
              <a:ext cx="455016" cy="567661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xmlns="" id="{18579685-51E3-4281-9A0C-A753F30C3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3724015" y="5140624"/>
              <a:ext cx="455016" cy="567661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4441227" y="5180982"/>
            <a:ext cx="862025" cy="567661"/>
            <a:chOff x="3361453" y="5140624"/>
            <a:chExt cx="862025" cy="567661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61453" y="5140624"/>
              <a:ext cx="455016" cy="567661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18579685-51E3-4281-9A0C-A753F30C3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3768462" y="5140624"/>
              <a:ext cx="455016" cy="567661"/>
            </a:xfrm>
            <a:prstGeom prst="rect">
              <a:avLst/>
            </a:prstGeom>
          </p:spPr>
        </p:pic>
      </p:grpSp>
      <p:sp>
        <p:nvSpPr>
          <p:cNvPr id="45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887532" y="1366895"/>
            <a:ext cx="5387150" cy="16016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В Алли було 12 каштанів. Вона знайшла ще 7. Скільки каштанів стало в Алли?</a:t>
            </a:r>
          </a:p>
        </p:txBody>
      </p:sp>
      <p:pic>
        <p:nvPicPr>
          <p:cNvPr id="53" name="Picture 2" descr="C:\Users\user\Downloads\pngwing.com (1)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2604" r="17814" b="6529"/>
          <a:stretch/>
        </p:blipFill>
        <p:spPr bwMode="auto">
          <a:xfrm>
            <a:off x="9312000" y="2953692"/>
            <a:ext cx="2880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7328"/>
            <a:ext cx="1251857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 №8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52845" y="625157"/>
            <a:ext cx="9833651" cy="6811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5887532" y="3099244"/>
            <a:ext cx="3080243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Задача на знаходження суми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741008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3937416" y="3086809"/>
            <a:ext cx="3758202" cy="1717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159832" y="3088684"/>
            <a:ext cx="3553747" cy="1717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386" y="3124970"/>
            <a:ext cx="3229336" cy="1717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кутник: округлені кути 38">
            <a:extLst>
              <a:ext uri="{FF2B5EF4-FFF2-40B4-BE49-F238E27FC236}">
                <a16:creationId xmlns="" xmlns:a16="http://schemas.microsoft.com/office/drawing/2014/main" id="{F5F56201-2894-4323-AFD6-9DCB763A3FFE}"/>
              </a:ext>
            </a:extLst>
          </p:cNvPr>
          <p:cNvSpPr/>
          <p:nvPr/>
        </p:nvSpPr>
        <p:spPr>
          <a:xfrm>
            <a:off x="3949242" y="3078853"/>
            <a:ext cx="3787538" cy="180975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590309" y="525708"/>
            <a:ext cx="11123271" cy="8285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</a:t>
            </a:r>
            <a:r>
              <a:rPr lang="uk-UA" sz="3600" b="1" dirty="0" smtClean="0">
                <a:solidFill>
                  <a:schemeClr val="bg1"/>
                </a:solidFill>
              </a:rPr>
              <a:t>задачу. </a:t>
            </a:r>
            <a:r>
              <a:rPr lang="uk-UA" sz="3600" b="1" dirty="0">
                <a:solidFill>
                  <a:schemeClr val="bg1"/>
                </a:solidFill>
              </a:rPr>
              <a:t>Визнач яка схема для неї підходить.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0C51562C-2C0E-482D-A410-43C31B95B571}"/>
              </a:ext>
            </a:extLst>
          </p:cNvPr>
          <p:cNvSpPr/>
          <p:nvPr/>
        </p:nvSpPr>
        <p:spPr>
          <a:xfrm>
            <a:off x="590310" y="1447676"/>
            <a:ext cx="10466452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У двох клітках </a:t>
            </a:r>
            <a:r>
              <a:rPr lang="uk-UA" sz="2800" b="1" dirty="0" smtClean="0">
                <a:solidFill>
                  <a:srgbClr val="7030A0"/>
                </a:solidFill>
              </a:rPr>
              <a:t>жило </a:t>
            </a:r>
            <a:r>
              <a:rPr lang="uk-UA" sz="2800" b="1" dirty="0">
                <a:solidFill>
                  <a:srgbClr val="7030A0"/>
                </a:solidFill>
              </a:rPr>
              <a:t>8 папужок. У першій клітці жило 5 папужок, а решта — у другій. Скільки папужок жило в другій клітці?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2002CB-F05E-4151-B60D-D0FBCBDA407E}"/>
              </a:ext>
            </a:extLst>
          </p:cNvPr>
          <p:cNvSpPr txBox="1"/>
          <p:nvPr/>
        </p:nvSpPr>
        <p:spPr>
          <a:xfrm>
            <a:off x="441436" y="3243956"/>
            <a:ext cx="148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D2415B18-9CDE-498B-BC45-55B41783EFA7}"/>
              </a:ext>
            </a:extLst>
          </p:cNvPr>
          <p:cNvSpPr/>
          <p:nvPr/>
        </p:nvSpPr>
        <p:spPr>
          <a:xfrm>
            <a:off x="1762993" y="3345740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png Ð¿Ð¾Ð¿ÑÐ³Ð°Ð¹&quot;">
            <a:extLst>
              <a:ext uri="{FF2B5EF4-FFF2-40B4-BE49-F238E27FC236}">
                <a16:creationId xmlns="" xmlns:a16="http://schemas.microsoft.com/office/drawing/2014/main" id="{51276821-AD5B-45AA-A242-30B267CD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1" b="89606" l="4420" r="89503">
                        <a14:foregroundMark x1="13260" y1="13620" x2="51381" y2="11111"/>
                        <a14:foregroundMark x1="51381" y1="11111" x2="14365" y2="12903"/>
                        <a14:foregroundMark x1="14365" y1="12903" x2="12155" y2="12186"/>
                        <a14:foregroundMark x1="4972" y1="11828" x2="41436" y2="8244"/>
                        <a14:foregroundMark x1="41436" y1="8244" x2="4420" y2="9677"/>
                        <a14:foregroundMark x1="4420" y1="9677" x2="16575" y2="5376"/>
                        <a14:foregroundMark x1="23757" y1="2151" x2="4420" y2="3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229" y="2115502"/>
            <a:ext cx="1289352" cy="198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3F7100D-1E08-46D2-A189-F0679A127CF1}"/>
              </a:ext>
            </a:extLst>
          </p:cNvPr>
          <p:cNvSpPr txBox="1"/>
          <p:nvPr/>
        </p:nvSpPr>
        <p:spPr>
          <a:xfrm>
            <a:off x="2300220" y="3299237"/>
            <a:ext cx="65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3519150-533C-4E38-A1AF-EA909DBA6C6D}"/>
              </a:ext>
            </a:extLst>
          </p:cNvPr>
          <p:cNvSpPr txBox="1"/>
          <p:nvPr/>
        </p:nvSpPr>
        <p:spPr>
          <a:xfrm>
            <a:off x="441172" y="4036298"/>
            <a:ext cx="148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B9D4EA2A-5941-465C-B5EA-312BF54929AE}"/>
              </a:ext>
            </a:extLst>
          </p:cNvPr>
          <p:cNvSpPr/>
          <p:nvPr/>
        </p:nvSpPr>
        <p:spPr>
          <a:xfrm>
            <a:off x="1810094" y="4177334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5D17D4A-0A31-42EE-B997-80092839E6F7}"/>
              </a:ext>
            </a:extLst>
          </p:cNvPr>
          <p:cNvSpPr txBox="1"/>
          <p:nvPr/>
        </p:nvSpPr>
        <p:spPr>
          <a:xfrm>
            <a:off x="2355883" y="4130831"/>
            <a:ext cx="59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15" name="Права фігурна дужка 14">
            <a:extLst>
              <a:ext uri="{FF2B5EF4-FFF2-40B4-BE49-F238E27FC236}">
                <a16:creationId xmlns="" xmlns:a16="http://schemas.microsoft.com/office/drawing/2014/main" id="{4390BDCB-CD54-49C2-83BE-B176B2521B1F}"/>
              </a:ext>
            </a:extLst>
          </p:cNvPr>
          <p:cNvSpPr/>
          <p:nvPr/>
        </p:nvSpPr>
        <p:spPr>
          <a:xfrm>
            <a:off x="2790620" y="3358111"/>
            <a:ext cx="286040" cy="1383392"/>
          </a:xfrm>
          <a:prstGeom prst="rightBrace">
            <a:avLst/>
          </a:prstGeom>
          <a:ln w="28575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8FACE19-7E5C-4E77-B80F-6A37878DB074}"/>
              </a:ext>
            </a:extLst>
          </p:cNvPr>
          <p:cNvSpPr txBox="1"/>
          <p:nvPr/>
        </p:nvSpPr>
        <p:spPr>
          <a:xfrm>
            <a:off x="3097187" y="3713132"/>
            <a:ext cx="47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1F9C8E1-A035-4647-A049-147ECD5A6CCA}"/>
              </a:ext>
            </a:extLst>
          </p:cNvPr>
          <p:cNvSpPr txBox="1"/>
          <p:nvPr/>
        </p:nvSpPr>
        <p:spPr>
          <a:xfrm>
            <a:off x="3984227" y="3202982"/>
            <a:ext cx="132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="" xmlns:a16="http://schemas.microsoft.com/office/drawing/2014/main" id="{F7A0EB4D-3527-4557-9C0F-08C21411125F}"/>
              </a:ext>
            </a:extLst>
          </p:cNvPr>
          <p:cNvSpPr/>
          <p:nvPr/>
        </p:nvSpPr>
        <p:spPr>
          <a:xfrm>
            <a:off x="5305784" y="3304766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AB1C1E2-2D59-4955-A7F0-0A268FFA0862}"/>
              </a:ext>
            </a:extLst>
          </p:cNvPr>
          <p:cNvSpPr txBox="1"/>
          <p:nvPr/>
        </p:nvSpPr>
        <p:spPr>
          <a:xfrm>
            <a:off x="5843011" y="3258263"/>
            <a:ext cx="65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78F485C-D7A0-463E-A09C-A8BB50B2DF96}"/>
              </a:ext>
            </a:extLst>
          </p:cNvPr>
          <p:cNvSpPr txBox="1"/>
          <p:nvPr/>
        </p:nvSpPr>
        <p:spPr>
          <a:xfrm>
            <a:off x="3983963" y="3995324"/>
            <a:ext cx="148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="" xmlns:a16="http://schemas.microsoft.com/office/drawing/2014/main" id="{11F1A3CD-6F2B-4E45-974A-56FA3BE2C3DA}"/>
              </a:ext>
            </a:extLst>
          </p:cNvPr>
          <p:cNvSpPr/>
          <p:nvPr/>
        </p:nvSpPr>
        <p:spPr>
          <a:xfrm>
            <a:off x="6582425" y="3728578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9FC038C-6D0C-4FAE-8457-112FC3B67DA3}"/>
              </a:ext>
            </a:extLst>
          </p:cNvPr>
          <p:cNvSpPr txBox="1"/>
          <p:nvPr/>
        </p:nvSpPr>
        <p:spPr>
          <a:xfrm>
            <a:off x="7087039" y="3646753"/>
            <a:ext cx="60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28" name="Права фігурна дужка 27">
            <a:extLst>
              <a:ext uri="{FF2B5EF4-FFF2-40B4-BE49-F238E27FC236}">
                <a16:creationId xmlns="" xmlns:a16="http://schemas.microsoft.com/office/drawing/2014/main" id="{32F8D279-35D2-4525-82E3-203720D7B46A}"/>
              </a:ext>
            </a:extLst>
          </p:cNvPr>
          <p:cNvSpPr/>
          <p:nvPr/>
        </p:nvSpPr>
        <p:spPr>
          <a:xfrm>
            <a:off x="6168180" y="3258263"/>
            <a:ext cx="286040" cy="1383392"/>
          </a:xfrm>
          <a:prstGeom prst="rightBrace">
            <a:avLst/>
          </a:prstGeom>
          <a:ln w="28575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5C5C143-55B8-4482-9329-E4589971E510}"/>
              </a:ext>
            </a:extLst>
          </p:cNvPr>
          <p:cNvSpPr txBox="1"/>
          <p:nvPr/>
        </p:nvSpPr>
        <p:spPr>
          <a:xfrm>
            <a:off x="5382802" y="4050605"/>
            <a:ext cx="47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BE78A50-EB45-4887-9E94-91CC1F27FF30}"/>
              </a:ext>
            </a:extLst>
          </p:cNvPr>
          <p:cNvSpPr txBox="1"/>
          <p:nvPr/>
        </p:nvSpPr>
        <p:spPr>
          <a:xfrm>
            <a:off x="8160097" y="3258263"/>
            <a:ext cx="148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31" name="Прямокутник 30">
            <a:extLst>
              <a:ext uri="{FF2B5EF4-FFF2-40B4-BE49-F238E27FC236}">
                <a16:creationId xmlns="" xmlns:a16="http://schemas.microsoft.com/office/drawing/2014/main" id="{10C8827A-4D04-4DD9-B5C6-AC4A6DF0D50D}"/>
              </a:ext>
            </a:extLst>
          </p:cNvPr>
          <p:cNvSpPr/>
          <p:nvPr/>
        </p:nvSpPr>
        <p:spPr>
          <a:xfrm>
            <a:off x="9572449" y="4154520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9577DD2-DFF7-4172-AFE6-4D43DA834627}"/>
              </a:ext>
            </a:extLst>
          </p:cNvPr>
          <p:cNvSpPr txBox="1"/>
          <p:nvPr/>
        </p:nvSpPr>
        <p:spPr>
          <a:xfrm>
            <a:off x="10015211" y="3983728"/>
            <a:ext cx="61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D4EC1EF-4F4E-4E70-AD61-C0C812F1934E}"/>
              </a:ext>
            </a:extLst>
          </p:cNvPr>
          <p:cNvSpPr txBox="1"/>
          <p:nvPr/>
        </p:nvSpPr>
        <p:spPr>
          <a:xfrm>
            <a:off x="8159833" y="4050605"/>
            <a:ext cx="148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ІІ </a:t>
            </a:r>
            <a:r>
              <a:rPr lang="uk-UA" sz="3600" b="1" dirty="0" err="1">
                <a:solidFill>
                  <a:srgbClr val="2F3242"/>
                </a:solidFill>
              </a:rPr>
              <a:t>кл</a:t>
            </a:r>
            <a:r>
              <a:rPr lang="uk-UA" sz="3600" b="1" dirty="0">
                <a:solidFill>
                  <a:srgbClr val="2F3242"/>
                </a:solidFill>
              </a:rPr>
              <a:t>. - </a:t>
            </a:r>
          </a:p>
        </p:txBody>
      </p:sp>
      <p:sp>
        <p:nvSpPr>
          <p:cNvPr id="34" name="Прямокутник 33">
            <a:extLst>
              <a:ext uri="{FF2B5EF4-FFF2-40B4-BE49-F238E27FC236}">
                <a16:creationId xmlns="" xmlns:a16="http://schemas.microsoft.com/office/drawing/2014/main" id="{2DB81D61-C9CD-4D10-9186-65C74716D202}"/>
              </a:ext>
            </a:extLst>
          </p:cNvPr>
          <p:cNvSpPr/>
          <p:nvPr/>
        </p:nvSpPr>
        <p:spPr>
          <a:xfrm>
            <a:off x="10997361" y="3748537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51C4C33-8326-4FFE-876E-1BD2E2AA14AF}"/>
              </a:ext>
            </a:extLst>
          </p:cNvPr>
          <p:cNvSpPr txBox="1"/>
          <p:nvPr/>
        </p:nvSpPr>
        <p:spPr>
          <a:xfrm>
            <a:off x="11543150" y="3702034"/>
            <a:ext cx="56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п.</a:t>
            </a:r>
          </a:p>
        </p:txBody>
      </p:sp>
      <p:sp>
        <p:nvSpPr>
          <p:cNvPr id="36" name="Права фігурна дужка 35">
            <a:extLst>
              <a:ext uri="{FF2B5EF4-FFF2-40B4-BE49-F238E27FC236}">
                <a16:creationId xmlns="" xmlns:a16="http://schemas.microsoft.com/office/drawing/2014/main" id="{14017ED0-8B70-4B4E-9326-1037D960B5C3}"/>
              </a:ext>
            </a:extLst>
          </p:cNvPr>
          <p:cNvSpPr/>
          <p:nvPr/>
        </p:nvSpPr>
        <p:spPr>
          <a:xfrm>
            <a:off x="10529808" y="3313544"/>
            <a:ext cx="286040" cy="1383392"/>
          </a:xfrm>
          <a:prstGeom prst="rightBrace">
            <a:avLst/>
          </a:prstGeom>
          <a:ln w="28575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3A00329-EAF2-4C21-8AA7-5E40704A49E4}"/>
              </a:ext>
            </a:extLst>
          </p:cNvPr>
          <p:cNvSpPr txBox="1"/>
          <p:nvPr/>
        </p:nvSpPr>
        <p:spPr>
          <a:xfrm>
            <a:off x="9401829" y="3115374"/>
            <a:ext cx="47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?</a:t>
            </a:r>
          </a:p>
        </p:txBody>
      </p:sp>
      <p:cxnSp>
        <p:nvCxnSpPr>
          <p:cNvPr id="38" name="Пряма зі стрілкою 37">
            <a:extLst>
              <a:ext uri="{FF2B5EF4-FFF2-40B4-BE49-F238E27FC236}">
                <a16:creationId xmlns="" xmlns:a16="http://schemas.microsoft.com/office/drawing/2014/main" id="{99BD37D8-F177-4591-A709-84A208DB18C9}"/>
              </a:ext>
            </a:extLst>
          </p:cNvPr>
          <p:cNvCxnSpPr/>
          <p:nvPr/>
        </p:nvCxnSpPr>
        <p:spPr>
          <a:xfrm>
            <a:off x="6009487" y="2364270"/>
            <a:ext cx="0" cy="86810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341386" y="4926470"/>
            <a:ext cx="3797431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суми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4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6730788" y="4952743"/>
            <a:ext cx="4213185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Задачі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доданка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138816" y="5303803"/>
            <a:ext cx="2591971" cy="2627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4248927" y="5556939"/>
            <a:ext cx="2435297" cy="8502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Задачі </a:t>
            </a:r>
            <a:r>
              <a:rPr lang="uk-UA" sz="2400" b="1" dirty="0" err="1" smtClean="0">
                <a:solidFill>
                  <a:schemeClr val="bg1"/>
                </a:solidFill>
              </a:rPr>
              <a:t>взаємообернені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76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5194" y="591808"/>
            <a:ext cx="9548814" cy="6341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5834743" y="1406500"/>
            <a:ext cx="4931229" cy="13367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5 розв’язати вирази №9 та задачу №</a:t>
            </a:r>
            <a:r>
              <a:rPr lang="uk-UA" sz="3200" b="1" dirty="0" smtClean="0">
                <a:solidFill>
                  <a:schemeClr val="bg1"/>
                </a:solidFill>
              </a:rPr>
              <a:t>10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 b="10000"/>
          <a:stretch/>
        </p:blipFill>
        <p:spPr>
          <a:xfrm>
            <a:off x="817108" y="1406499"/>
            <a:ext cx="4157663" cy="304648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26" name="Picture 2" descr="D:\3 клас\03 МАТЕМ\Листопад\01 Повторення вивченого в 2 кл\№001-Нумерація чисел першої сотні\2025-08-18_210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23" y="2890200"/>
            <a:ext cx="6251120" cy="156278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49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61596" y="1443652"/>
            <a:ext cx="4438932" cy="787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було найлегшим? Найважчим?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809427" y="2837657"/>
            <a:ext cx="4299847" cy="1236631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 якому місці в двоцифровому числі стоять одиниці, десятки?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735662" y="4424193"/>
            <a:ext cx="4612677" cy="12589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суми, знаходження доданка?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02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588" y="557875"/>
            <a:ext cx="10080172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Вправа «Веселі числа»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7987" y="1323031"/>
            <a:ext cx="10074298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уроці </a:t>
            </a:r>
            <a:r>
              <a:rPr lang="uk-UA" sz="2400" b="1" dirty="0" smtClean="0">
                <a:solidFill>
                  <a:srgbClr val="7030A0"/>
                </a:solidFill>
              </a:rPr>
              <a:t>веселими числами. Запиши і розфарбуй  </a:t>
            </a:r>
            <a:r>
              <a:rPr lang="uk-UA" sz="2400" b="1" dirty="0" smtClean="0">
                <a:solidFill>
                  <a:srgbClr val="7030A0"/>
                </a:solidFill>
              </a:rPr>
              <a:t>число візерунками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xISEhUSEhMWFhUXGBcaGBYWFxgXGBwYGBoYHhobFSAYHSggIBolIBgdITEhJSkrLjAxHiAzODMtNyktLisBCgoKDg0OGxAQGy0mICYtMDcvLzAwLS0vNS8vLS0tLS8vLS0tLS0tLS0tLS0tLS0tLS0tLS0tLS0tLS0tLS0tLf/AABEIAOEA4QMBIgACEQEDEQH/xAAcAAEAAgMBAQEAAAAAAAAAAAAABQYDBAcCAQj/xABHEAACAQIEAwYCBgcFBQkAAAABAhEAAwQSITEFQVEGEyJhcYEykQcUUmKhsSNCcoLB0fAzU3OSshU1ouHxNGODk5SzwtLi/8QAGwEBAAIDAQEAAAAAAAAAAAAAAAQFAgMGAQf/xAA5EQABAwMCBAQFAwMCBwEAAAABAAIRAwQhMUEFElFhE3GBkSKhsdHwMsHhFCPxBsIWQlNigqLSFf/aAAwDAQACEQMRAD8A7jSlKIlKUoiUpSiJSlKIlKUoiUpSiJSlKIlKUoiUpSiJSlKIlKUoiUpSiJSlKIlKUoiUpSiJSlKIlKUoiUpSiJSlKIlKUoiUpSiJSlKIlKUoiUpSiJSlKIlKUoiUpSiJSlKIlKUoiUpSiJSlKIlReO4zYtP3bMzXNCbdu3cvOA0gMy2lYqpg+IgDQ61KVXsZiUQu5YW0LgEg5MzyEBciCWJAUa7AVouLhtBnM72Gqya0uMBS17HWkKK9xUa5oiswVmPRQdSfKtuq5iGzqbNxkuAqZtOFIZJjxgiY5ZuuscqluFIFtIqszqAMrOczZeQYnUkDSTJMakmTWNvd0688m3XHqjmFuq3aUpUlYpSlVrE4NHuszg3ddBdYm2sbKlseHTm5BaZ5QBqrVqdFvNUMBetaXGArLSq9j7ruAyO9h1GjSHSf+9tzDJ1IIaNiu9TGEZyim4oV48SqcwDc8pgSOhIB8htXtOtTqCWOB8kII1WzSlK2LxaPEOJWrAButBacqgM7sQJItogLMY1hQTQ8UtC131xu6t82ug2o/aFwAr7xWtxBh3mkAqvicDxZSfhDbhfDJA+7WnZxwKoyXxkuQbZlWzZhIys05gRqAPP2gVuI0qVQsM46Cc9PbK2NplwkKwW3BAIMg6gjYjyr3UTwLCrbV8nhBYk2x8CtzNsfqhpDFRpJPMkmWqa1wc0OGhWs4SlKw4i+EUsdh/UDzrJF8uYhFIVnUM2wJAJ9Ad6z1WcBhhZJuJbTO3xM2txv27hliR8o0AFe7HfLeDIxh28dt3Z0M7m2WlrbgahR4CARCkhqh0r+3quDWuydNVmabgJIVjpSlTFglaPEcb3QGW29xmMKiAdJJYsQqqANSSOQEkgHeqL4o8lU5EEnziBB8tfyrTXrNo0zUdoFk1vMYC94XGXGts7W1LCYSzdFwmBtLhFDeRMede+H8SS9mjMrIYe24yup5Zh0PIiQeRNVjE8Xw62nxV5XRbTMjB1IYQ+UEoCZmQy6TlcR8UGwcNtjOxIllAAbnlJPhncgFSR0motrfis4NLSDnyxqJ8isnU4EypWlKVYLWlKVG8fxhtWGZTDGFX1bSR6CW9q8c4NElDhQ/GuMszG3aMKNGYbk8wvQDaf6MM15indk+GZ21BmdDy11B3HI14VYEDlW9wjAi+5ViQApMiJ5DmCOdc46pUuao6nTsoYqPc7B1WL60mcXjbJvrbNsOT4cpIJ0nmQDtOkTFe+GcQewRBJXmp5+nQ1i4hg2sXTbJzCAytESpka/eBGseR0mBgrXyvoPgYI/PbtovalWoSObZdAw19bih1Mg1mqr9lMSQzWjsRmHqN/68qluO3Lq4e61gTdCkqAJM+Q5tGw5mK6G3rCrTD/yQpDXy2Vr8Z7S4bC6XHlvsLqffkPciqRju11tra5BdV1dW0KqGCtMOdZDDcRr1G9VC8WmX3YkyZknnvuax1X13ePHMMDIXPVONXAceQBo7jPn+Y7Lpd7iaLnxJxAaw1pQlmBPeyxJneSCFy8o5V8+jzjeIxDXEvMXCqpDEKIOoI8IG+/tXNLtxEGZ2CrpLMQBr5mu+4bDpbUJbUKo2CiB+FZWFuWEkHGPXX8lWFvd1b2oH/pa3bJ5ifYY9VsVUO0vavumNqzBcaM51CnoBzb8B56gTPafHmxhrlxfigKp6M5Cg+0z7Vyn8fx/o04neOogMZqd+gXW8JsG3BNSpoNup+wUla47iFLnPmL75xm+XTfbbyrNguK2u7RMRba53VwXLZB2YSVkZgPCSYGoGmggVGX8LcSM9t0nYujKD6FgAaxVz7n1Gn4pnvIPn1V86ytqwwB5j8j88lMYftJfS811TozSbZMrAgAeRgDUf8q6PwzHLftLdTZhtzB5g+YNcV4hxG3YCm40BmCjQnU7bctN66R9Hdw91dU7BwR6ka/kKtuF16gfyO/SZjzHRVnFrSiKPPTgFsA+R0nv3W52k401lhat6OVzFjrAJIEDqYPpHnVWfEuWDsSxDBhmJOoIPy0q6cS4HbvXRdYtooUgbEAkieYjMdutYsd2bstbIRcjwcrAmQ3KZOo8jXW0a9BlPkLZmQfI4+ir7a7oUaYBaSTqfzsq2vEh9YW8UyjJkaGZvDMgxoND5TE+hyYbHLhwipca+Rce4WcloVy5yA+WaANYA15Com0+ZQ3UA/OsNzG21uLaLgXGBKpOpA3I/rr0rEcAtG1WVGyA2MTgkTEk5xOxyAArF1jRkO2+s/ddRweIW4iuuzCa2KhuyykYdZ5liPSpmo1Rga8tGxXPVmBlRzRsT9VivXVRSzEBVBJJ0AA1JPlXEO0/aq7icSbtt3tooK2srFTkO5Mc2gEjyUcqtP0jcea7cXh+H8TMyi5l5sYy2/yZvYdao3aHg7YO+bDsGICmVBA8QnnV1wy1p4dVglwMA5+Hcxpnvsq+4qE4boNT3WzwDtLewufKA6uczK8/F9oHeTz3mBXX+yGIN3C27zRmuAs0bTJAA8gABXA7l1VBZiABuSYFd37A/wC78P8AsH/U1YcWsramfHYwCoSJO8Rj6dBMdl7bVHn4ScD7qw0pSqVS1C8TxyTAcqUImDG4HTpM6iOXOovtJii62VIghi2kwYQiR/m2/PepTHcOuFmyEQ3VmEE77SPPbmai+0GAZLdtzl8LgEKOTKVmdN2yjaqev/U8z/h+GD7bEd9sa7r2py+GesKHqX7L3IvR9pSPyP8ACoitrhV3Lett94D2On8ag0H8tVru4+yr2GHBSvbGzrZuebp/mAYf+2fnXOzi79niQt3XzWMSpFkfYe2AWB056nzkdK6j2stzhieavbI/zqD+BNVsdnLV5sPfckvZLOoBGWbiAQ4gkgDXQjX8J17yMrS/Rzem+30Cl+C57yB0/Pms/AWjEW/cf8JqwYnHQ6lWDKRGTQSRJJE66jY7aec1B9nLM3x90MT8o/jW4eH3AQoQkBhqMo0B32G48z7VqpOqst/7YmXHTaO241BXtq0QZW12hu27uDvjQnurjZTuCqnWDqCDGvWK4wK6l2s4PduYZ2F57AtpcY920s4Ck928g+AxrBrloqVUe97Wmo2DnCo+PCHU47/7Vhx3DhiENoqTOwG8gGCPSuwfRlxdsVw3C3XJL93lYncm2zISeslJmqV2HvWlvnvIDEQhJAAPOJPxHlz3rpHCFUEhIywNBsIOkDYbk1jbXPLV8GDnfbQ/ZTOD0oti/mmTp0/z9IX3tBat3LRtXASHIHhmQR4gRAOoyzsfOoPh2CtJcV8ud0AWWAUkcmiY7wAEecDbSLPxDC96mXYyCDAOo9a0bHCCpJNwax8KgGBPOY59Kyu6Nd9RrqYGIyevft7+iuadTlbEka/PX33UP214rZbDtZDL3rPb/RypdcrB8zAEkCF38x1qiVucdNl8Vcu2lGsKbkDNcy6ZmIGo0AHkBWnVLxGv4tXOwjGk7x2nRdbwm2NG3zq4z9vktTi3DPrNm7bFvvG7u4ygLmIZUYgqBrm5CNSTHOrx2FlOH4dXzC6yqzzoQ2UAZhOadBy3msnZPhdxLZusnhuRGhLZROsdDP4elTtnCliRmywZhgT1OxI0HWt9BlcM8NrDnfsRtsDj13Cp+J3QfWLQRAgecT9J+q334paUS7hNJ8Ryj5nSoLifaYMpWyCJHxnSAeajr61ucV7K4fFDLiVW6o1VSCIaCM2+4BPzqv2+z+KiDb1Gk5kho5rrMHziur4byvaXXUB3TbX8/lQ7NlsXHxTpESo0LAgbCq12ww1tDYxkEXLN20My7m2zwyHWIIJ/HzqzOpBKspVgYKtoQfP+ex5VLcHvWshV8qkGZZgCZHLnpAqfxW6NC28RjebI027/AG7kK5vHTRkZmIPTurhgblsoO7+EaRtEcjPOo3tNxFrVoi2huXPCQgdU0za6kjSAdpNQeC4mtnEOwYCyZzRtAEk+xmqvY7eMcReu3Vc23A7tFOqZfhB8SjUEkmTB2GulcbW5qUPEpM5jytcQZE8xEjBDp10IPqucuWNoOaHHDhIP3/OisnZrgFrD4m5inZmDBjbzglkLT3mc6ktrE9M061UvpR/3g/8Ah2/yNbtzt8oXJbsmCGkuwB16QD13qlYkW8xNpHRDHhe611pgA+JteW1WXBaHEfFFS8boIBJExECQDjzjJkqvuH0eXlpndYXwPfjucpbOQAo3JJERHOa6/wDQzje94Rhsx8Si4vstxwPwiqL2Dv2UxQN2JKkIzEBVbTWTsYkA9THOukWeJol/D2rTI3etcVgGzEKqMxIg6HMoHua0cbvCb5tsGHSebY4JPo2CB3nCztWxTL530/OqtdKUqDKkJWpxHCi7be2dAwieh5EeYMH2rbpSJRc4hgSriHU5WHRh08juDzBB519qf7TYNGYMjRfj4ACxdeWYKCRrMOdOR8oG7buIAbttrYMRmykSeRKMQD5GucubY0nkDT813UN9It0GFKcQ4ybtnuisE5ZadPCQdB5xUfZxToMqsQNTEDnvuPOaxW1Zmyopdt4WNB1JJAA9TryqR4bgAbgGIBt66K3655AMpK69Jnyrw+LcOAOVk3xXZE+al+zGDyobh3bb9kfzqeryoAGm1R/HeKphbDX3BKrGgiZYgDfzNX9KmKVMNGy34Y3OgXntJ/2TEf4N3/Q1cPFdZxONxOKw7omGFoXEZc165l8LiJChCZ12MVzbjHCLuGcJdABIlSplWA3ykgHSRIIESPKodxUa8jlMql4zTe9ragBgTJ8421+S0V3HrX6Brj3DOx2JvWxdGRAwlA5IYjkTAMA/PyFTuN7W4/CkJiLKHox0DRvDKYnygHypb1msmd0sGPs2OfWaQDGYnrrEkeoXRaqHbfjfdr9XQ+Nx4yP1UPL1b8p8qk8XxwLgxisvxKpVT9p4Cg+UnU9K51ZwuIxLM6I91iSWfQCeerELptAOm1ecQunMb4dP9RHsOv2XYcLt6dQ+PVIDB13OoH7n2WoTSs2Nwdyy2S6hQkSJggjqCpIPzkSJ3rLw/hl++CbVssoMFpUCRuBmIn2rmRRfPLC6w3NIM8QuEdVP3u2J7gW7aFLmUKXnQaRKjr+XnUZ2VvkYu0QTLMQTO4ad+vWo3E4e5abJdRkbow39CND7E1I9lbLNiUyiSpLf5Qd/eB71MFetVr0xU1BEe6h+Bb0raoaUQQc6zj76dF1Wa+1zJeJ3dLjXGBO5LFYbmI2BnSPapC32lxCAZpg6A3LTqD5AkAE13L7ItgczZOgmPbquedwx4iHNz3/JW121A762RvkbN6ZlyT/xx71BA17xmLZ2z3DLNA21PQKB76DzrCXggMGUnYOjIT6BgJ9qsqHLRa2kXDm6Tn0GpVxas8Cm2mSJ/leMXhGvW3tWxLsjBR1MHT32rn2YV23srwsg984jSEB84lv4Cp9uH2SZNq2SdyUUn30rE8TFCo5obzDzjOexXP8AGeWvWHKf0iPWf2X5zkda+g1+iTw6wNTatD9xf5VyD6TDa+uDucmU2U+DLGYPdn4dJiPwqXacUFxVFPkiZ3nT0CpalvyNmVVauX0Z8GuviUxIWLVotLHSWKEZV6nxA9Kpldi+itx9Syz4hccleYBiJG9buKVzTtyBvj0OuFjbsDniVdIpX2lcgrJKUpXqKCS1dts5FouWdmzKU1BPhBzspkLC+wrHjLd68jWzZZcwIlzbyiRucrsdN9BU+zQJqGwfErzuM9u3aQ7K9ybxnbMijKpPTOT+VQnWNIu5iTr1xMz+ZWYeV5OEe1cc27JKvBHd92sQoGUhivME6faO3Nd724pRsO8EQQxtRr1i4dPY1sYni4tXAl1GRGZVS9obZdtlaDKMToMwAJIAMkAytZPsqbnFxJz3/PqgeQIWDCoyoisczBQGbqQNT7msPE8IL1sppurCRmGZGDLI5iVGkj1FbtKlESIKwUR9XxA/uz++y/8AwP51BdpOzGIxgVS9pFAb7bsSdN4ECOXp0qzcS4jbsKGuE+I5VVVZ3ZoJyoqgsxgEwBsCdga+2MdNs3Gt3LYEmGUFiBzC2yx9t/KoosaIIIGnd33Sr/cYWO0Ou30ytGzhcSqgHuiQBJDMgJ6gZWj0k1ixnBDicq4jKbatmyqWkmCB4tIGvIa/OpbBY23eXPadXWSJUzqDBB6EHQg6itqjbKi0yB83R7EwsnOLgQ7MqOxvDEfDtYAUKUyqCJCwPCfYgH2rUw9u7bUILBAUAAI1vKAOSyVMewqcr4TWytbsqxzTjoYRri0QFX8Rw1sQyC9a8CtmOcrr4WAC5CftcyPevuBwt2wi2ltEhRAKskEDn4mBk7kdSdTvWSzxG81zxLbs252di90idCyrC255SzHqAZFZcfxgWGJuJ+hEZrysGFued5d1T7wkAatlAJrT/RUeXlE4Os5nuf20WXiO/jZRnHsBexNkoLIDSpBdlGxElcpbWJGsb1s9l+AfVlLOQbrbxsB9kfxNWGlZ07Okx4eBkdSs/wCpqeEaQPwkyVVMRhe7xN28bBYsVyOiFvDlWfhBhi2aTEkBdTAj7jbzXENs2LhDCCDbua+UlQB6k1aqib/GIuG3as3bzKQHKBAiT9prjKpPVVLESJAmtNbhwquJ53CenL7TyzA2zheNrQNB8/uq5gOFXsM6vcU3CbaiUVmyt+uPCCdfDrEacuclib/eKUfD3GB5G1cI/FKl8fxS1Yy96Sgb9cqxRf8AEcDKg82IFSFbLiz8eq6o57pMT+nYAbtPRZG5c7LgCVo8IVxZQXJzRrJltzGY82iJ85repSpYEBR1XcZcU3n7/wCFSMivItxCnMJ8LNJOu4iNNZxcXOHxFprNzIysNh4mnkUCycw3Ea1OY/GJZQ3LrBVECT1JAAAGpYkgADUkgCvGBx3egt3V1F5G4uQn0UnOPRlFQqlkXuLucj2keR2jbotgfAiFzvsJwR8K73cXZNu5Ci2Xy5QDOYqVJAY6DUzG25q44m/YeJKlh8JU+MH7hXxA+lSuBx9q8CbbhsphhqGVomHU6q0EGCAa3K3XdF1zcOrveZMbDECMHUe6wpkMaGgKnfXMV/fX/wD0bf8A0pVxpXngP/6jv/X/AOV7zDoErHduBQSTAAkk7ADcmslVX6Qsd3eEKje6wt/uwWb2KqR71LY0ucGjde0qZqPDBqTCjMT2+BuZLVsZSYDu0btGaI0HPU/KpS9fCXEsldLgc5yw+JYOUyZLEFmkT8JmuVTWW1ibisrhjKxlMkkZdonl5bVu4jwQXPL4buWAepk7HXHfH2XS1OE08eFjHnP5uug3eLotm/dS1pauG06XFCrcgqDESGTx6HqIgaitnsx2wOKvGy1sIcpYENm2iQZA61ReKcev4hQjwFBmFUrJ5FpJ/lVk+jThjZ3xLDwgFF8ySMxHpEe56VrsuHOtbR3j/qkxkmNBE6aydMTCi1bFlG1c+sBzbft2XRaUqG7ScWGGtFhBdtEB69T90bn2HOsAJXPVHtptL3GANVk4jiQWFtWGYCWg+IKdhpquaDr901FJxSz3ZvLfy2gzKzTkTMrlDJIBBDAiRE+elUmxxG6jtcVznaczGDM9ZEVLcBd8Qz2LlsX0c5m7zYERq0gj9VYHkKrL6yuS81GOwIgAwf8Au6Z9Qq+y45b1nNplpBJO0jt7jtjrGVcuGWF7y4/65C5iNA4/VLgaZxBWY2jeBExWpgcOUBLfETrG3kB5fzNbdTLcPFJoqfqjPmrR0ThRvEeLW7JVWkltYAmB1Pl/XI14uccsZSQ4JgkCDqem1U/FYk3bj3D+sxj9kaKPlHvNY6uqdiwsBccqoqcQe15DQIU/fxWVrS5Q63SQz5lEErIMHVsx002npXjDY9M10C2ydwyqWZYVgyqxydVhoPn7VAZB0j00P4VsXsXccBWaQOUASRtMf18qoP8AhyqyqxzXg5lxyDrMxmSRgydfUqWOLMLXS2Og1236ZV6wmKtOItspjkOQ9OlbVVbsfY8Tv0AUe+p/IVaasa9MU3loK229Q1KYc4JVb4ji0EvckqbgtqMpYAs+QaDqdSeQ30GlY7Y9uXV2sYU5QpIa7uSRuLc6ADbN8uppb8ZxLobJvOysTKyTJYyQTuZJ2mqe+PitFNpjOfsr+14RWqNFQwJ0nWOsfQbrrP1te87gXCbuTPkYsQUnLqD4Ss+E89epmpnhdtFtILYhMvhWZAXkB5DYDkNK5hje0l+1bHeYU28Q6d39YdSpZRrpKSSCScswCZ8qiOzPae9g3EEtaJ8VsnQjqs7N/RrTZPq0pFYnbXPn6HCDhNWqwubGNIgz6gwO06zsu50rVwGLW9bS6hlXUMp8jWHimN7pRGrtoo/MnyH8hzq1fUaxpe44AlVAaSeWMr7xK7AVRGYnQ7kAbkefL3qGTH2/0pW9l7klbxnQEKrHOW6KQc3471gdmJzFjm+1z/l7VjZZzBhnDqVdX2ZSDptpudIjU1ytfinjVOYEtG2frtkexhTRauaNipPAd211LuYFmt+C4CPHbMHKxGjKMwZTuJMHUzYKpqiMoChVUBUVdlURoPkPkKsfC8VnWD8S7/wNWfDeIiqfBecjQ9f5A33WqtQLRzLfpSlXSirzmHWuc/SjiZu2bU7IzkftGF/0NVnvYuXVwCjbSQY8pmPMEem0VzvthjTexTsf1SqDWfhGsfvFqy4XcMr3HK3YT6aT7lWnC6JNy0nYE/KP3WpwR7AvKcQC1vXMFmSYMbEHerVbxfBZ/sXHme8I/BzVGpV9UoB5kk+hXQV7RtZ0lzh5GB7LrHDOG8Mu62bdl45EZiPUPqKsVm0qgKoAA0AAAAHkBX5zx+Ov4e/Yv27hFtWCuqmCC5gN6DT+jXauzPaNb9n9Ict1TlaATJgkMoHUA+4NVN1RNMF04Gs7TvPTbz2XO3tm+mS4EkA7650PkcjbI0VnrlPaXif1m+zg+BdLf7M6N+8dfSOlWzi3FHtYa9JJPwK2shnIUTOseKQf+tc9AqLa1G1W87fLyO4/PNcZ/qGu5jW0Bvk+Q0+efRK6NwP6thLIVriB2AL6yZ6aawNvnXOa+ipLmyFQ2V7/AEjy8NBMYnbr7rr+E4havf2dwNG4B19xvW5XBOzHHLrO+Ze6v2bmoE/A2qHfWRIPI+9do4VxNbtlLpIEiD5MDBHzrQ4ACdl1tlfms91Ko2HjoZBHUe49xnKpVyz3bvbP6jsvsD4fmpU+9b9jgt9wGVBBEgsQP+f4VKdxZe6XuwxBAzqfCY2zhdCIO/LUEwKsNtwRKkEeWoqSzifOwCnqMGeo/Pssv/zhzkvONoVLxPAsQilyLcKCTDmYAk7qB+NRoNW3tXictjIN7hC/u7v7QMv7wrlvbW/esLaxdu4RbsODetCR3iuyr7xJgHrPKplvXeaZe/I7fNRbmgxtQU6eDH+B6/uus9nbISws7sS3z2/AVk4/iWtYW/dX4ktXGHqqkj8q0MbiFygBTFvQMJ2ESdtNpBBmQPMVlxWOt9y64hlW2wyNcLKqZX8PiJOh8Ue49KoHX1N9YsnJOPPp2P12V1TpcjAOg/PdcLiCRW9wTHCxftXishGDFeo8vPmPOK1sXYFu46C4lzIYL22DK3MEFSRqCDHLasdQctPcL6DLKzJGWuHyK6H297Q4bEYO2LbhmNwNEQygBpLA7bx5zXPAKVl7HW8nFrOZTdS9LFToFNpZDHfTy0kkVsLvEMuMY/PkoLWM4dR+EEtnOdJED5wPWTO/cOyOEazg7Ft9GCSQeRYloPpMVo8Vu5r7/cyoB6gMT75gP3RWxgcXkZguo0JWRMHnoTruIO8A6VoX7oa/eI+0pj/w0H5qah8SuWVLQtYcggHy69xMZC5miS6uXu3k+6+VJcYwKd13qKA1sZpA1KDVlPWRJHmBUbUmvEB3LIfiylR0MjSfKq7hVWg01GVoAcNT8x+/p1hb7pryGluxUZW7we5FwDqCP4/wqtdpuGXb+EezYvNauQuV1JB8JBiQQRMRIrY7BcWOLw+GxB+JwM0faUlXjylSai2YLH06oP8AzgEef3z7d1sqmQ5h6fnthX+vteaV3MKnUL/sQyIdQAZHgkxy1BH4zNR3FuxNm+xud46XDuQEKk7eJSPbQg6DU1baisXx/DWnNt7qq4iQZ0naY2rXQoNpVOekId2me630qlYO/tkz2XOuJ9icVakoouqOdv4vdW/JS1VtljQggjQgiCCNwQdj5V21eNYUiRiLJH+Iv865H2lxKXcVeu2/gZhB6wqqT7lSferu0uKlQlrxtrEK/wCHXdxVcWVW6DWI9OnyUnwjsnZxeG/TE+J1ICkBl7ttN1PxFTOmo2rZwVhk4g9q2gAbNCLEQwDaZgYj26aVX+H8YvWARafKG1IgHXrqKtvYDC3L198XcMwCoMRLkLMeiiPeq+rZ3AqV313g03NIAzOSI2gcud/mSV5c0nUvGqvOCIHnI5RGmFs9o+H3FwzsVgC5aJ+EaBlEwpI5z6D2qnV2LiGEF21ctHZ1ZT+8ImuPZSNGEMAcw6MDDD2IIrTaUWUWlres/KPoAvmf+o2E1KdXtHsZ/cqZ7K8OS/fyXPhAJjaYjQ+WtZe1PBRZvqLQOS6CUWSYZSAVE8jmUj1PICo7g2ONi8lzkp1HUHQ/gasnbXilq4lnubgLhs0j9UZTv0ObKY8q2u5g7H8KNai2fY1BUgOBnbm2iJ3OR0k5UDc7HG1dvYnPINq2uUfaRpYnqsHTnVi7Koz4RgNSjkgddBI/OPOKh7/aR3tm2UAlcpbMSdRBOvl51bOxOFKYUE7sSfaYH5TUCgy4dSc25GT5aRnSYyrahUtal8x1poGGcEaQBqF8w2Fu5icjbKBJgaT1Gg16TWnjezWMuXGuJxK9h1MRatpbdBCgTLrJJiferfUbxzGdzZZh8R8KftHb5b+gNY21hTpP5manH5srx9X4c6KidzdV3W7irmJysVV7iosARmACAD4gdecCtl+A2cZYuWbxJV4BVTDDKysCDyMgDbad5rAqwAKsvZjAhkZ2nUwIJGg9PWrviNKoLPkou5TjPXOR66/wqWzqCpdc7hOvp0+y9WeEZwQGVRoNUnZQNNQZjnO/LlW1xHhNl7TriQLlqMzqyjIQhDagzsVB35VK2LQQQP51rcYwxu2L1td3tuo9WUgfnVHRs2NAc8Au3PfqP8K7c86DRcCxbW2uO1qyllGMi3bUKF5AHLzjc9ZqQwvZzFXbPfpYZ7euoiTG5VZzEctBUV6iJ5HceR866b9GvaNO7+q3WCspPdljGZSZyj7wJOnQ+VaaYD3/ABldlePfa24NuAQI74/IyuZlYkRtoQdCCNwehrpvBez+H7rD3ber21JS5mceK6F7yQrAEHKBBBiNNa1/pXwtgd3cgC+zQY3a2FMFusNlAJ6kVRMPxS/bXKl64q6wq3GAEzMAHTetF1ReDytdH2OxUZwdxK3a9vw5ODMeY3xt6rqnZe/9b75hChLmTWHPhk5lMAa5vPatniHAltM2ItKSzx30SWYKoCsANJUCIAkgncgTo/RVhSuFe4drlwlfRQFn5g/KrtUlljRdSILf1DJ32+0qguj4Nw5rDhp/yqbbcMJBBB5jUUziYkT0qzPw+ySWa1bJO5KKT7kioHH3VdxkACLIWBAJMS2nLQAe/WqG74W22pl7qnkIyT7rdSuTUdAasdpQWAJHoeZ6V77M8DtYXu7FhctpA5A1JktOpJM6sYrF/XSp/hOGKrmacx6kmB01r3hIdUqBg0GT6afP6LG6HL8XopClfaV1qrkrl3bDs7fOJe6i94t5xlCkZgcoBDBiNPDMjTrFdRqOx2CZ2R0cKyhhqpYEMVJ2IMyg1nrp0yFerRl1IAmNDopFrcvt387Fzu32GxJWS9sNyXM5+ZyafI1Xjgbne9zlPeZsuXnO8ekaz01rsBwV+P7RP8rflnrD/sHTNKd9nz95k0+DJlic2XL97fXyrChxK/Bd4gBwYnl/Vt+nbqD6KxZxeq2eY83pEfL5fMKlL2DvgAl0O2ZVJBA55SRBPSQKvvAxbW0LdpSoTwlG+JTuc3UmZnUGZBNeRgr/APeJ/kb8s9Z8BhGQszsGZoGi5RCzG5JnxHWemgrTTubyqYr6f+P+3VQbm6qVwA90x2A+gC365z2v4ORiM1kFu98RRNWVucgbI0TmOmaddRXRqgVt3bZf9EXLOzZlKagk5ZzspkLlWOUACayq1X0hLGyfz19lW3FpTuqZp1NPn6LnmL4detAG7aZATALZInpKEgH1iseFwty62S0jO0TCxIHUliAPc6610LiGGvX7b2jZYBwRLm3lE8/C5Om+grzg+FthS62bburNmBDJm+ECGzsuxE6dfWtYva/hF3hmZxjbrE7fNVLv9PUfGEP+CM9Z2gwBHpj1xUeHcAuteW3eU2gTqWjX7qFSVLHpPU1061bCqFUQAIA6AbVD3xduKUOHeCI8TWwPmHJHqBI5VLYZGCKGOZgAC3Uxqfes6FepUHxtiO0fJWdtw+jaSKWZ1nJ8sACPRecVi0tCXaJ0A1JJ6KBqT5AVWe0b3rpVls3O7QEz4ZJPPKGzaAdJ8R0qZxuGud93qqGGTLEww1JOWRHi8M6j4Rvyx57507m4PVrUfg5Nan3VelUmmyY07/MKU+kyowtccFU3POXL4i0BQupYnbL+fprtVv4biu5tKj2rqADVoVhJ3/s2YxrvFaGD4DdtXO+8DE94cgkFe8bN4SdGIjLqF3O2xkw97+5f1JtR+D/wqRfX9xUcGsZiAeuSMiZGhx31Ua0s20pLjnI9J/dSlq4rAMpBBEggyCDzBHKstR/CsO9tWzwMzswVTIUGNNhqTLHTdjvvUhWTSSASI7KUVzDtd2Q73Es+Egsxm6h8KIxE5s0RJ3KanWdjVc4z2TxWFTvLgRk0zG2xbLP2gygx5ifaurpg7ySEyMCztJZlPiYtqAjSdd9Jr5iMFfuAo3dqrCCwdmIB3gZAJjYz86q6jaxfinieo99Z0zorWhxStSa1vNIGxHymJXIeB9n7+MZu7iFjM7khQeQ0BJPkB6xImawnYW6t1RimVLM6tbJafumQMs/aIgV0i9g7ouO9vIQ5BIZmUghVXSFaR4R0515u4XEMCpFoAiCSzNv1XIJHlIrw06zXmGSPMZ+YIWypxiu8ktIbO0THrCksJhktIttAFVQAoHICvd++qKWdgqjcnQUsW8qqskwAJO5jrWnxXDPcCFMpKPmhiQD4WG4BggtOx29xaPJDSWieyptTlaXEcXcurltWnyk+ItlTMsHRQzBpJj4gNJqIF4QSfDlnMDoVI3B9tfMQRIIqdK4n7K+z/wD5rUvcFdy1xsof9HlUMSp7ts3jOWZMxoDED4tqoLuzrXbgS0ggdo8tTk9ffqJVKsKQhYMHbeQ7WXK7xKZvKQWGnlv5VYMJiUuAlDsYIIIYHowOoPPXqDWiExI0yL/5n81rJgcJcFxrlzKJULCktMEkFpUbSYGvxGpnD6TqHwCmQDqTH3K11X8+SVKUpSrVa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Числа - 6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41" y="2285097"/>
            <a:ext cx="2807888" cy="187129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nelok.in.ua/wp-content/uploads/2018/07/Demonstratsiyni-kartky-Veseli-tsyfry-Anelo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 b="639"/>
          <a:stretch/>
        </p:blipFill>
        <p:spPr bwMode="auto">
          <a:xfrm>
            <a:off x="4649100" y="2329511"/>
            <a:ext cx="3142260" cy="184013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nelok.in.ua/wp-content/uploads/2018/07/Demonstratsiyni-kartky-Veseli-tsyfry-Anelok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2193"/>
          <a:stretch/>
        </p:blipFill>
        <p:spPr bwMode="auto">
          <a:xfrm>
            <a:off x="1077987" y="2329511"/>
            <a:ext cx="2835859" cy="184013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85588" y="4411777"/>
            <a:ext cx="3194525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Все </a:t>
            </a:r>
            <a:r>
              <a:rPr lang="ru-RU" sz="2800" b="1" dirty="0" err="1">
                <a:solidFill>
                  <a:schemeClr val="bg1"/>
                </a:solidFill>
              </a:rPr>
              <a:t>вийшло</a:t>
            </a:r>
            <a:r>
              <a:rPr lang="ru-RU" sz="2800" b="1" dirty="0">
                <a:solidFill>
                  <a:schemeClr val="bg1"/>
                </a:solidFill>
              </a:rPr>
              <a:t>! Уроком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задоволений</a:t>
            </a:r>
            <a:r>
              <a:rPr lang="ru-RU" sz="2800" b="1" dirty="0" smtClean="0">
                <a:solidFill>
                  <a:schemeClr val="bg1"/>
                </a:solidFill>
              </a:rPr>
              <a:t>/на!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9100" y="4411777"/>
            <a:ext cx="3067892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>
                <a:solidFill>
                  <a:schemeClr val="bg1"/>
                </a:solidFill>
              </a:rPr>
              <a:t>зовсім</a:t>
            </a:r>
            <a:r>
              <a:rPr lang="ru-RU" sz="2800" b="1" dirty="0">
                <a:solidFill>
                  <a:schemeClr val="bg1"/>
                </a:solidFill>
              </a:rPr>
              <a:t> все </a:t>
            </a:r>
            <a:r>
              <a:rPr lang="ru-RU" sz="2800" b="1" dirty="0" err="1">
                <a:solidFill>
                  <a:schemeClr val="bg1"/>
                </a:solidFill>
              </a:rPr>
              <a:t>виходило</a:t>
            </a:r>
            <a:r>
              <a:rPr lang="ru-RU" sz="2800" b="1" dirty="0">
                <a:solidFill>
                  <a:schemeClr val="bg1"/>
                </a:solidFill>
              </a:rPr>
              <a:t>, але я </a:t>
            </a:r>
            <a:r>
              <a:rPr lang="ru-RU" sz="2800" b="1" dirty="0" err="1">
                <a:solidFill>
                  <a:schemeClr val="bg1"/>
                </a:solidFill>
              </a:rPr>
              <a:t>старав</a:t>
            </a:r>
            <a:r>
              <a:rPr lang="ru-RU" sz="2800" b="1" dirty="0">
                <a:solidFill>
                  <a:schemeClr val="bg1"/>
                </a:solidFill>
              </a:rPr>
              <a:t>(</a:t>
            </a:r>
            <a:r>
              <a:rPr lang="ru-RU" sz="2800" b="1" dirty="0" err="1">
                <a:solidFill>
                  <a:schemeClr val="bg1"/>
                </a:solidFill>
              </a:rPr>
              <a:t>лася</a:t>
            </a:r>
            <a:r>
              <a:rPr lang="ru-RU" sz="2800" b="1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37641" y="4442429"/>
            <a:ext cx="2807888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Мало </a:t>
            </a:r>
            <a:r>
              <a:rPr lang="ru-RU" sz="2800" b="1" dirty="0">
                <a:solidFill>
                  <a:schemeClr val="bg1"/>
                </a:solidFill>
              </a:rPr>
              <a:t>що </a:t>
            </a:r>
            <a:r>
              <a:rPr lang="ru-RU" sz="2800" b="1" dirty="0" err="1">
                <a:solidFill>
                  <a:schemeClr val="bg1"/>
                </a:solidFill>
              </a:rPr>
              <a:t>вийшло</a:t>
            </a:r>
            <a:r>
              <a:rPr lang="ru-RU" sz="2800" b="1" dirty="0">
                <a:solidFill>
                  <a:schemeClr val="bg1"/>
                </a:solidFill>
              </a:rPr>
              <a:t>, не </a:t>
            </a:r>
            <a:r>
              <a:rPr lang="ru-RU" sz="2800" b="1" dirty="0" err="1">
                <a:solidFill>
                  <a:schemeClr val="bg1"/>
                </a:solidFill>
              </a:rPr>
              <a:t>розумів</a:t>
            </a:r>
            <a:r>
              <a:rPr lang="ru-RU" sz="2800" b="1" dirty="0">
                <a:solidFill>
                  <a:schemeClr val="bg1"/>
                </a:solidFill>
              </a:rPr>
              <a:t>(ла).</a:t>
            </a:r>
          </a:p>
        </p:txBody>
      </p:sp>
    </p:spTree>
    <p:extLst>
      <p:ext uri="{BB962C8B-B14F-4D97-AF65-F5344CB8AC3E}">
        <p14:creationId xmlns:p14="http://schemas.microsoft.com/office/powerpoint/2010/main" val="1938703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915900" y="1492253"/>
            <a:ext cx="5509479" cy="2281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Сядьте, діти, всі рівненько.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Усміхніться всі гарненько,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Настрій на урок візьмемо,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Й працювати розпочнемо.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57" y="623189"/>
            <a:ext cx="10080172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12028" y="1443168"/>
            <a:ext cx="8643257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Вправа «Веселі числа</a:t>
            </a:r>
            <a:r>
              <a:rPr lang="uk-UA" sz="2800" b="1" dirty="0" smtClean="0">
                <a:solidFill>
                  <a:srgbClr val="7030A0"/>
                </a:solidFill>
              </a:rPr>
              <a:t>».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Обер</a:t>
            </a:r>
            <a:r>
              <a:rPr lang="uk-UA" sz="2800" b="1" dirty="0">
                <a:solidFill>
                  <a:srgbClr val="7030A0"/>
                </a:solidFill>
              </a:rPr>
              <a:t>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число, </a:t>
            </a:r>
            <a:r>
              <a:rPr lang="ru-RU" sz="2800" b="1" dirty="0" err="1">
                <a:solidFill>
                  <a:srgbClr val="7030A0"/>
                </a:solidFill>
              </a:rPr>
              <a:t>що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відповідає</a:t>
            </a:r>
            <a:r>
              <a:rPr lang="ru-RU" sz="2800" b="1" dirty="0">
                <a:solidFill>
                  <a:srgbClr val="7030A0"/>
                </a:solidFill>
              </a:rPr>
              <a:t>  </a:t>
            </a:r>
            <a:r>
              <a:rPr lang="ru-RU" sz="2800" b="1" dirty="0" err="1">
                <a:solidFill>
                  <a:srgbClr val="7030A0"/>
                </a:solidFill>
              </a:rPr>
              <a:t>твоєму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настрою зараз.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xISEhUSEhMWFhUXGBcaGBYWFxgXGBwYGBoYHhobFSAYHSggIBolIBgdITEhJSkrLjAxHiAzODMtNyktLisBCgoKDg0OGxAQGy0mICYtMDcvLzAwLS0vNS8vLS0tLS8vLS0tLS0tLS0tLS0tLS0tLS0tLS0tLS0tLS0tLS0tLf/AABEIAOEA4QMBIgACEQEDEQH/xAAcAAEAAgMBAQEAAAAAAAAAAAAABQYDBAcCAQj/xABHEAACAQIEAwYCBgcFBQkAAAABAhEAAwQSITEFQVEGEyJhcYEykQcUUmKhsSNCcoLB0fAzU3OSshU1ouHxNGODk5SzwtLi/8QAGwEBAAIDAQEAAAAAAAAAAAAAAAQFAgMGAQf/xAA5EQABAwMCBAQFAwMCBwEAAAABAAIRAwQhMUEFElFhE3GBkSKhsdHwMsHhFCPxBsIWQlNigqLSFf/aAAwDAQACEQMRAD8A7jSlKIlKUoiUpSiJSlKIlKUoiUpSiJSlKIlKUoiUpSiJSlKIlKUoiUpSiJSlKIlKUoiUpSiJSlKIlKUoiUpSiJSlKIlKUoiUpSiJSlKIlKUoiUpSiJSlKIlKUoiUpSiJSlKIlKUoiUpSiJSlKIlReO4zYtP3bMzXNCbdu3cvOA0gMy2lYqpg+IgDQ61KVXsZiUQu5YW0LgEg5MzyEBciCWJAUa7AVouLhtBnM72Gqya0uMBS17HWkKK9xUa5oiswVmPRQdSfKtuq5iGzqbNxkuAqZtOFIZJjxgiY5ZuuscqluFIFtIqszqAMrOczZeQYnUkDSTJMakmTWNvd0688m3XHqjmFuq3aUpUlYpSlVrE4NHuszg3ddBdYm2sbKlseHTm5BaZ5QBqrVqdFvNUMBetaXGArLSq9j7ruAyO9h1GjSHSf+9tzDJ1IIaNiu9TGEZyim4oV48SqcwDc8pgSOhIB8htXtOtTqCWOB8kII1WzSlK2LxaPEOJWrAButBacqgM7sQJItogLMY1hQTQ8UtC131xu6t82ug2o/aFwAr7xWtxBh3mkAqvicDxZSfhDbhfDJA+7WnZxwKoyXxkuQbZlWzZhIys05gRqAPP2gVuI0qVQsM46Cc9PbK2NplwkKwW3BAIMg6gjYjyr3UTwLCrbV8nhBYk2x8CtzNsfqhpDFRpJPMkmWqa1wc0OGhWs4SlKw4i+EUsdh/UDzrJF8uYhFIVnUM2wJAJ9Ad6z1WcBhhZJuJbTO3xM2txv27hliR8o0AFe7HfLeDIxh28dt3Z0M7m2WlrbgahR4CARCkhqh0r+3quDWuydNVmabgJIVjpSlTFglaPEcb3QGW29xmMKiAdJJYsQqqANSSOQEkgHeqL4o8lU5EEnziBB8tfyrTXrNo0zUdoFk1vMYC94XGXGts7W1LCYSzdFwmBtLhFDeRMede+H8SS9mjMrIYe24yup5Zh0PIiQeRNVjE8Xw62nxV5XRbTMjB1IYQ+UEoCZmQy6TlcR8UGwcNtjOxIllAAbnlJPhncgFSR0motrfis4NLSDnyxqJ8isnU4EypWlKVYLWlKVG8fxhtWGZTDGFX1bSR6CW9q8c4NElDhQ/GuMszG3aMKNGYbk8wvQDaf6MM15indk+GZ21BmdDy11B3HI14VYEDlW9wjAi+5ViQApMiJ5DmCOdc46pUuao6nTsoYqPc7B1WL60mcXjbJvrbNsOT4cpIJ0nmQDtOkTFe+GcQewRBJXmp5+nQ1i4hg2sXTbJzCAytESpka/eBGseR0mBgrXyvoPgYI/PbtovalWoSObZdAw19bih1Mg1mqr9lMSQzWjsRmHqN/68qluO3Lq4e61gTdCkqAJM+Q5tGw5mK6G3rCrTD/yQpDXy2Vr8Z7S4bC6XHlvsLqffkPciqRju11tra5BdV1dW0KqGCtMOdZDDcRr1G9VC8WmX3YkyZknnvuax1X13ePHMMDIXPVONXAceQBo7jPn+Y7Lpd7iaLnxJxAaw1pQlmBPeyxJneSCFy8o5V8+jzjeIxDXEvMXCqpDEKIOoI8IG+/tXNLtxEGZ2CrpLMQBr5mu+4bDpbUJbUKo2CiB+FZWFuWEkHGPXX8lWFvd1b2oH/pa3bJ5ifYY9VsVUO0vavumNqzBcaM51CnoBzb8B56gTPafHmxhrlxfigKp6M5Cg+0z7Vyn8fx/o04neOogMZqd+gXW8JsG3BNSpoNup+wUla47iFLnPmL75xm+XTfbbyrNguK2u7RMRba53VwXLZB2YSVkZgPCSYGoGmggVGX8LcSM9t0nYujKD6FgAaxVz7n1Gn4pnvIPn1V86ytqwwB5j8j88lMYftJfS811TozSbZMrAgAeRgDUf8q6PwzHLftLdTZhtzB5g+YNcV4hxG3YCm40BmCjQnU7bctN66R9Hdw91dU7BwR6ka/kKtuF16gfyO/SZjzHRVnFrSiKPPTgFsA+R0nv3W52k401lhat6OVzFjrAJIEDqYPpHnVWfEuWDsSxDBhmJOoIPy0q6cS4HbvXRdYtooUgbEAkieYjMdutYsd2bstbIRcjwcrAmQ3KZOo8jXW0a9BlPkLZmQfI4+ir7a7oUaYBaSTqfzsq2vEh9YW8UyjJkaGZvDMgxoND5TE+hyYbHLhwipca+Rce4WcloVy5yA+WaANYA15Com0+ZQ3UA/OsNzG21uLaLgXGBKpOpA3I/rr0rEcAtG1WVGyA2MTgkTEk5xOxyAArF1jRkO2+s/ddRweIW4iuuzCa2KhuyykYdZ5liPSpmo1Rga8tGxXPVmBlRzRsT9VivXVRSzEBVBJJ0AA1JPlXEO0/aq7icSbtt3tooK2srFTkO5Mc2gEjyUcqtP0jcea7cXh+H8TMyi5l5sYy2/yZvYdao3aHg7YO+bDsGICmVBA8QnnV1wy1p4dVglwMA5+Hcxpnvsq+4qE4boNT3WzwDtLewufKA6uczK8/F9oHeTz3mBXX+yGIN3C27zRmuAs0bTJAA8gABXA7l1VBZiABuSYFd37A/wC78P8AsH/U1YcWsramfHYwCoSJO8Rj6dBMdl7bVHn4ScD7qw0pSqVS1C8TxyTAcqUImDG4HTpM6iOXOovtJii62VIghi2kwYQiR/m2/PepTHcOuFmyEQ3VmEE77SPPbmai+0GAZLdtzl8LgEKOTKVmdN2yjaqev/U8z/h+GD7bEd9sa7r2py+GesKHqX7L3IvR9pSPyP8ACoitrhV3Lett94D2On8ag0H8tVru4+yr2GHBSvbGzrZuebp/mAYf+2fnXOzi79niQt3XzWMSpFkfYe2AWB056nzkdK6j2stzhieavbI/zqD+BNVsdnLV5sPfckvZLOoBGWbiAQ4gkgDXQjX8J17yMrS/Rzem+30Cl+C57yB0/Pms/AWjEW/cf8JqwYnHQ6lWDKRGTQSRJJE66jY7aec1B9nLM3x90MT8o/jW4eH3AQoQkBhqMo0B32G48z7VqpOqst/7YmXHTaO241BXtq0QZW12hu27uDvjQnurjZTuCqnWDqCDGvWK4wK6l2s4PduYZ2F57AtpcY920s4Ck928g+AxrBrloqVUe97Wmo2DnCo+PCHU47/7Vhx3DhiENoqTOwG8gGCPSuwfRlxdsVw3C3XJL93lYncm2zISeslJmqV2HvWlvnvIDEQhJAAPOJPxHlz3rpHCFUEhIywNBsIOkDYbk1jbXPLV8GDnfbQ/ZTOD0oti/mmTp0/z9IX3tBat3LRtXASHIHhmQR4gRAOoyzsfOoPh2CtJcV8ud0AWWAUkcmiY7wAEecDbSLPxDC96mXYyCDAOo9a0bHCCpJNwax8KgGBPOY59Kyu6Nd9RrqYGIyevft7+iuadTlbEka/PX33UP214rZbDtZDL3rPb/RypdcrB8zAEkCF38x1qiVucdNl8Vcu2lGsKbkDNcy6ZmIGo0AHkBWnVLxGv4tXOwjGk7x2nRdbwm2NG3zq4z9vktTi3DPrNm7bFvvG7u4ygLmIZUYgqBrm5CNSTHOrx2FlOH4dXzC6yqzzoQ2UAZhOadBy3msnZPhdxLZusnhuRGhLZROsdDP4elTtnCliRmywZhgT1OxI0HWt9BlcM8NrDnfsRtsDj13Cp+J3QfWLQRAgecT9J+q334paUS7hNJ8Ryj5nSoLifaYMpWyCJHxnSAeajr61ucV7K4fFDLiVW6o1VSCIaCM2+4BPzqv2+z+KiDb1Gk5kho5rrMHziur4byvaXXUB3TbX8/lQ7NlsXHxTpESo0LAgbCq12ww1tDYxkEXLN20My7m2zwyHWIIJ/HzqzOpBKspVgYKtoQfP+ex5VLcHvWshV8qkGZZgCZHLnpAqfxW6NC28RjebI027/AG7kK5vHTRkZmIPTurhgblsoO7+EaRtEcjPOo3tNxFrVoi2huXPCQgdU0za6kjSAdpNQeC4mtnEOwYCyZzRtAEk+xmqvY7eMcReu3Vc23A7tFOqZfhB8SjUEkmTB2GulcbW5qUPEpM5jytcQZE8xEjBDp10IPqucuWNoOaHHDhIP3/OisnZrgFrD4m5inZmDBjbzglkLT3mc6ktrE9M061UvpR/3g/8Ah2/yNbtzt8oXJbsmCGkuwB16QD13qlYkW8xNpHRDHhe611pgA+JteW1WXBaHEfFFS8boIBJExECQDjzjJkqvuH0eXlpndYXwPfjucpbOQAo3JJERHOa6/wDQzje94Rhsx8Si4vstxwPwiqL2Dv2UxQN2JKkIzEBVbTWTsYkA9THOukWeJol/D2rTI3etcVgGzEKqMxIg6HMoHua0cbvCb5tsGHSebY4JPo2CB3nCztWxTL530/OqtdKUqDKkJWpxHCi7be2dAwieh5EeYMH2rbpSJRc4hgSriHU5WHRh08juDzBB519qf7TYNGYMjRfj4ACxdeWYKCRrMOdOR8oG7buIAbttrYMRmykSeRKMQD5GucubY0nkDT813UN9It0GFKcQ4ybtnuisE5ZadPCQdB5xUfZxToMqsQNTEDnvuPOaxW1Zmyopdt4WNB1JJAA9TryqR4bgAbgGIBt66K3655AMpK69Jnyrw+LcOAOVk3xXZE+al+zGDyobh3bb9kfzqeryoAGm1R/HeKphbDX3BKrGgiZYgDfzNX9KmKVMNGy34Y3OgXntJ/2TEf4N3/Q1cPFdZxONxOKw7omGFoXEZc165l8LiJChCZ12MVzbjHCLuGcJdABIlSplWA3ykgHSRIIESPKodxUa8jlMql4zTe9ragBgTJ8421+S0V3HrX6Brj3DOx2JvWxdGRAwlA5IYjkTAMA/PyFTuN7W4/CkJiLKHox0DRvDKYnygHypb1msmd0sGPs2OfWaQDGYnrrEkeoXRaqHbfjfdr9XQ+Nx4yP1UPL1b8p8qk8XxwLgxisvxKpVT9p4Cg+UnU9K51ZwuIxLM6I91iSWfQCeerELptAOm1ecQunMb4dP9RHsOv2XYcLt6dQ+PVIDB13OoH7n2WoTSs2Nwdyy2S6hQkSJggjqCpIPzkSJ3rLw/hl++CbVssoMFpUCRuBmIn2rmRRfPLC6w3NIM8QuEdVP3u2J7gW7aFLmUKXnQaRKjr+XnUZ2VvkYu0QTLMQTO4ad+vWo3E4e5abJdRkbow39CND7E1I9lbLNiUyiSpLf5Qd/eB71MFetVr0xU1BEe6h+Bb0raoaUQQc6zj76dF1Wa+1zJeJ3dLjXGBO5LFYbmI2BnSPapC32lxCAZpg6A3LTqD5AkAE13L7ItgczZOgmPbquedwx4iHNz3/JW121A762RvkbN6ZlyT/xx71BA17xmLZ2z3DLNA21PQKB76DzrCXggMGUnYOjIT6BgJ9qsqHLRa2kXDm6Tn0GpVxas8Cm2mSJ/leMXhGvW3tWxLsjBR1MHT32rn2YV23srwsg984jSEB84lv4Cp9uH2SZNq2SdyUUn30rE8TFCo5obzDzjOexXP8AGeWvWHKf0iPWf2X5zkda+g1+iTw6wNTatD9xf5VyD6TDa+uDucmU2U+DLGYPdn4dJiPwqXacUFxVFPkiZ3nT0CpalvyNmVVauX0Z8GuviUxIWLVotLHSWKEZV6nxA9Kpldi+itx9Syz4hccleYBiJG9buKVzTtyBvj0OuFjbsDniVdIpX2lcgrJKUpXqKCS1dts5FouWdmzKU1BPhBzspkLC+wrHjLd68jWzZZcwIlzbyiRucrsdN9BU+zQJqGwfErzuM9u3aQ7K9ybxnbMijKpPTOT+VQnWNIu5iTr1xMz+ZWYeV5OEe1cc27JKvBHd92sQoGUhivME6faO3Nd724pRsO8EQQxtRr1i4dPY1sYni4tXAl1GRGZVS9obZdtlaDKMToMwAJIAMkAytZPsqbnFxJz3/PqgeQIWDCoyoisczBQGbqQNT7msPE8IL1sppurCRmGZGDLI5iVGkj1FbtKlESIKwUR9XxA/uz++y/8AwP51BdpOzGIxgVS9pFAb7bsSdN4ECOXp0qzcS4jbsKGuE+I5VVVZ3ZoJyoqgsxgEwBsCdga+2MdNs3Gt3LYEmGUFiBzC2yx9t/KoosaIIIGnd33Sr/cYWO0Ou30ytGzhcSqgHuiQBJDMgJ6gZWj0k1ixnBDicq4jKbatmyqWkmCB4tIGvIa/OpbBY23eXPadXWSJUzqDBB6EHQg6itqjbKi0yB83R7EwsnOLgQ7MqOxvDEfDtYAUKUyqCJCwPCfYgH2rUw9u7bUILBAUAAI1vKAOSyVMewqcr4TWytbsqxzTjoYRri0QFX8Rw1sQyC9a8CtmOcrr4WAC5CftcyPevuBwt2wi2ltEhRAKskEDn4mBk7kdSdTvWSzxG81zxLbs252di90idCyrC255SzHqAZFZcfxgWGJuJ+hEZrysGFued5d1T7wkAatlAJrT/RUeXlE4Os5nuf20WXiO/jZRnHsBexNkoLIDSpBdlGxElcpbWJGsb1s9l+AfVlLOQbrbxsB9kfxNWGlZ07Okx4eBkdSs/wCpqeEaQPwkyVVMRhe7xN28bBYsVyOiFvDlWfhBhi2aTEkBdTAj7jbzXENs2LhDCCDbua+UlQB6k1aqib/GIuG3as3bzKQHKBAiT9prjKpPVVLESJAmtNbhwquJ53CenL7TyzA2zheNrQNB8/uq5gOFXsM6vcU3CbaiUVmyt+uPCCdfDrEacuclib/eKUfD3GB5G1cI/FKl8fxS1Yy96Sgb9cqxRf8AEcDKg82IFSFbLiz8eq6o57pMT+nYAbtPRZG5c7LgCVo8IVxZQXJzRrJltzGY82iJ85repSpYEBR1XcZcU3n7/wCFSMivItxCnMJ8LNJOu4iNNZxcXOHxFprNzIysNh4mnkUCycw3Ea1OY/GJZQ3LrBVECT1JAAAGpYkgADUkgCvGBx3egt3V1F5G4uQn0UnOPRlFQqlkXuLucj2keR2jbotgfAiFzvsJwR8K73cXZNu5Ci2Xy5QDOYqVJAY6DUzG25q44m/YeJKlh8JU+MH7hXxA+lSuBx9q8CbbhsphhqGVomHU6q0EGCAa3K3XdF1zcOrveZMbDECMHUe6wpkMaGgKnfXMV/fX/wD0bf8A0pVxpXngP/6jv/X/AOV7zDoErHduBQSTAAkk7ADcmslVX6Qsd3eEKje6wt/uwWb2KqR71LY0ucGjde0qZqPDBqTCjMT2+BuZLVsZSYDu0btGaI0HPU/KpS9fCXEsldLgc5yw+JYOUyZLEFmkT8JmuVTWW1ibisrhjKxlMkkZdonl5bVu4jwQXPL4buWAepk7HXHfH2XS1OE08eFjHnP5uug3eLotm/dS1pauG06XFCrcgqDESGTx6HqIgaitnsx2wOKvGy1sIcpYENm2iQZA61ReKcev4hQjwFBmFUrJ5FpJ/lVk+jThjZ3xLDwgFF8ySMxHpEe56VrsuHOtbR3j/qkxkmNBE6aydMTCi1bFlG1c+sBzbft2XRaUqG7ScWGGtFhBdtEB69T90bn2HOsAJXPVHtptL3GANVk4jiQWFtWGYCWg+IKdhpquaDr901FJxSz3ZvLfy2gzKzTkTMrlDJIBBDAiRE+elUmxxG6jtcVznaczGDM9ZEVLcBd8Qz2LlsX0c5m7zYERq0gj9VYHkKrL6yuS81GOwIgAwf8Au6Z9Qq+y45b1nNplpBJO0jt7jtjrGVcuGWF7y4/65C5iNA4/VLgaZxBWY2jeBExWpgcOUBLfETrG3kB5fzNbdTLcPFJoqfqjPmrR0ThRvEeLW7JVWkltYAmB1Pl/XI14uccsZSQ4JgkCDqem1U/FYk3bj3D+sxj9kaKPlHvNY6uqdiwsBccqoqcQe15DQIU/fxWVrS5Q63SQz5lEErIMHVsx002npXjDY9M10C2ydwyqWZYVgyqxydVhoPn7VAZB0j00P4VsXsXccBWaQOUASRtMf18qoP8AhyqyqxzXg5lxyDrMxmSRgydfUqWOLMLXS2Og1236ZV6wmKtOItspjkOQ9OlbVVbsfY8Tv0AUe+p/IVaasa9MU3loK229Q1KYc4JVb4ji0EvckqbgtqMpYAs+QaDqdSeQ30GlY7Y9uXV2sYU5QpIa7uSRuLc6ADbN8uppb8ZxLobJvOysTKyTJYyQTuZJ2mqe+PitFNpjOfsr+14RWqNFQwJ0nWOsfQbrrP1te87gXCbuTPkYsQUnLqD4Ss+E89epmpnhdtFtILYhMvhWZAXkB5DYDkNK5hje0l+1bHeYU28Q6d39YdSpZRrpKSSCScswCZ8qiOzPae9g3EEtaJ8VsnQjqs7N/RrTZPq0pFYnbXPn6HCDhNWqwubGNIgz6gwO06zsu50rVwGLW9bS6hlXUMp8jWHimN7pRGrtoo/MnyH8hzq1fUaxpe44AlVAaSeWMr7xK7AVRGYnQ7kAbkefL3qGTH2/0pW9l7klbxnQEKrHOW6KQc3471gdmJzFjm+1z/l7VjZZzBhnDqVdX2ZSDptpudIjU1ytfinjVOYEtG2frtkexhTRauaNipPAd211LuYFmt+C4CPHbMHKxGjKMwZTuJMHUzYKpqiMoChVUBUVdlURoPkPkKsfC8VnWD8S7/wNWfDeIiqfBecjQ9f5A33WqtQLRzLfpSlXSirzmHWuc/SjiZu2bU7IzkftGF/0NVnvYuXVwCjbSQY8pmPMEem0VzvthjTexTsf1SqDWfhGsfvFqy4XcMr3HK3YT6aT7lWnC6JNy0nYE/KP3WpwR7AvKcQC1vXMFmSYMbEHerVbxfBZ/sXHme8I/BzVGpV9UoB5kk+hXQV7RtZ0lzh5GB7LrHDOG8Mu62bdl45EZiPUPqKsVm0qgKoAA0AAAAHkBX5zx+Ov4e/Yv27hFtWCuqmCC5gN6DT+jXauzPaNb9n9Ict1TlaATJgkMoHUA+4NVN1RNMF04Gs7TvPTbz2XO3tm+mS4EkA7650PkcjbI0VnrlPaXif1m+zg+BdLf7M6N+8dfSOlWzi3FHtYa9JJPwK2shnIUTOseKQf+tc9AqLa1G1W87fLyO4/PNcZ/qGu5jW0Bvk+Q0+efRK6NwP6thLIVriB2AL6yZ6aawNvnXOa+ipLmyFQ2V7/AEjy8NBMYnbr7rr+E4havf2dwNG4B19xvW5XBOzHHLrO+Ze6v2bmoE/A2qHfWRIPI+9do4VxNbtlLpIEiD5MDBHzrQ4ACdl1tlfms91Ko2HjoZBHUe49xnKpVyz3bvbP6jsvsD4fmpU+9b9jgt9wGVBBEgsQP+f4VKdxZe6XuwxBAzqfCY2zhdCIO/LUEwKsNtwRKkEeWoqSzifOwCnqMGeo/Pssv/zhzkvONoVLxPAsQilyLcKCTDmYAk7qB+NRoNW3tXictjIN7hC/u7v7QMv7wrlvbW/esLaxdu4RbsODetCR3iuyr7xJgHrPKplvXeaZe/I7fNRbmgxtQU6eDH+B6/uus9nbISws7sS3z2/AVk4/iWtYW/dX4ktXGHqqkj8q0MbiFygBTFvQMJ2ESdtNpBBmQPMVlxWOt9y64hlW2wyNcLKqZX8PiJOh8Ue49KoHX1N9YsnJOPPp2P12V1TpcjAOg/PdcLiCRW9wTHCxftXishGDFeo8vPmPOK1sXYFu46C4lzIYL22DK3MEFSRqCDHLasdQctPcL6DLKzJGWuHyK6H297Q4bEYO2LbhmNwNEQygBpLA7bx5zXPAKVl7HW8nFrOZTdS9LFToFNpZDHfTy0kkVsLvEMuMY/PkoLWM4dR+EEtnOdJED5wPWTO/cOyOEazg7Ft9GCSQeRYloPpMVo8Vu5r7/cyoB6gMT75gP3RWxgcXkZguo0JWRMHnoTruIO8A6VoX7oa/eI+0pj/w0H5qah8SuWVLQtYcggHy69xMZC5miS6uXu3k+6+VJcYwKd13qKA1sZpA1KDVlPWRJHmBUbUmvEB3LIfiylR0MjSfKq7hVWg01GVoAcNT8x+/p1hb7pryGluxUZW7we5FwDqCP4/wqtdpuGXb+EezYvNauQuV1JB8JBiQQRMRIrY7BcWOLw+GxB+JwM0faUlXjylSai2YLH06oP8AzgEef3z7d1sqmQ5h6fnthX+vteaV3MKnUL/sQyIdQAZHgkxy1BH4zNR3FuxNm+xud46XDuQEKk7eJSPbQg6DU1baisXx/DWnNt7qq4iQZ0naY2rXQoNpVOekId2me630qlYO/tkz2XOuJ9icVakoouqOdv4vdW/JS1VtljQggjQgiCCNwQdj5V21eNYUiRiLJH+Iv865H2lxKXcVeu2/gZhB6wqqT7lSferu0uKlQlrxtrEK/wCHXdxVcWVW6DWI9OnyUnwjsnZxeG/TE+J1ICkBl7ttN1PxFTOmo2rZwVhk4g9q2gAbNCLEQwDaZgYj26aVX+H8YvWARafKG1IgHXrqKtvYDC3L198XcMwCoMRLkLMeiiPeq+rZ3AqV313g03NIAzOSI2gcud/mSV5c0nUvGqvOCIHnI5RGmFs9o+H3FwzsVgC5aJ+EaBlEwpI5z6D2qnV2LiGEF21ctHZ1ZT+8ImuPZSNGEMAcw6MDDD2IIrTaUWUWlres/KPoAvmf+o2E1KdXtHsZ/cqZ7K8OS/fyXPhAJjaYjQ+WtZe1PBRZvqLQOS6CUWSYZSAVE8jmUj1PICo7g2ONi8lzkp1HUHQ/gasnbXilq4lnubgLhs0j9UZTv0ObKY8q2u5g7H8KNai2fY1BUgOBnbm2iJ3OR0k5UDc7HG1dvYnPINq2uUfaRpYnqsHTnVi7Koz4RgNSjkgddBI/OPOKh7/aR3tm2UAlcpbMSdRBOvl51bOxOFKYUE7sSfaYH5TUCgy4dSc25GT5aRnSYyrahUtal8x1poGGcEaQBqF8w2Fu5icjbKBJgaT1Gg16TWnjezWMuXGuJxK9h1MRatpbdBCgTLrJJiferfUbxzGdzZZh8R8KftHb5b+gNY21hTpP5manH5srx9X4c6KidzdV3W7irmJysVV7iosARmACAD4gdecCtl+A2cZYuWbxJV4BVTDDKysCDyMgDbad5rAqwAKsvZjAhkZ2nUwIJGg9PWrviNKoLPkou5TjPXOR66/wqWzqCpdc7hOvp0+y9WeEZwQGVRoNUnZQNNQZjnO/LlW1xHhNl7TriQLlqMzqyjIQhDagzsVB35VK2LQQQP51rcYwxu2L1td3tuo9WUgfnVHRs2NAc8Au3PfqP8K7c86DRcCxbW2uO1qyllGMi3bUKF5AHLzjc9ZqQwvZzFXbPfpYZ7euoiTG5VZzEctBUV6iJ5HceR866b9GvaNO7+q3WCspPdljGZSZyj7wJOnQ+VaaYD3/ABldlePfa24NuAQI74/IyuZlYkRtoQdCCNwehrpvBez+H7rD3ber21JS5mceK6F7yQrAEHKBBBiNNa1/pXwtgd3cgC+zQY3a2FMFusNlAJ6kVRMPxS/bXKl64q6wq3GAEzMAHTetF1ReDytdH2OxUZwdxK3a9vw5ODMeY3xt6rqnZe/9b75hChLmTWHPhk5lMAa5vPatniHAltM2ItKSzx30SWYKoCsANJUCIAkgncgTo/RVhSuFe4drlwlfRQFn5g/KrtUlljRdSILf1DJ32+0qguj4Nw5rDhp/yqbbcMJBBB5jUUziYkT0qzPw+ySWa1bJO5KKT7kioHH3VdxkACLIWBAJMS2nLQAe/WqG74W22pl7qnkIyT7rdSuTUdAasdpQWAJHoeZ6V77M8DtYXu7FhctpA5A1JktOpJM6sYrF/XSp/hOGKrmacx6kmB01r3hIdUqBg0GT6afP6LG6HL8XopClfaV1qrkrl3bDs7fOJe6i94t5xlCkZgcoBDBiNPDMjTrFdRqOx2CZ2R0cKyhhqpYEMVJ2IMyg1nrp0yFerRl1IAmNDopFrcvt387Fzu32GxJWS9sNyXM5+ZyafI1Xjgbne9zlPeZsuXnO8ekaz01rsBwV+P7RP8rflnrD/sHTNKd9nz95k0+DJlic2XL97fXyrChxK/Bd4gBwYnl/Vt+nbqD6KxZxeq2eY83pEfL5fMKlL2DvgAl0O2ZVJBA55SRBPSQKvvAxbW0LdpSoTwlG+JTuc3UmZnUGZBNeRgr/APeJ/kb8s9Z8BhGQszsGZoGi5RCzG5JnxHWemgrTTubyqYr6f+P+3VQbm6qVwA90x2A+gC365z2v4ORiM1kFu98RRNWVucgbI0TmOmaddRXRqgVt3bZf9EXLOzZlKagk5ZzspkLlWOUACayq1X0hLGyfz19lW3FpTuqZp1NPn6LnmL4detAG7aZATALZInpKEgH1iseFwty62S0jO0TCxIHUliAPc6610LiGGvX7b2jZYBwRLm3lE8/C5Om+grzg+FthS62bburNmBDJm+ECGzsuxE6dfWtYva/hF3hmZxjbrE7fNVLv9PUfGEP+CM9Z2gwBHpj1xUeHcAuteW3eU2gTqWjX7qFSVLHpPU1061bCqFUQAIA6AbVD3xduKUOHeCI8TWwPmHJHqBI5VLYZGCKGOZgAC3Uxqfes6FepUHxtiO0fJWdtw+jaSKWZ1nJ8sACPRecVi0tCXaJ0A1JJ6KBqT5AVWe0b3rpVls3O7QEz4ZJPPKGzaAdJ8R0qZxuGud93qqGGTLEww1JOWRHi8M6j4Rvyx57507m4PVrUfg5Nan3VelUmmyY07/MKU+kyowtccFU3POXL4i0BQupYnbL+fprtVv4biu5tKj2rqADVoVhJ3/s2YxrvFaGD4DdtXO+8DE94cgkFe8bN4SdGIjLqF3O2xkw97+5f1JtR+D/wqRfX9xUcGsZiAeuSMiZGhx31Ua0s20pLjnI9J/dSlq4rAMpBBEggyCDzBHKstR/CsO9tWzwMzswVTIUGNNhqTLHTdjvvUhWTSSASI7KUVzDtd2Q73Es+Egsxm6h8KIxE5s0RJ3KanWdjVc4z2TxWFTvLgRk0zG2xbLP2gygx5ifaurpg7ySEyMCztJZlPiYtqAjSdd9Jr5iMFfuAo3dqrCCwdmIB3gZAJjYz86q6jaxfinieo99Z0zorWhxStSa1vNIGxHymJXIeB9n7+MZu7iFjM7khQeQ0BJPkB6xImawnYW6t1RimVLM6tbJafumQMs/aIgV0i9g7ouO9vIQ5BIZmUghVXSFaR4R0515u4XEMCpFoAiCSzNv1XIJHlIrw06zXmGSPMZ+YIWypxiu8ktIbO0THrCksJhktIttAFVQAoHICvd++qKWdgqjcnQUsW8qqskwAJO5jrWnxXDPcCFMpKPmhiQD4WG4BggtOx29xaPJDSWieyptTlaXEcXcurltWnyk+ItlTMsHRQzBpJj4gNJqIF4QSfDlnMDoVI3B9tfMQRIIqdK4n7K+z/wD5rUvcFdy1xsof9HlUMSp7ts3jOWZMxoDED4tqoLuzrXbgS0ggdo8tTk9ffqJVKsKQhYMHbeQ7WXK7xKZvKQWGnlv5VYMJiUuAlDsYIIIYHowOoPPXqDWiExI0yL/5n81rJgcJcFxrlzKJULCktMEkFpUbSYGvxGpnD6TqHwCmQDqTH3K11X8+SVKUpSrVa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Числа - 6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27" y="2652816"/>
            <a:ext cx="2791658" cy="186047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nelok.in.ua/wp-content/uploads/2018/07/Demonstratsiyni-kartky-Veseli-tsyfry-Anelo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 b="639"/>
          <a:stretch/>
        </p:blipFill>
        <p:spPr bwMode="auto">
          <a:xfrm>
            <a:off x="7854040" y="2656416"/>
            <a:ext cx="3176993" cy="186047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nelok.in.ua/wp-content/uploads/2018/07/Demonstratsiyni-kartky-Veseli-tsyfry-Anelok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2193"/>
          <a:stretch/>
        </p:blipFill>
        <p:spPr bwMode="auto">
          <a:xfrm>
            <a:off x="891542" y="2646208"/>
            <a:ext cx="2887576" cy="187369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159997" y="4723551"/>
            <a:ext cx="7543799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dirty="0"/>
              <a:t>– Що вивчає математика?</a:t>
            </a:r>
            <a:endParaRPr lang="ru-RU" sz="2800" dirty="0"/>
          </a:p>
          <a:p>
            <a:r>
              <a:rPr lang="uk-UA" sz="2800" dirty="0"/>
              <a:t>– Де ми використовуємо математику в житті?</a:t>
            </a:r>
            <a:endParaRPr lang="ru-RU" sz="2800" dirty="0"/>
          </a:p>
          <a:p>
            <a:r>
              <a:rPr lang="uk-UA" sz="2800" dirty="0"/>
              <a:t>– Чи можна прожити без математики?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7874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26775169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79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Rectangle 23"/>
          <p:cNvSpPr>
            <a:spLocks noGrp="1" noChangeArrowheads="1"/>
          </p:cNvSpPr>
          <p:nvPr>
            <p:ph type="title"/>
          </p:nvPr>
        </p:nvSpPr>
        <p:spPr>
          <a:xfrm>
            <a:off x="936169" y="504557"/>
            <a:ext cx="10319660" cy="82028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/>
              <a:t>Усне опитування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7941" y="1433045"/>
            <a:ext cx="5671459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– </a:t>
            </a:r>
            <a:r>
              <a:rPr lang="uk-UA" sz="2400" b="1" dirty="0">
                <a:solidFill>
                  <a:srgbClr val="7030A0"/>
                </a:solidFill>
              </a:rPr>
              <a:t>Які арифметичні дії ми знаємо?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uk-UA" sz="2400" b="1" dirty="0">
                <a:solidFill>
                  <a:srgbClr val="7030A0"/>
                </a:solidFill>
              </a:rPr>
              <a:t>– Що означає збільшити число на 10?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uk-UA" sz="2400" b="1" dirty="0">
                <a:solidFill>
                  <a:srgbClr val="7030A0"/>
                </a:solidFill>
              </a:rPr>
              <a:t>– Що означає зменшити число на 5 ?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uk-UA" sz="2400" b="1" dirty="0">
                <a:solidFill>
                  <a:srgbClr val="7030A0"/>
                </a:solidFill>
              </a:rPr>
              <a:t>– Назвіть числа від </a:t>
            </a:r>
            <a:r>
              <a:rPr lang="uk-UA" sz="2400" b="1" dirty="0" smtClean="0">
                <a:solidFill>
                  <a:srgbClr val="7030A0"/>
                </a:solidFill>
              </a:rPr>
              <a:t>18 </a:t>
            </a:r>
            <a:r>
              <a:rPr lang="uk-UA" sz="2400" b="1" dirty="0">
                <a:solidFill>
                  <a:srgbClr val="7030A0"/>
                </a:solidFill>
              </a:rPr>
              <a:t>до </a:t>
            </a:r>
            <a:r>
              <a:rPr lang="uk-UA" sz="2400" b="1" dirty="0" smtClean="0">
                <a:solidFill>
                  <a:srgbClr val="7030A0"/>
                </a:solidFill>
              </a:rPr>
              <a:t>25, 67-74, 46-39.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uk-UA" sz="2400" b="1" dirty="0">
                <a:solidFill>
                  <a:srgbClr val="7030A0"/>
                </a:solidFill>
              </a:rPr>
              <a:t>– Як розпізнати одноцифрові числа і двоцифрові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27371" y="1452282"/>
            <a:ext cx="3396344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Додавання, віднімання, множення, ділення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27371" y="2283278"/>
            <a:ext cx="2710543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Додати 1 десяток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27371" y="2744943"/>
            <a:ext cx="271054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Відняти 5 одиниць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27371" y="3212204"/>
            <a:ext cx="4724400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Одноцифрові мають один розряд – одиниці, а двоцифрові мають два розряди – десятки і одиниці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user\Desktop\математика\Новая папка\діти  та школа для презентац\kartinki-na-prozrachnom-fone-dlya-detej-25 -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4241590"/>
            <a:ext cx="7869283" cy="235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527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756497" y="311703"/>
            <a:ext cx="10590465" cy="55240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/>
              <a:t>Таблиця </a:t>
            </a:r>
            <a:r>
              <a:rPr lang="uk-UA" sz="3200" b="1" dirty="0"/>
              <a:t>натурального ряду чисел першої сотні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8" name="Таблиця 11">
            <a:extLst>
              <a:ext uri="{FF2B5EF4-FFF2-40B4-BE49-F238E27FC236}">
                <a16:creationId xmlns:a16="http://schemas.microsoft.com/office/drawing/2014/main" xmlns="" id="{AEB8BF52-1DE9-C103-E473-C338F8C60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62969"/>
              </p:ext>
            </p:extLst>
          </p:nvPr>
        </p:nvGraphicFramePr>
        <p:xfrm>
          <a:off x="3636866" y="951008"/>
          <a:ext cx="8128000" cy="576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114382988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28885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2886898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991081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7976578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6372347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7703476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586823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413042568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329376190"/>
                    </a:ext>
                  </a:extLst>
                </a:gridCol>
              </a:tblGrid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814895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587833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449940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20658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9365226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3965721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605623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26067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182012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2868209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2064865-D62D-0354-8F48-FE27CC7386FC}"/>
              </a:ext>
            </a:extLst>
          </p:cNvPr>
          <p:cNvSpPr txBox="1"/>
          <p:nvPr/>
        </p:nvSpPr>
        <p:spPr>
          <a:xfrm>
            <a:off x="3816221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7CE9FD6-24B3-47E3-7E88-4F5FBC87BEF3}"/>
              </a:ext>
            </a:extLst>
          </p:cNvPr>
          <p:cNvSpPr txBox="1"/>
          <p:nvPr/>
        </p:nvSpPr>
        <p:spPr>
          <a:xfrm>
            <a:off x="4602066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CC7038A-3700-2AC0-0110-9F0B689153E5}"/>
              </a:ext>
            </a:extLst>
          </p:cNvPr>
          <p:cNvSpPr txBox="1"/>
          <p:nvPr/>
        </p:nvSpPr>
        <p:spPr>
          <a:xfrm>
            <a:off x="5440983" y="9792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48B67CB-4E73-FF6A-2CD9-2CC1E817FF02}"/>
              </a:ext>
            </a:extLst>
          </p:cNvPr>
          <p:cNvSpPr txBox="1"/>
          <p:nvPr/>
        </p:nvSpPr>
        <p:spPr>
          <a:xfrm>
            <a:off x="6245290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75F2506-0445-2E20-CFDE-DF4450313B82}"/>
              </a:ext>
            </a:extLst>
          </p:cNvPr>
          <p:cNvSpPr txBox="1"/>
          <p:nvPr/>
        </p:nvSpPr>
        <p:spPr>
          <a:xfrm>
            <a:off x="704959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0690291-FC8F-132D-3157-9F6E3488F87A}"/>
              </a:ext>
            </a:extLst>
          </p:cNvPr>
          <p:cNvSpPr txBox="1"/>
          <p:nvPr/>
        </p:nvSpPr>
        <p:spPr>
          <a:xfrm>
            <a:off x="7853904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50FFDF7-92E7-EFB3-E532-83CCF8360F46}"/>
              </a:ext>
            </a:extLst>
          </p:cNvPr>
          <p:cNvSpPr txBox="1"/>
          <p:nvPr/>
        </p:nvSpPr>
        <p:spPr>
          <a:xfrm>
            <a:off x="8713955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BC9A16A-0677-842A-1D43-72FD83D465B2}"/>
              </a:ext>
            </a:extLst>
          </p:cNvPr>
          <p:cNvSpPr txBox="1"/>
          <p:nvPr/>
        </p:nvSpPr>
        <p:spPr>
          <a:xfrm>
            <a:off x="9518262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9DAEA17-79E4-B8B1-703C-9D97CFDD4DC5}"/>
              </a:ext>
            </a:extLst>
          </p:cNvPr>
          <p:cNvSpPr txBox="1"/>
          <p:nvPr/>
        </p:nvSpPr>
        <p:spPr>
          <a:xfrm>
            <a:off x="10322569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DEE229D-7CDC-9D7F-2DE7-0CC7326FD2D1}"/>
              </a:ext>
            </a:extLst>
          </p:cNvPr>
          <p:cNvSpPr txBox="1"/>
          <p:nvPr/>
        </p:nvSpPr>
        <p:spPr>
          <a:xfrm>
            <a:off x="1104371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ADE51CE-A625-C8C6-B027-59E73E80F978}"/>
              </a:ext>
            </a:extLst>
          </p:cNvPr>
          <p:cNvSpPr txBox="1"/>
          <p:nvPr/>
        </p:nvSpPr>
        <p:spPr>
          <a:xfrm>
            <a:off x="374056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BCAF903-A8E1-51E3-55C0-D15C667A0556}"/>
              </a:ext>
            </a:extLst>
          </p:cNvPr>
          <p:cNvSpPr txBox="1"/>
          <p:nvPr/>
        </p:nvSpPr>
        <p:spPr>
          <a:xfrm>
            <a:off x="4544867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4B3FDBD-DB72-EB15-DA17-A5EE3EBF6652}"/>
              </a:ext>
            </a:extLst>
          </p:cNvPr>
          <p:cNvSpPr txBox="1"/>
          <p:nvPr/>
        </p:nvSpPr>
        <p:spPr>
          <a:xfrm>
            <a:off x="5335069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5401256-9F69-7D5C-B01F-5A4F3E209950}"/>
              </a:ext>
            </a:extLst>
          </p:cNvPr>
          <p:cNvSpPr txBox="1"/>
          <p:nvPr/>
        </p:nvSpPr>
        <p:spPr>
          <a:xfrm>
            <a:off x="612237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E8CE836-A824-1CBA-0217-28B2D211F90F}"/>
              </a:ext>
            </a:extLst>
          </p:cNvPr>
          <p:cNvSpPr txBox="1"/>
          <p:nvPr/>
        </p:nvSpPr>
        <p:spPr>
          <a:xfrm>
            <a:off x="6934592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94B3B14-923F-585E-B637-D685BDBA622E}"/>
              </a:ext>
            </a:extLst>
          </p:cNvPr>
          <p:cNvSpPr txBox="1"/>
          <p:nvPr/>
        </p:nvSpPr>
        <p:spPr>
          <a:xfrm>
            <a:off x="773537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9FB172D-94EF-2325-99BF-A128B6361ECA}"/>
              </a:ext>
            </a:extLst>
          </p:cNvPr>
          <p:cNvSpPr txBox="1"/>
          <p:nvPr/>
        </p:nvSpPr>
        <p:spPr>
          <a:xfrm>
            <a:off x="858711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8BF9770-EF5A-9FEF-CCB4-3D21C1CDBE04}"/>
              </a:ext>
            </a:extLst>
          </p:cNvPr>
          <p:cNvSpPr txBox="1"/>
          <p:nvPr/>
        </p:nvSpPr>
        <p:spPr>
          <a:xfrm>
            <a:off x="940903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77B1E69-CABB-C575-A881-5329641F38F1}"/>
              </a:ext>
            </a:extLst>
          </p:cNvPr>
          <p:cNvSpPr txBox="1"/>
          <p:nvPr/>
        </p:nvSpPr>
        <p:spPr>
          <a:xfrm>
            <a:off x="10226373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846DEE0-25AC-40F2-043A-DEE14762B55A}"/>
              </a:ext>
            </a:extLst>
          </p:cNvPr>
          <p:cNvSpPr txBox="1"/>
          <p:nvPr/>
        </p:nvSpPr>
        <p:spPr>
          <a:xfrm>
            <a:off x="11070484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646F2CB-457B-7CCB-F41C-B71012E7E9A2}"/>
              </a:ext>
            </a:extLst>
          </p:cNvPr>
          <p:cNvSpPr txBox="1"/>
          <p:nvPr/>
        </p:nvSpPr>
        <p:spPr>
          <a:xfrm>
            <a:off x="374056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AB7FF98-C988-22D1-E475-A2277D010A2E}"/>
              </a:ext>
            </a:extLst>
          </p:cNvPr>
          <p:cNvSpPr txBox="1"/>
          <p:nvPr/>
        </p:nvSpPr>
        <p:spPr>
          <a:xfrm>
            <a:off x="4544867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A17DA4B-6177-4412-D300-0F861128D9EA}"/>
              </a:ext>
            </a:extLst>
          </p:cNvPr>
          <p:cNvSpPr txBox="1"/>
          <p:nvPr/>
        </p:nvSpPr>
        <p:spPr>
          <a:xfrm>
            <a:off x="5335069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A582481-C9DB-479D-8BA5-659ABC66AA7B}"/>
              </a:ext>
            </a:extLst>
          </p:cNvPr>
          <p:cNvSpPr txBox="1"/>
          <p:nvPr/>
        </p:nvSpPr>
        <p:spPr>
          <a:xfrm>
            <a:off x="612237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9AB36A9-F629-7A7C-E6DE-401A2552A599}"/>
              </a:ext>
            </a:extLst>
          </p:cNvPr>
          <p:cNvSpPr txBox="1"/>
          <p:nvPr/>
        </p:nvSpPr>
        <p:spPr>
          <a:xfrm>
            <a:off x="6934592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CF3F5EB-0C6B-F7E9-1468-EB12F3557FF0}"/>
              </a:ext>
            </a:extLst>
          </p:cNvPr>
          <p:cNvSpPr txBox="1"/>
          <p:nvPr/>
        </p:nvSpPr>
        <p:spPr>
          <a:xfrm>
            <a:off x="773537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D9E92D1-65BE-729D-13AD-91CA5119E773}"/>
              </a:ext>
            </a:extLst>
          </p:cNvPr>
          <p:cNvSpPr txBox="1"/>
          <p:nvPr/>
        </p:nvSpPr>
        <p:spPr>
          <a:xfrm>
            <a:off x="858711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D9518AD1-D845-C4DD-D6B6-044671E3100E}"/>
              </a:ext>
            </a:extLst>
          </p:cNvPr>
          <p:cNvSpPr txBox="1"/>
          <p:nvPr/>
        </p:nvSpPr>
        <p:spPr>
          <a:xfrm>
            <a:off x="940903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EB2B750-C383-0728-1005-822C122A15FA}"/>
              </a:ext>
            </a:extLst>
          </p:cNvPr>
          <p:cNvSpPr txBox="1"/>
          <p:nvPr/>
        </p:nvSpPr>
        <p:spPr>
          <a:xfrm>
            <a:off x="10226373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D0B4F0A-44E7-8B5A-CCA6-05B2043B899D}"/>
              </a:ext>
            </a:extLst>
          </p:cNvPr>
          <p:cNvSpPr txBox="1"/>
          <p:nvPr/>
        </p:nvSpPr>
        <p:spPr>
          <a:xfrm>
            <a:off x="11070484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EEBAB6F2-6DCC-A4A8-5C1C-BB45A79691BB}"/>
              </a:ext>
            </a:extLst>
          </p:cNvPr>
          <p:cNvSpPr txBox="1"/>
          <p:nvPr/>
        </p:nvSpPr>
        <p:spPr>
          <a:xfrm>
            <a:off x="374056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6AE5B22-4413-1AF8-976D-EE50B0C53DB4}"/>
              </a:ext>
            </a:extLst>
          </p:cNvPr>
          <p:cNvSpPr txBox="1"/>
          <p:nvPr/>
        </p:nvSpPr>
        <p:spPr>
          <a:xfrm>
            <a:off x="4544867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EB090F7-B577-06FE-CD4C-7FB73D6AECD3}"/>
              </a:ext>
            </a:extLst>
          </p:cNvPr>
          <p:cNvSpPr txBox="1"/>
          <p:nvPr/>
        </p:nvSpPr>
        <p:spPr>
          <a:xfrm>
            <a:off x="5335069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FB8D53B-14A1-851C-8191-9D19DA484828}"/>
              </a:ext>
            </a:extLst>
          </p:cNvPr>
          <p:cNvSpPr txBox="1"/>
          <p:nvPr/>
        </p:nvSpPr>
        <p:spPr>
          <a:xfrm>
            <a:off x="612237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0A9F574D-7E2D-E75D-917F-4C7D8CBE5124}"/>
              </a:ext>
            </a:extLst>
          </p:cNvPr>
          <p:cNvSpPr txBox="1"/>
          <p:nvPr/>
        </p:nvSpPr>
        <p:spPr>
          <a:xfrm>
            <a:off x="6934592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1946F10-67FD-E48C-1895-259663DFDEC0}"/>
              </a:ext>
            </a:extLst>
          </p:cNvPr>
          <p:cNvSpPr txBox="1"/>
          <p:nvPr/>
        </p:nvSpPr>
        <p:spPr>
          <a:xfrm>
            <a:off x="773537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2B77D1AD-6122-3929-466A-4F1197BA3376}"/>
              </a:ext>
            </a:extLst>
          </p:cNvPr>
          <p:cNvSpPr txBox="1"/>
          <p:nvPr/>
        </p:nvSpPr>
        <p:spPr>
          <a:xfrm>
            <a:off x="858711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4273B79F-A052-E132-014C-BABA5062AC61}"/>
              </a:ext>
            </a:extLst>
          </p:cNvPr>
          <p:cNvSpPr txBox="1"/>
          <p:nvPr/>
        </p:nvSpPr>
        <p:spPr>
          <a:xfrm>
            <a:off x="940903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A374B907-16F5-8546-D920-9D1907A2F031}"/>
              </a:ext>
            </a:extLst>
          </p:cNvPr>
          <p:cNvSpPr txBox="1"/>
          <p:nvPr/>
        </p:nvSpPr>
        <p:spPr>
          <a:xfrm>
            <a:off x="10226373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C0F6D688-5DA8-89CE-B06E-C5F6695F6B71}"/>
              </a:ext>
            </a:extLst>
          </p:cNvPr>
          <p:cNvSpPr txBox="1"/>
          <p:nvPr/>
        </p:nvSpPr>
        <p:spPr>
          <a:xfrm>
            <a:off x="11070484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2FF0D6AB-5147-DE1E-EBF2-0F20F88C093E}"/>
              </a:ext>
            </a:extLst>
          </p:cNvPr>
          <p:cNvSpPr txBox="1"/>
          <p:nvPr/>
        </p:nvSpPr>
        <p:spPr>
          <a:xfrm>
            <a:off x="374056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B0DD8A1-6164-903C-C62B-CBA89225DFA7}"/>
              </a:ext>
            </a:extLst>
          </p:cNvPr>
          <p:cNvSpPr txBox="1"/>
          <p:nvPr/>
        </p:nvSpPr>
        <p:spPr>
          <a:xfrm>
            <a:off x="4544867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F6FBCDAC-E0DC-DB7E-A5AE-43BFBB5B5D35}"/>
              </a:ext>
            </a:extLst>
          </p:cNvPr>
          <p:cNvSpPr txBox="1"/>
          <p:nvPr/>
        </p:nvSpPr>
        <p:spPr>
          <a:xfrm>
            <a:off x="5335069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73BC303-C94D-D7BC-8705-BCEAB39B3414}"/>
              </a:ext>
            </a:extLst>
          </p:cNvPr>
          <p:cNvSpPr txBox="1"/>
          <p:nvPr/>
        </p:nvSpPr>
        <p:spPr>
          <a:xfrm>
            <a:off x="6167006" y="3273613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37E0795-DE6B-4ADF-CA7D-4DA9A84A0D97}"/>
              </a:ext>
            </a:extLst>
          </p:cNvPr>
          <p:cNvSpPr txBox="1"/>
          <p:nvPr/>
        </p:nvSpPr>
        <p:spPr>
          <a:xfrm>
            <a:off x="6934592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43865AB1-1825-89F2-254D-94DEE68FAB34}"/>
              </a:ext>
            </a:extLst>
          </p:cNvPr>
          <p:cNvSpPr txBox="1"/>
          <p:nvPr/>
        </p:nvSpPr>
        <p:spPr>
          <a:xfrm>
            <a:off x="773537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6D19269D-A7EA-3AC4-AEDD-43A962E34DE5}"/>
              </a:ext>
            </a:extLst>
          </p:cNvPr>
          <p:cNvSpPr txBox="1"/>
          <p:nvPr/>
        </p:nvSpPr>
        <p:spPr>
          <a:xfrm>
            <a:off x="858711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CE1C27A-4CA3-4A44-53DE-DC4393B93BFA}"/>
              </a:ext>
            </a:extLst>
          </p:cNvPr>
          <p:cNvSpPr txBox="1"/>
          <p:nvPr/>
        </p:nvSpPr>
        <p:spPr>
          <a:xfrm>
            <a:off x="940903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120E867-A556-9652-DFED-CEA7939E392B}"/>
              </a:ext>
            </a:extLst>
          </p:cNvPr>
          <p:cNvSpPr txBox="1"/>
          <p:nvPr/>
        </p:nvSpPr>
        <p:spPr>
          <a:xfrm>
            <a:off x="10226373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56BCE35-A03F-33E1-684B-FFF3C8FF7262}"/>
              </a:ext>
            </a:extLst>
          </p:cNvPr>
          <p:cNvSpPr txBox="1"/>
          <p:nvPr/>
        </p:nvSpPr>
        <p:spPr>
          <a:xfrm>
            <a:off x="11070484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11F302F-9096-3F78-602F-84D6005B1457}"/>
              </a:ext>
            </a:extLst>
          </p:cNvPr>
          <p:cNvSpPr txBox="1"/>
          <p:nvPr/>
        </p:nvSpPr>
        <p:spPr>
          <a:xfrm>
            <a:off x="374056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89502F8-7924-F638-C516-5BC0E8A736CD}"/>
              </a:ext>
            </a:extLst>
          </p:cNvPr>
          <p:cNvSpPr txBox="1"/>
          <p:nvPr/>
        </p:nvSpPr>
        <p:spPr>
          <a:xfrm>
            <a:off x="4544867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ED827CBE-40FC-4601-8D02-DFA968AA8F4F}"/>
              </a:ext>
            </a:extLst>
          </p:cNvPr>
          <p:cNvSpPr txBox="1"/>
          <p:nvPr/>
        </p:nvSpPr>
        <p:spPr>
          <a:xfrm>
            <a:off x="5335069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AEED35B-1E14-ED3E-5555-F46AC1D76905}"/>
              </a:ext>
            </a:extLst>
          </p:cNvPr>
          <p:cNvSpPr txBox="1"/>
          <p:nvPr/>
        </p:nvSpPr>
        <p:spPr>
          <a:xfrm>
            <a:off x="612237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1BA686C8-C55C-D2EF-10A6-9DB146226562}"/>
              </a:ext>
            </a:extLst>
          </p:cNvPr>
          <p:cNvSpPr txBox="1"/>
          <p:nvPr/>
        </p:nvSpPr>
        <p:spPr>
          <a:xfrm>
            <a:off x="6934592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B343BAAA-3EC7-25D5-543A-FD9EAA5A81F1}"/>
              </a:ext>
            </a:extLst>
          </p:cNvPr>
          <p:cNvSpPr txBox="1"/>
          <p:nvPr/>
        </p:nvSpPr>
        <p:spPr>
          <a:xfrm>
            <a:off x="773537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C27E4D3A-5B3C-6581-AB24-C913915BA99A}"/>
              </a:ext>
            </a:extLst>
          </p:cNvPr>
          <p:cNvSpPr txBox="1"/>
          <p:nvPr/>
        </p:nvSpPr>
        <p:spPr>
          <a:xfrm>
            <a:off x="858711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2F340638-3DBE-937A-B195-D7DF0B6D1FAD}"/>
              </a:ext>
            </a:extLst>
          </p:cNvPr>
          <p:cNvSpPr txBox="1"/>
          <p:nvPr/>
        </p:nvSpPr>
        <p:spPr>
          <a:xfrm>
            <a:off x="940903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7C01D25B-4A11-C68B-279F-71384310D608}"/>
              </a:ext>
            </a:extLst>
          </p:cNvPr>
          <p:cNvSpPr txBox="1"/>
          <p:nvPr/>
        </p:nvSpPr>
        <p:spPr>
          <a:xfrm>
            <a:off x="10226373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C88326D9-B5E7-D724-BD7F-935D65BBEE42}"/>
              </a:ext>
            </a:extLst>
          </p:cNvPr>
          <p:cNvSpPr txBox="1"/>
          <p:nvPr/>
        </p:nvSpPr>
        <p:spPr>
          <a:xfrm>
            <a:off x="11070484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FCA05AE4-4A7F-8827-857F-3B2AEF70B60C}"/>
              </a:ext>
            </a:extLst>
          </p:cNvPr>
          <p:cNvSpPr txBox="1"/>
          <p:nvPr/>
        </p:nvSpPr>
        <p:spPr>
          <a:xfrm>
            <a:off x="374056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097F384B-5F3D-E009-B827-50CBAB4D5472}"/>
              </a:ext>
            </a:extLst>
          </p:cNvPr>
          <p:cNvSpPr txBox="1"/>
          <p:nvPr/>
        </p:nvSpPr>
        <p:spPr>
          <a:xfrm>
            <a:off x="4544867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050F908A-84AF-598A-F504-A950F3D82CC7}"/>
              </a:ext>
            </a:extLst>
          </p:cNvPr>
          <p:cNvSpPr txBox="1"/>
          <p:nvPr/>
        </p:nvSpPr>
        <p:spPr>
          <a:xfrm>
            <a:off x="5335069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365F7A03-6D03-2D63-B227-9AEECD51352F}"/>
              </a:ext>
            </a:extLst>
          </p:cNvPr>
          <p:cNvSpPr txBox="1"/>
          <p:nvPr/>
        </p:nvSpPr>
        <p:spPr>
          <a:xfrm>
            <a:off x="612237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269C4DF4-CAD7-D103-AA22-784123F39AFE}"/>
              </a:ext>
            </a:extLst>
          </p:cNvPr>
          <p:cNvSpPr txBox="1"/>
          <p:nvPr/>
        </p:nvSpPr>
        <p:spPr>
          <a:xfrm>
            <a:off x="6934592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9597A8D5-B848-5BB5-18BA-4419083DC269}"/>
              </a:ext>
            </a:extLst>
          </p:cNvPr>
          <p:cNvSpPr txBox="1"/>
          <p:nvPr/>
        </p:nvSpPr>
        <p:spPr>
          <a:xfrm>
            <a:off x="7783943" y="440286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045416EC-AE21-CE2F-87A9-E76CF74D7B65}"/>
              </a:ext>
            </a:extLst>
          </p:cNvPr>
          <p:cNvSpPr txBox="1"/>
          <p:nvPr/>
        </p:nvSpPr>
        <p:spPr>
          <a:xfrm>
            <a:off x="858711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A6DF0A57-924B-F754-3087-A2E608BF15E8}"/>
              </a:ext>
            </a:extLst>
          </p:cNvPr>
          <p:cNvSpPr txBox="1"/>
          <p:nvPr/>
        </p:nvSpPr>
        <p:spPr>
          <a:xfrm>
            <a:off x="940903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B018B673-4853-4258-805D-4123F0C133B1}"/>
              </a:ext>
            </a:extLst>
          </p:cNvPr>
          <p:cNvSpPr txBox="1"/>
          <p:nvPr/>
        </p:nvSpPr>
        <p:spPr>
          <a:xfrm>
            <a:off x="10226373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78DEBE1A-7C37-53F6-2EE0-0E52D1E922DA}"/>
              </a:ext>
            </a:extLst>
          </p:cNvPr>
          <p:cNvSpPr txBox="1"/>
          <p:nvPr/>
        </p:nvSpPr>
        <p:spPr>
          <a:xfrm>
            <a:off x="11070484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9791EB30-5155-ED59-339D-8F7C7230F55A}"/>
              </a:ext>
            </a:extLst>
          </p:cNvPr>
          <p:cNvSpPr txBox="1"/>
          <p:nvPr/>
        </p:nvSpPr>
        <p:spPr>
          <a:xfrm>
            <a:off x="374056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3B8BEA0-85E7-008A-61ED-7840B94F447E}"/>
              </a:ext>
            </a:extLst>
          </p:cNvPr>
          <p:cNvSpPr txBox="1"/>
          <p:nvPr/>
        </p:nvSpPr>
        <p:spPr>
          <a:xfrm>
            <a:off x="4544867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30D4DFCF-8971-279A-F8EB-59A457987328}"/>
              </a:ext>
            </a:extLst>
          </p:cNvPr>
          <p:cNvSpPr txBox="1"/>
          <p:nvPr/>
        </p:nvSpPr>
        <p:spPr>
          <a:xfrm>
            <a:off x="5335069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757624D2-9F15-F9A2-AF27-B0C7C511EC10}"/>
              </a:ext>
            </a:extLst>
          </p:cNvPr>
          <p:cNvSpPr txBox="1"/>
          <p:nvPr/>
        </p:nvSpPr>
        <p:spPr>
          <a:xfrm>
            <a:off x="612237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CB73B0E7-CAE4-DF9F-D16A-4EBA245AFD4F}"/>
              </a:ext>
            </a:extLst>
          </p:cNvPr>
          <p:cNvSpPr txBox="1"/>
          <p:nvPr/>
        </p:nvSpPr>
        <p:spPr>
          <a:xfrm>
            <a:off x="6934592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1BCC403E-64C4-D677-6B06-8329CCDE879E}"/>
              </a:ext>
            </a:extLst>
          </p:cNvPr>
          <p:cNvSpPr txBox="1"/>
          <p:nvPr/>
        </p:nvSpPr>
        <p:spPr>
          <a:xfrm>
            <a:off x="773537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1A0B5E84-51E6-6F35-9363-09403CF37984}"/>
              </a:ext>
            </a:extLst>
          </p:cNvPr>
          <p:cNvSpPr txBox="1"/>
          <p:nvPr/>
        </p:nvSpPr>
        <p:spPr>
          <a:xfrm>
            <a:off x="858711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B831F05F-23F3-5231-43C0-0A96004207B7}"/>
              </a:ext>
            </a:extLst>
          </p:cNvPr>
          <p:cNvSpPr txBox="1"/>
          <p:nvPr/>
        </p:nvSpPr>
        <p:spPr>
          <a:xfrm>
            <a:off x="940903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D7D50072-9F79-98BD-B6D3-7C2B57AEF1E9}"/>
              </a:ext>
            </a:extLst>
          </p:cNvPr>
          <p:cNvSpPr txBox="1"/>
          <p:nvPr/>
        </p:nvSpPr>
        <p:spPr>
          <a:xfrm>
            <a:off x="10226373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F709C46-A54C-0B7C-94A2-0010684AA752}"/>
              </a:ext>
            </a:extLst>
          </p:cNvPr>
          <p:cNvSpPr txBox="1"/>
          <p:nvPr/>
        </p:nvSpPr>
        <p:spPr>
          <a:xfrm>
            <a:off x="11070484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B32616D3-EABD-E3A6-3425-7F3F3D9F9AF7}"/>
              </a:ext>
            </a:extLst>
          </p:cNvPr>
          <p:cNvSpPr txBox="1"/>
          <p:nvPr/>
        </p:nvSpPr>
        <p:spPr>
          <a:xfrm>
            <a:off x="374056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6742436E-EB0F-F727-C09A-BE7C635F2679}"/>
              </a:ext>
            </a:extLst>
          </p:cNvPr>
          <p:cNvSpPr txBox="1"/>
          <p:nvPr/>
        </p:nvSpPr>
        <p:spPr>
          <a:xfrm>
            <a:off x="4544867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21EC8A31-8295-A8F7-69F4-6354E4C5B6C2}"/>
              </a:ext>
            </a:extLst>
          </p:cNvPr>
          <p:cNvSpPr txBox="1"/>
          <p:nvPr/>
        </p:nvSpPr>
        <p:spPr>
          <a:xfrm>
            <a:off x="5335069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EC77F785-1C21-5B86-B9FB-FCB16499B482}"/>
              </a:ext>
            </a:extLst>
          </p:cNvPr>
          <p:cNvSpPr txBox="1"/>
          <p:nvPr/>
        </p:nvSpPr>
        <p:spPr>
          <a:xfrm>
            <a:off x="612237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B1B251AE-0BC9-EB70-1B4F-FABC16A55CFC}"/>
              </a:ext>
            </a:extLst>
          </p:cNvPr>
          <p:cNvSpPr txBox="1"/>
          <p:nvPr/>
        </p:nvSpPr>
        <p:spPr>
          <a:xfrm>
            <a:off x="6934592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805BC2F2-5A82-0527-6E27-CAADCE9276EF}"/>
              </a:ext>
            </a:extLst>
          </p:cNvPr>
          <p:cNvSpPr txBox="1"/>
          <p:nvPr/>
        </p:nvSpPr>
        <p:spPr>
          <a:xfrm>
            <a:off x="773537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59975112-A228-AD18-F162-29335164BEDC}"/>
              </a:ext>
            </a:extLst>
          </p:cNvPr>
          <p:cNvSpPr txBox="1"/>
          <p:nvPr/>
        </p:nvSpPr>
        <p:spPr>
          <a:xfrm>
            <a:off x="858711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0A8B680F-87AC-D278-6043-03E529ADDA1A}"/>
              </a:ext>
            </a:extLst>
          </p:cNvPr>
          <p:cNvSpPr txBox="1"/>
          <p:nvPr/>
        </p:nvSpPr>
        <p:spPr>
          <a:xfrm>
            <a:off x="940903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B50C4C0-1E2A-F605-45C2-A513F424C1DA}"/>
              </a:ext>
            </a:extLst>
          </p:cNvPr>
          <p:cNvSpPr txBox="1"/>
          <p:nvPr/>
        </p:nvSpPr>
        <p:spPr>
          <a:xfrm>
            <a:off x="10226373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C6911863-C3B9-3D57-7E46-45391C9B62CE}"/>
              </a:ext>
            </a:extLst>
          </p:cNvPr>
          <p:cNvSpPr txBox="1"/>
          <p:nvPr/>
        </p:nvSpPr>
        <p:spPr>
          <a:xfrm>
            <a:off x="11070484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BC0C2646-46A7-3F42-A1D3-5BB742FBD696}"/>
              </a:ext>
            </a:extLst>
          </p:cNvPr>
          <p:cNvSpPr txBox="1"/>
          <p:nvPr/>
        </p:nvSpPr>
        <p:spPr>
          <a:xfrm>
            <a:off x="374056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7101F17-9F2F-2BDB-DA9F-5960D84AD4FC}"/>
              </a:ext>
            </a:extLst>
          </p:cNvPr>
          <p:cNvSpPr txBox="1"/>
          <p:nvPr/>
        </p:nvSpPr>
        <p:spPr>
          <a:xfrm>
            <a:off x="4544867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000A17CB-FD6A-D0EE-2A2B-573FC4CCD0AD}"/>
              </a:ext>
            </a:extLst>
          </p:cNvPr>
          <p:cNvSpPr txBox="1"/>
          <p:nvPr/>
        </p:nvSpPr>
        <p:spPr>
          <a:xfrm>
            <a:off x="5335069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A5129500-69E9-0B2B-5698-92E435EDCA97}"/>
              </a:ext>
            </a:extLst>
          </p:cNvPr>
          <p:cNvSpPr txBox="1"/>
          <p:nvPr/>
        </p:nvSpPr>
        <p:spPr>
          <a:xfrm>
            <a:off x="612237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5EEA54F5-3A2A-3AA8-5755-31B9591DCC2A}"/>
              </a:ext>
            </a:extLst>
          </p:cNvPr>
          <p:cNvSpPr txBox="1"/>
          <p:nvPr/>
        </p:nvSpPr>
        <p:spPr>
          <a:xfrm>
            <a:off x="6934592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B9995842-6D4C-B8F7-FB2F-6C89B53727F0}"/>
              </a:ext>
            </a:extLst>
          </p:cNvPr>
          <p:cNvSpPr txBox="1"/>
          <p:nvPr/>
        </p:nvSpPr>
        <p:spPr>
          <a:xfrm>
            <a:off x="773537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D7E18346-6801-45B4-B045-AE8D2640B900}"/>
              </a:ext>
            </a:extLst>
          </p:cNvPr>
          <p:cNvSpPr txBox="1"/>
          <p:nvPr/>
        </p:nvSpPr>
        <p:spPr>
          <a:xfrm>
            <a:off x="858711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4D9EC1E6-D7CA-897D-2350-1A3F322D8F54}"/>
              </a:ext>
            </a:extLst>
          </p:cNvPr>
          <p:cNvSpPr txBox="1"/>
          <p:nvPr/>
        </p:nvSpPr>
        <p:spPr>
          <a:xfrm>
            <a:off x="940903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AA93D8C7-980B-0D1C-4C7F-165DA4A336C1}"/>
              </a:ext>
            </a:extLst>
          </p:cNvPr>
          <p:cNvSpPr txBox="1"/>
          <p:nvPr/>
        </p:nvSpPr>
        <p:spPr>
          <a:xfrm>
            <a:off x="10226373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ED46C9A-9DC4-585D-C400-89F08FB1FF62}"/>
              </a:ext>
            </a:extLst>
          </p:cNvPr>
          <p:cNvSpPr txBox="1"/>
          <p:nvPr/>
        </p:nvSpPr>
        <p:spPr>
          <a:xfrm>
            <a:off x="10930007" y="6172542"/>
            <a:ext cx="93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5E01FA1-DDDF-CC0B-9A74-A01C51634B9D}"/>
              </a:ext>
            </a:extLst>
          </p:cNvPr>
          <p:cNvSpPr/>
          <p:nvPr/>
        </p:nvSpPr>
        <p:spPr>
          <a:xfrm>
            <a:off x="327776" y="1104570"/>
            <a:ext cx="3197355" cy="9310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Знайдіть число, що має сусідів 34 та 36, 79 та 81, 20 та 22. </a:t>
            </a: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xmlns="" id="{2C98D764-7EEA-4138-0C8C-8410CD7F22B3}"/>
              </a:ext>
            </a:extLst>
          </p:cNvPr>
          <p:cNvSpPr/>
          <p:nvPr/>
        </p:nvSpPr>
        <p:spPr>
          <a:xfrm>
            <a:off x="6934592" y="2733610"/>
            <a:ext cx="703635" cy="590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xmlns="" id="{6D085565-64A9-99CF-C74D-28CC9109D015}"/>
              </a:ext>
            </a:extLst>
          </p:cNvPr>
          <p:cNvSpPr/>
          <p:nvPr/>
        </p:nvSpPr>
        <p:spPr>
          <a:xfrm>
            <a:off x="10995144" y="5018292"/>
            <a:ext cx="703635" cy="590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9" name="Овал 148">
            <a:extLst>
              <a:ext uri="{FF2B5EF4-FFF2-40B4-BE49-F238E27FC236}">
                <a16:creationId xmlns:a16="http://schemas.microsoft.com/office/drawing/2014/main" xmlns="" id="{A6C47BD7-596E-071F-F38A-D96C7E2B1FB0}"/>
              </a:ext>
            </a:extLst>
          </p:cNvPr>
          <p:cNvSpPr/>
          <p:nvPr/>
        </p:nvSpPr>
        <p:spPr>
          <a:xfrm>
            <a:off x="3691987" y="2179436"/>
            <a:ext cx="703635" cy="590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0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0CAB5B62-4BC5-0AE3-E231-C6088BC87AD6}"/>
              </a:ext>
            </a:extLst>
          </p:cNvPr>
          <p:cNvSpPr/>
          <p:nvPr/>
        </p:nvSpPr>
        <p:spPr>
          <a:xfrm>
            <a:off x="293396" y="2141007"/>
            <a:ext cx="3197355" cy="99407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найбільше число четвертого (шостого) десятка.</a:t>
            </a:r>
          </a:p>
        </p:txBody>
      </p:sp>
      <p:sp>
        <p:nvSpPr>
          <p:cNvPr id="151" name="Овал 150">
            <a:extLst>
              <a:ext uri="{FF2B5EF4-FFF2-40B4-BE49-F238E27FC236}">
                <a16:creationId xmlns:a16="http://schemas.microsoft.com/office/drawing/2014/main" xmlns="" id="{2AACA214-5AFF-DA57-3C35-B74BD0D49AC7}"/>
              </a:ext>
            </a:extLst>
          </p:cNvPr>
          <p:cNvSpPr/>
          <p:nvPr/>
        </p:nvSpPr>
        <p:spPr>
          <a:xfrm>
            <a:off x="11017285" y="2739489"/>
            <a:ext cx="703635" cy="59080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2" name="Овал 151">
            <a:extLst>
              <a:ext uri="{FF2B5EF4-FFF2-40B4-BE49-F238E27FC236}">
                <a16:creationId xmlns:a16="http://schemas.microsoft.com/office/drawing/2014/main" xmlns="" id="{0A991EB4-E352-910B-8C5E-0F43D1C59E71}"/>
              </a:ext>
            </a:extLst>
          </p:cNvPr>
          <p:cNvSpPr/>
          <p:nvPr/>
        </p:nvSpPr>
        <p:spPr>
          <a:xfrm>
            <a:off x="11029001" y="3867867"/>
            <a:ext cx="703635" cy="59080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594D8C29-197C-A0C7-1AD6-F99F7AEC70EF}"/>
              </a:ext>
            </a:extLst>
          </p:cNvPr>
          <p:cNvSpPr/>
          <p:nvPr/>
        </p:nvSpPr>
        <p:spPr>
          <a:xfrm>
            <a:off x="277227" y="3252591"/>
            <a:ext cx="3197355" cy="1025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числа, що мають однакову кількість десятків та одиниць.</a:t>
            </a:r>
          </a:p>
        </p:txBody>
      </p:sp>
      <p:sp>
        <p:nvSpPr>
          <p:cNvPr id="154" name="Овал 153">
            <a:extLst>
              <a:ext uri="{FF2B5EF4-FFF2-40B4-BE49-F238E27FC236}">
                <a16:creationId xmlns:a16="http://schemas.microsoft.com/office/drawing/2014/main" xmlns="" id="{5AEEC851-F3D2-587D-2D99-6C6890F17990}"/>
              </a:ext>
            </a:extLst>
          </p:cNvPr>
          <p:cNvSpPr/>
          <p:nvPr/>
        </p:nvSpPr>
        <p:spPr>
          <a:xfrm>
            <a:off x="3694718" y="1524438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5" name="Овал 154">
            <a:extLst>
              <a:ext uri="{FF2B5EF4-FFF2-40B4-BE49-F238E27FC236}">
                <a16:creationId xmlns:a16="http://schemas.microsoft.com/office/drawing/2014/main" xmlns="" id="{A2124607-1089-E6E5-EEBC-609E473E1397}"/>
              </a:ext>
            </a:extLst>
          </p:cNvPr>
          <p:cNvSpPr/>
          <p:nvPr/>
        </p:nvSpPr>
        <p:spPr>
          <a:xfrm>
            <a:off x="4504590" y="2102091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xmlns="" id="{69AD663B-62BF-B108-B124-F2D1BDFE0342}"/>
              </a:ext>
            </a:extLst>
          </p:cNvPr>
          <p:cNvSpPr/>
          <p:nvPr/>
        </p:nvSpPr>
        <p:spPr>
          <a:xfrm>
            <a:off x="5311686" y="2661786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7" name="Овал 156">
            <a:extLst>
              <a:ext uri="{FF2B5EF4-FFF2-40B4-BE49-F238E27FC236}">
                <a16:creationId xmlns:a16="http://schemas.microsoft.com/office/drawing/2014/main" xmlns="" id="{D38E87C4-31B1-A6C5-9B77-EA5AC4E92BDF}"/>
              </a:ext>
            </a:extLst>
          </p:cNvPr>
          <p:cNvSpPr/>
          <p:nvPr/>
        </p:nvSpPr>
        <p:spPr>
          <a:xfrm>
            <a:off x="6118434" y="3252591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8" name="Овал 157">
            <a:extLst>
              <a:ext uri="{FF2B5EF4-FFF2-40B4-BE49-F238E27FC236}">
                <a16:creationId xmlns:a16="http://schemas.microsoft.com/office/drawing/2014/main" xmlns="" id="{233D9CA7-DE39-48F1-BC72-D0E475BF0E05}"/>
              </a:ext>
            </a:extLst>
          </p:cNvPr>
          <p:cNvSpPr/>
          <p:nvPr/>
        </p:nvSpPr>
        <p:spPr>
          <a:xfrm>
            <a:off x="6886019" y="3866529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9" name="Овал 158">
            <a:extLst>
              <a:ext uri="{FF2B5EF4-FFF2-40B4-BE49-F238E27FC236}">
                <a16:creationId xmlns:a16="http://schemas.microsoft.com/office/drawing/2014/main" xmlns="" id="{6EDAD1A3-01EF-D7EF-B331-B931C91ECCA1}"/>
              </a:ext>
            </a:extLst>
          </p:cNvPr>
          <p:cNvSpPr/>
          <p:nvPr/>
        </p:nvSpPr>
        <p:spPr>
          <a:xfrm>
            <a:off x="7735371" y="4419647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0" name="Овал 159">
            <a:extLst>
              <a:ext uri="{FF2B5EF4-FFF2-40B4-BE49-F238E27FC236}">
                <a16:creationId xmlns:a16="http://schemas.microsoft.com/office/drawing/2014/main" xmlns="" id="{4C78AB22-EA0E-7514-2822-801F33155B24}"/>
              </a:ext>
            </a:extLst>
          </p:cNvPr>
          <p:cNvSpPr/>
          <p:nvPr/>
        </p:nvSpPr>
        <p:spPr>
          <a:xfrm>
            <a:off x="8571398" y="5010452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xmlns="" id="{3B02B577-11D6-9E7F-51AE-737A188CF4B9}"/>
              </a:ext>
            </a:extLst>
          </p:cNvPr>
          <p:cNvSpPr/>
          <p:nvPr/>
        </p:nvSpPr>
        <p:spPr>
          <a:xfrm>
            <a:off x="9360457" y="5560669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2" name="Овал 161">
            <a:extLst>
              <a:ext uri="{FF2B5EF4-FFF2-40B4-BE49-F238E27FC236}">
                <a16:creationId xmlns:a16="http://schemas.microsoft.com/office/drawing/2014/main" xmlns="" id="{CF27EC8D-E457-BEBF-B84A-14C98121BCFC}"/>
              </a:ext>
            </a:extLst>
          </p:cNvPr>
          <p:cNvSpPr/>
          <p:nvPr/>
        </p:nvSpPr>
        <p:spPr>
          <a:xfrm>
            <a:off x="10175693" y="6140629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AEECEDFC-0234-EF1B-06A0-5F507B1434F2}"/>
              </a:ext>
            </a:extLst>
          </p:cNvPr>
          <p:cNvSpPr/>
          <p:nvPr/>
        </p:nvSpPr>
        <p:spPr>
          <a:xfrm>
            <a:off x="277225" y="4360022"/>
            <a:ext cx="3197355" cy="12552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Прочитайте числа восьмого (другого) десятка у зворотному порядку</a:t>
            </a:r>
          </a:p>
        </p:txBody>
      </p:sp>
      <p:sp>
        <p:nvSpPr>
          <p:cNvPr id="164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BAAE9FE6-950A-C0BA-E176-2942BC7088B7}"/>
              </a:ext>
            </a:extLst>
          </p:cNvPr>
          <p:cNvSpPr/>
          <p:nvPr/>
        </p:nvSpPr>
        <p:spPr>
          <a:xfrm>
            <a:off x="197147" y="5688651"/>
            <a:ext cx="3197355" cy="10001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числа, що на десяток менші та більші поданого: </a:t>
            </a:r>
            <a:r>
              <a:rPr lang="uk-UA" sz="2000" b="1" dirty="0" smtClean="0">
                <a:solidFill>
                  <a:srgbClr val="7030A0"/>
                </a:solidFill>
              </a:rPr>
              <a:t>34</a:t>
            </a:r>
            <a:r>
              <a:rPr lang="uk-UA" sz="2000" b="1" dirty="0">
                <a:solidFill>
                  <a:srgbClr val="7030A0"/>
                </a:solidFill>
              </a:rPr>
              <a:t>, 67, 82.</a:t>
            </a:r>
          </a:p>
        </p:txBody>
      </p:sp>
    </p:spTree>
    <p:extLst>
      <p:ext uri="{BB962C8B-B14F-4D97-AF65-F5344CB8AC3E}">
        <p14:creationId xmlns:p14="http://schemas.microsoft.com/office/powerpoint/2010/main" val="181348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2962" b="60197"/>
          <a:stretch/>
        </p:blipFill>
        <p:spPr>
          <a:xfrm>
            <a:off x="367648" y="1106413"/>
            <a:ext cx="11317965" cy="5392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573061" y="2973144"/>
            <a:ext cx="513477" cy="64059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5618" y="2968203"/>
            <a:ext cx="481714" cy="60096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775856" y="2961675"/>
            <a:ext cx="492332" cy="61421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806896" y="2949281"/>
            <a:ext cx="502266" cy="62660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977577" y="2949281"/>
            <a:ext cx="490865" cy="61238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076048" y="2986438"/>
            <a:ext cx="469946" cy="58628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95387" y="2977492"/>
            <a:ext cx="468252" cy="5841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453573" y="3010151"/>
            <a:ext cx="389689" cy="49505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774472" y="2953772"/>
            <a:ext cx="493282" cy="615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268738" y="2952098"/>
            <a:ext cx="486348" cy="60675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3030"/>
          <a:stretch/>
        </p:blipFill>
        <p:spPr>
          <a:xfrm>
            <a:off x="2341984" y="1872263"/>
            <a:ext cx="5617752" cy="13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061" y="1103095"/>
            <a:ext cx="2275570" cy="1784983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EEB7480D-02C6-481C-87F6-DFFA66B6DCD6}"/>
              </a:ext>
            </a:extLst>
          </p:cNvPr>
          <p:cNvSpPr/>
          <p:nvPr/>
        </p:nvSpPr>
        <p:spPr>
          <a:xfrm>
            <a:off x="949835" y="476895"/>
            <a:ext cx="10153593" cy="6295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ряд чисел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4904635" y="1244999"/>
            <a:ext cx="2268000" cy="111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5386" y="3767493"/>
            <a:ext cx="893441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В якому порядку </a:t>
            </a:r>
            <a:r>
              <a:rPr lang="uk-UA" sz="2400" dirty="0"/>
              <a:t>записані ці </a:t>
            </a:r>
            <a:r>
              <a:rPr lang="uk-UA" sz="2400" dirty="0" smtClean="0"/>
              <a:t>числа?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dirty="0"/>
              <a:t>Назвіть найменше число. </a:t>
            </a:r>
            <a:endParaRPr lang="uk-UA" sz="2400" dirty="0" smtClean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Чим </a:t>
            </a:r>
            <a:r>
              <a:rPr lang="uk-UA" sz="2400" dirty="0"/>
              <a:t>воно відрізняється від інших? </a:t>
            </a:r>
            <a:endParaRPr lang="uk-UA" sz="2400" dirty="0" smtClean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Назвіть число, в якому 7 одиниць, 5 од., 6 од.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Назвіть число, в якому 7 </a:t>
            </a:r>
            <a:r>
              <a:rPr lang="uk-UA" sz="2400" dirty="0" smtClean="0"/>
              <a:t>десятків, </a:t>
            </a:r>
            <a:r>
              <a:rPr lang="uk-UA" sz="2400" dirty="0"/>
              <a:t>5 </a:t>
            </a:r>
            <a:r>
              <a:rPr lang="uk-UA" sz="2400" dirty="0" err="1" smtClean="0"/>
              <a:t>дес</a:t>
            </a:r>
            <a:r>
              <a:rPr lang="uk-UA" sz="2400" dirty="0" smtClean="0"/>
              <a:t>., </a:t>
            </a:r>
            <a:r>
              <a:rPr lang="uk-UA" sz="2400" dirty="0"/>
              <a:t>6 </a:t>
            </a:r>
            <a:r>
              <a:rPr lang="uk-UA" sz="2400" dirty="0" err="1" smtClean="0"/>
              <a:t>дес</a:t>
            </a:r>
            <a:r>
              <a:rPr lang="uk-UA" sz="2400" dirty="0" smtClean="0"/>
              <a:t>.</a:t>
            </a:r>
            <a:endParaRPr lang="uk-UA" sz="24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Запишіть цей ряд чисел. Допишіть найменше трицифрове число</a:t>
            </a:r>
            <a:endParaRPr lang="ru-RU" sz="2400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644637" y="2949281"/>
            <a:ext cx="513477" cy="64059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021765" y="2946871"/>
            <a:ext cx="490865" cy="61238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24048" y="2975543"/>
            <a:ext cx="469946" cy="5862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484781" y="2973144"/>
            <a:ext cx="502266" cy="62660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315656" y="3010151"/>
            <a:ext cx="389689" cy="4950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679513" y="2980255"/>
            <a:ext cx="490865" cy="6123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433455" y="2988551"/>
            <a:ext cx="468252" cy="58417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6251836" y="3826677"/>
            <a:ext cx="290701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dirty="0" smtClean="0"/>
              <a:t>В </a:t>
            </a:r>
            <a:r>
              <a:rPr lang="uk-UA" sz="2400" dirty="0"/>
              <a:t>порядку </a:t>
            </a:r>
            <a:r>
              <a:rPr lang="uk-UA" sz="2400" dirty="0" smtClean="0"/>
              <a:t>зростання</a:t>
            </a:r>
            <a:endParaRPr lang="ru-RU" sz="24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829799" y="2888079"/>
            <a:ext cx="545939" cy="6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76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Rectangle 23"/>
          <p:cNvSpPr>
            <a:spLocks noGrp="1" noChangeArrowheads="1"/>
          </p:cNvSpPr>
          <p:nvPr>
            <p:ph type="title"/>
          </p:nvPr>
        </p:nvSpPr>
        <p:spPr>
          <a:xfrm>
            <a:off x="936171" y="391884"/>
            <a:ext cx="6444345" cy="649329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/>
              <a:t>Ознайомлення з </a:t>
            </a:r>
            <a:r>
              <a:rPr lang="ru-RU" sz="4000" b="1" dirty="0" smtClean="0"/>
              <a:t>підручником</a:t>
            </a:r>
            <a:endParaRPr lang="ru-RU" sz="4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936171" y="1356845"/>
            <a:ext cx="6433458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</a:rPr>
              <a:t>Супроводжуватиме нас на уроках математики підручник. Розгляньте </a:t>
            </a:r>
            <a:r>
              <a:rPr lang="ru-RU" sz="2000" b="1" dirty="0">
                <a:solidFill>
                  <a:srgbClr val="7030A0"/>
                </a:solidFill>
              </a:rPr>
              <a:t>уважно </a:t>
            </a:r>
            <a:r>
              <a:rPr lang="ru-RU" sz="2000" b="1" dirty="0" smtClean="0">
                <a:solidFill>
                  <a:srgbClr val="7030A0"/>
                </a:solidFill>
              </a:rPr>
              <a:t>його обкладинку. </a:t>
            </a:r>
            <a:r>
              <a:rPr lang="ru-RU" sz="2000" b="1" dirty="0">
                <a:solidFill>
                  <a:srgbClr val="7030A0"/>
                </a:solidFill>
              </a:rPr>
              <a:t>Хто на ній намальований?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</a:rPr>
              <a:t>Що </a:t>
            </a:r>
            <a:r>
              <a:rPr lang="ru-RU" sz="2000" b="1" dirty="0">
                <a:solidFill>
                  <a:srgbClr val="7030A0"/>
                </a:solidFill>
              </a:rPr>
              <a:t>написано на </a:t>
            </a:r>
            <a:r>
              <a:rPr lang="ru-RU" sz="2000" b="1" dirty="0" smtClean="0">
                <a:solidFill>
                  <a:srgbClr val="7030A0"/>
                </a:solidFill>
              </a:rPr>
              <a:t>обкладинці підручника?</a:t>
            </a:r>
          </a:p>
        </p:txBody>
      </p:sp>
      <p:pic>
        <p:nvPicPr>
          <p:cNvPr id="2" name="Picture 2" descr="D:\Картинки до тестів\Підручники зошити\3 клас\2025-08-17_134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3" y="391884"/>
            <a:ext cx="4166506" cy="622305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3 клас\03 МАТЕМ\Листопад\01 Повторення матеріалу за 2 кл\№001-Нумерація чисел першої сотні\2025-08-17_135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73916"/>
            <a:ext cx="3940629" cy="335792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6974" y="3073917"/>
            <a:ext cx="3039112" cy="286232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7030A0"/>
                </a:solidFill>
              </a:rPr>
              <a:t>Прочитайте </a:t>
            </a:r>
            <a:r>
              <a:rPr lang="uk-UA" sz="2000" b="1" dirty="0">
                <a:solidFill>
                  <a:srgbClr val="7030A0"/>
                </a:solidFill>
              </a:rPr>
              <a:t>розділи І частини, що будемо вивчати в І </a:t>
            </a:r>
            <a:r>
              <a:rPr lang="uk-UA" sz="2000" b="1" dirty="0" smtClean="0">
                <a:solidFill>
                  <a:srgbClr val="7030A0"/>
                </a:solidFill>
              </a:rPr>
              <a:t>семестрі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</a:rPr>
              <a:t>На сторінках підручника розміщені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</a:t>
            </a:r>
            <a:r>
              <a:rPr lang="ru-RU" sz="2000" b="1" dirty="0" smtClean="0">
                <a:solidFill>
                  <a:srgbClr val="7030A0"/>
                </a:solidFill>
              </a:rPr>
              <a:t>- </a:t>
            </a:r>
            <a:r>
              <a:rPr lang="ru-RU" sz="2000" b="1" dirty="0" smtClean="0">
                <a:solidFill>
                  <a:srgbClr val="7030A0"/>
                </a:solidFill>
              </a:rPr>
              <a:t>задачі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    </a:t>
            </a:r>
            <a:r>
              <a:rPr lang="ru-RU" sz="2000" b="1" dirty="0" smtClean="0">
                <a:solidFill>
                  <a:srgbClr val="7030A0"/>
                </a:solidFill>
              </a:rPr>
              <a:t>- </a:t>
            </a:r>
            <a:r>
              <a:rPr lang="ru-RU" sz="2000" b="1" dirty="0" smtClean="0">
                <a:solidFill>
                  <a:srgbClr val="7030A0"/>
                </a:solidFill>
              </a:rPr>
              <a:t>рівняння,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- приклади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- малюнки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7030A0"/>
                </a:solidFill>
              </a:rPr>
              <a:t>Прочитайте умовні позначення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D:\3 клас\03 МАТЕМ\Листопад\01 Повторення матеріалу за 2 кл\№001-Нумерація чисел першої сотні\2025-08-17_143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4" y="1049485"/>
            <a:ext cx="6892655" cy="193815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48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5104" y="1511114"/>
            <a:ext cx="5040053" cy="8794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1. </a:t>
            </a:r>
            <a:r>
              <a:rPr lang="ru-RU" sz="2400" b="1" dirty="0"/>
              <a:t>О </a:t>
            </a:r>
            <a:r>
              <a:rPr lang="ru-RU" sz="2400" b="1" dirty="0" err="1"/>
              <a:t>котрій</a:t>
            </a:r>
            <a:r>
              <a:rPr lang="ru-RU" sz="2400" b="1" dirty="0"/>
              <a:t> </a:t>
            </a:r>
            <a:r>
              <a:rPr lang="ru-RU" sz="2400" b="1" dirty="0" err="1"/>
              <a:t>годині</a:t>
            </a:r>
            <a:r>
              <a:rPr lang="ru-RU" sz="2400" b="1" dirty="0"/>
              <a:t> </a:t>
            </a:r>
            <a:r>
              <a:rPr lang="ru-RU" sz="2400" b="1" dirty="0" err="1"/>
              <a:t>Дмитрик</a:t>
            </a:r>
            <a:r>
              <a:rPr lang="ru-RU" sz="2400" b="1" dirty="0"/>
              <a:t> має </a:t>
            </a:r>
            <a:r>
              <a:rPr lang="ru-RU" sz="2400" b="1" dirty="0" err="1"/>
              <a:t>повернутися</a:t>
            </a:r>
            <a:r>
              <a:rPr lang="ru-RU" sz="2400" b="1" dirty="0"/>
              <a:t> </a:t>
            </a:r>
            <a:r>
              <a:rPr lang="ru-RU" sz="2400" b="1" dirty="0" err="1"/>
              <a:t>додому</a:t>
            </a:r>
            <a:r>
              <a:rPr lang="ru-RU" sz="2400" b="1" dirty="0"/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C769DF0E-5375-493B-AA8A-18608F6A196B}"/>
              </a:ext>
            </a:extLst>
          </p:cNvPr>
          <p:cNvSpPr/>
          <p:nvPr/>
        </p:nvSpPr>
        <p:spPr>
          <a:xfrm>
            <a:off x="615104" y="2513790"/>
            <a:ext cx="5037991" cy="8342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2. </a:t>
            </a:r>
            <a:r>
              <a:rPr lang="ru-RU" sz="2400" b="1" dirty="0"/>
              <a:t>О </a:t>
            </a:r>
            <a:r>
              <a:rPr lang="ru-RU" sz="2400" b="1" dirty="0" err="1"/>
              <a:t>котрій</a:t>
            </a:r>
            <a:r>
              <a:rPr lang="ru-RU" sz="2400" b="1" dirty="0"/>
              <a:t> </a:t>
            </a:r>
            <a:r>
              <a:rPr lang="ru-RU" sz="2400" b="1" dirty="0" err="1"/>
              <a:t>годині</a:t>
            </a:r>
            <a:r>
              <a:rPr lang="ru-RU" sz="2400" b="1" dirty="0"/>
              <a:t> має </a:t>
            </a:r>
            <a:r>
              <a:rPr lang="ru-RU" sz="2400" b="1" dirty="0" err="1"/>
              <a:t>розпочатися</a:t>
            </a:r>
            <a:r>
              <a:rPr lang="ru-RU" sz="2400" b="1" dirty="0"/>
              <a:t> сеанс у </a:t>
            </a:r>
            <a:r>
              <a:rPr lang="ru-RU" sz="2400" b="1" dirty="0" err="1"/>
              <a:t>кінотеатрі</a:t>
            </a:r>
            <a:r>
              <a:rPr lang="ru-RU" sz="2400" b="1" dirty="0"/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402F08-FE8E-47FE-86A5-BD93B3BF1189}"/>
              </a:ext>
            </a:extLst>
          </p:cNvPr>
          <p:cNvSpPr/>
          <p:nvPr/>
        </p:nvSpPr>
        <p:spPr>
          <a:xfrm>
            <a:off x="613264" y="3382561"/>
            <a:ext cx="5040053" cy="93194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3. </a:t>
            </a:r>
            <a:r>
              <a:rPr lang="ru-RU" sz="2400" b="1" dirty="0" smtClean="0"/>
              <a:t>Через </a:t>
            </a:r>
            <a:r>
              <a:rPr lang="ru-RU" sz="2400" b="1" dirty="0"/>
              <a:t>який час має прийти автобус?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23"/>
          <p:cNvSpPr txBox="1">
            <a:spLocks noChangeArrowheads="1"/>
          </p:cNvSpPr>
          <p:nvPr/>
        </p:nvSpPr>
        <p:spPr>
          <a:xfrm>
            <a:off x="463870" y="405117"/>
            <a:ext cx="6960187" cy="97684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</a:rPr>
              <a:t>Розглянь малюнок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r>
              <a:rPr lang="ru-RU" sz="3200" dirty="0"/>
              <a:t> </a:t>
            </a:r>
            <a:r>
              <a:rPr lang="ru-RU" sz="3200" b="1" dirty="0"/>
              <a:t>Опиши ситуацію</a:t>
            </a:r>
            <a:r>
              <a:rPr lang="ru-RU" sz="3200" b="1" dirty="0" smtClean="0"/>
              <a:t>.</a:t>
            </a:r>
            <a:r>
              <a:rPr lang="uk-UA" sz="3200" b="1" dirty="0">
                <a:solidFill>
                  <a:srgbClr val="7030A0"/>
                </a:solidFill>
              </a:rPr>
              <a:t> </a:t>
            </a:r>
            <a:endParaRPr lang="uk-UA" sz="3200" b="1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uk-UA" sz="3200" b="1" dirty="0" smtClean="0">
                <a:solidFill>
                  <a:schemeClr val="bg1"/>
                </a:solidFill>
              </a:rPr>
              <a:t>Дай </a:t>
            </a:r>
            <a:r>
              <a:rPr lang="uk-UA" sz="3200" b="1" dirty="0">
                <a:solidFill>
                  <a:schemeClr val="bg1"/>
                </a:solidFill>
              </a:rPr>
              <a:t>відповіді на </a:t>
            </a:r>
            <a:r>
              <a:rPr lang="uk-UA" sz="3200" b="1" dirty="0" smtClean="0">
                <a:solidFill>
                  <a:schemeClr val="bg1"/>
                </a:solidFill>
              </a:rPr>
              <a:t>запитання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402F08-FE8E-47FE-86A5-BD93B3BF1189}"/>
              </a:ext>
            </a:extLst>
          </p:cNvPr>
          <p:cNvSpPr/>
          <p:nvPr/>
        </p:nvSpPr>
        <p:spPr>
          <a:xfrm>
            <a:off x="631239" y="4368940"/>
            <a:ext cx="5040053" cy="1005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4. </a:t>
            </a:r>
            <a:r>
              <a:rPr lang="ru-RU" sz="2400" b="1" dirty="0"/>
              <a:t>Який шлях ближчий: до школи чи до басейну?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88831010-5FDA-4355-834A-C70A0AD661A4}"/>
              </a:ext>
            </a:extLst>
          </p:cNvPr>
          <p:cNvSpPr/>
          <p:nvPr/>
        </p:nvSpPr>
        <p:spPr>
          <a:xfrm>
            <a:off x="1093481" y="5460898"/>
            <a:ext cx="4561676" cy="844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Сформулюй ще два запитання за цим малюнком.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3 клас\03 МАТЕМ\Листопад\01 Повторення матеріалу за 2 кл\№001-Нумерація чисел першої сотні\2025-08-17_141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71" y="893537"/>
            <a:ext cx="5495922" cy="542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7328"/>
            <a:ext cx="1001487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 №1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4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175" y="570730"/>
            <a:ext cx="10266095" cy="6266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Скільки кульок на кожному малюнку? 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7328"/>
            <a:ext cx="1077687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 №2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6287" y="3775736"/>
            <a:ext cx="2240021" cy="265156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074" name="Picture 2" descr="D:\3 клас\03 МАТЕМ\Листопад\01 Повторення матеріалу за 2 кл\№001-Нумерація чисел першої сотні\2025-08-17_1451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03" y="1294085"/>
            <a:ext cx="2922206" cy="355535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3 клас\03 МАТЕМ\Листопад\01 Повторення матеріалу за 2 кл\№001-Нумерація чисел першої сотні\2025-08-17_1452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81" y="1294085"/>
            <a:ext cx="2523962" cy="352707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Прямоугольник 4">
            <a:extLst>
              <a:ext uri="{FF2B5EF4-FFF2-40B4-BE49-F238E27FC236}">
                <a16:creationId xmlns:a16="http://schemas.microsoft.com/office/drawing/2014/main" xmlns="" id="{88831010-5FDA-4355-834A-C70A0AD661A4}"/>
              </a:ext>
            </a:extLst>
          </p:cNvPr>
          <p:cNvSpPr/>
          <p:nvPr/>
        </p:nvSpPr>
        <p:spPr>
          <a:xfrm>
            <a:off x="7407625" y="2691910"/>
            <a:ext cx="3928348" cy="84466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Що позначає цифра 3 в першому і другому числах?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88" name="Прямоугольник 4">
            <a:extLst>
              <a:ext uri="{FF2B5EF4-FFF2-40B4-BE49-F238E27FC236}">
                <a16:creationId xmlns:a16="http://schemas.microsoft.com/office/drawing/2014/main" xmlns="" id="{88831010-5FDA-4355-834A-C70A0AD661A4}"/>
              </a:ext>
            </a:extLst>
          </p:cNvPr>
          <p:cNvSpPr/>
          <p:nvPr/>
        </p:nvSpPr>
        <p:spPr>
          <a:xfrm>
            <a:off x="7407625" y="1294085"/>
            <a:ext cx="3928348" cy="12422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Запиши ці </a:t>
            </a:r>
            <a:r>
              <a:rPr lang="uk-UA" sz="2400" b="1" dirty="0" smtClean="0">
                <a:solidFill>
                  <a:srgbClr val="7030A0"/>
                </a:solidFill>
              </a:rPr>
              <a:t>числа.</a:t>
            </a:r>
            <a:endParaRPr lang="uk-UA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Розклади їх на </a:t>
            </a:r>
            <a:r>
              <a:rPr lang="uk-UA" sz="2400" b="1" dirty="0">
                <a:solidFill>
                  <a:srgbClr val="7030A0"/>
                </a:solidFill>
              </a:rPr>
              <a:t>розрядні доданки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13E46376-F341-4CA3-8E44-4A6009486B9B}"/>
              </a:ext>
            </a:extLst>
          </p:cNvPr>
          <p:cNvSpPr txBox="1"/>
          <p:nvPr/>
        </p:nvSpPr>
        <p:spPr>
          <a:xfrm>
            <a:off x="1251856" y="4940074"/>
            <a:ext cx="2671162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53 =__ + _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13E46376-F341-4CA3-8E44-4A6009486B9B}"/>
              </a:ext>
            </a:extLst>
          </p:cNvPr>
          <p:cNvSpPr txBox="1"/>
          <p:nvPr/>
        </p:nvSpPr>
        <p:spPr>
          <a:xfrm>
            <a:off x="4667267" y="4940074"/>
            <a:ext cx="2671162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37 =__ + _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33322" y="4940073"/>
            <a:ext cx="66556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04689" y="4940073"/>
            <a:ext cx="4251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</a:rPr>
              <a:t>3</a:t>
            </a:r>
            <a:endParaRPr lang="ru-RU" sz="3600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98592" y="4920335"/>
            <a:ext cx="66556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</a:rPr>
              <a:t>30</a:t>
            </a:r>
            <a:endParaRPr lang="ru-RU" sz="36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69959" y="4920335"/>
            <a:ext cx="4251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</a:rPr>
              <a:t>7</a:t>
            </a:r>
            <a:endParaRPr lang="ru-RU" sz="3600" b="1" spc="50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76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9" grpId="0" animBg="1"/>
      <p:bldP spid="90" grpId="0" animBg="1"/>
      <p:bldP spid="21" grpId="0"/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4732</TotalTime>
  <Words>838</Words>
  <Application>Microsoft Office PowerPoint</Application>
  <PresentationFormat>Произвольный</PresentationFormat>
  <Paragraphs>236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</vt:lpstr>
      <vt:lpstr>Презентация PowerPoint</vt:lpstr>
      <vt:lpstr>Усне опитування</vt:lpstr>
      <vt:lpstr>Презентация PowerPoint</vt:lpstr>
      <vt:lpstr>Презентация PowerPoint</vt:lpstr>
      <vt:lpstr>Ознайомлення з підручником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«Веселі числа»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701</cp:revision>
  <dcterms:created xsi:type="dcterms:W3CDTF">2018-01-05T16:38:53Z</dcterms:created>
  <dcterms:modified xsi:type="dcterms:W3CDTF">2025-08-24T18:03:53Z</dcterms:modified>
</cp:coreProperties>
</file>