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82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781B1E-F8C4-4597-843A-0EAE9000DD23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11BE1E0-2FCF-4F5D-B40C-C9F46BE22818}">
      <dgm:prSet phldrT="[Текст]"/>
      <dgm:spPr>
        <a:solidFill>
          <a:srgbClr val="FFC000"/>
        </a:solidFill>
      </dgm:spPr>
      <dgm:t>
        <a:bodyPr/>
        <a:lstStyle/>
        <a:p>
          <a:r>
            <a:rPr lang="uk-UA" b="1" dirty="0" smtClean="0"/>
            <a:t>урок</a:t>
          </a:r>
          <a:endParaRPr lang="ru-RU" b="1" dirty="0"/>
        </a:p>
      </dgm:t>
    </dgm:pt>
    <dgm:pt modelId="{52B989FD-C89F-4D37-843F-7A4F643DDB8A}" type="parTrans" cxnId="{D5EA7B3E-0D3C-4575-BBE9-4B8768AA9395}">
      <dgm:prSet/>
      <dgm:spPr/>
      <dgm:t>
        <a:bodyPr/>
        <a:lstStyle/>
        <a:p>
          <a:endParaRPr lang="ru-RU"/>
        </a:p>
      </dgm:t>
    </dgm:pt>
    <dgm:pt modelId="{20403D49-7A16-4E5C-8E4F-DA110DC9157C}" type="sibTrans" cxnId="{D5EA7B3E-0D3C-4575-BBE9-4B8768AA9395}">
      <dgm:prSet/>
      <dgm:spPr/>
      <dgm:t>
        <a:bodyPr/>
        <a:lstStyle/>
        <a:p>
          <a:endParaRPr lang="ru-RU"/>
        </a:p>
      </dgm:t>
    </dgm:pt>
    <dgm:pt modelId="{E14F5D1D-2235-4A78-B962-6AB89CDB34AD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600" b="1" dirty="0" smtClean="0"/>
            <a:t>цікавий</a:t>
          </a:r>
          <a:endParaRPr lang="ru-RU" sz="3600" b="1" dirty="0"/>
        </a:p>
      </dgm:t>
    </dgm:pt>
    <dgm:pt modelId="{46F52824-6C77-4C95-9D70-53F13A911034}" type="parTrans" cxnId="{B995C2F3-31AA-4CD2-8210-F04AC07A9B66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909382CF-1F2A-4D18-A109-203AD92C7D67}" type="sibTrans" cxnId="{B995C2F3-31AA-4CD2-8210-F04AC07A9B66}">
      <dgm:prSet/>
      <dgm:spPr/>
      <dgm:t>
        <a:bodyPr/>
        <a:lstStyle/>
        <a:p>
          <a:endParaRPr lang="ru-RU"/>
        </a:p>
      </dgm:t>
    </dgm:pt>
    <dgm:pt modelId="{F016CD53-4314-44C8-8851-271A8386442A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600" b="1" dirty="0" smtClean="0"/>
            <a:t>нудний</a:t>
          </a:r>
          <a:endParaRPr lang="ru-RU" sz="3600" b="1" dirty="0"/>
        </a:p>
      </dgm:t>
    </dgm:pt>
    <dgm:pt modelId="{E85B6E4D-70A7-4DB1-A1A0-A1519B498753}" type="parTrans" cxnId="{748E59BD-2C29-4AF4-AC12-330BF3616D1D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7A085252-BEF4-44B7-81C7-91A5E37EA4E6}" type="sibTrans" cxnId="{748E59BD-2C29-4AF4-AC12-330BF3616D1D}">
      <dgm:prSet/>
      <dgm:spPr/>
      <dgm:t>
        <a:bodyPr/>
        <a:lstStyle/>
        <a:p>
          <a:endParaRPr lang="ru-RU"/>
        </a:p>
      </dgm:t>
    </dgm:pt>
    <dgm:pt modelId="{C7962517-4C5C-42CA-BFBB-E232FC2B266D}">
      <dgm:prSet phldrT="[Текст]" custT="1"/>
      <dgm:spPr>
        <a:solidFill>
          <a:srgbClr val="E838BA"/>
        </a:solidFill>
      </dgm:spPr>
      <dgm:t>
        <a:bodyPr/>
        <a:lstStyle/>
        <a:p>
          <a:r>
            <a:rPr lang="uk-UA" sz="3600" b="1" dirty="0" err="1" smtClean="0"/>
            <a:t>пізнаваль</a:t>
          </a:r>
          <a:r>
            <a:rPr lang="uk-UA" sz="3600" b="1" dirty="0" smtClean="0"/>
            <a:t>-ний</a:t>
          </a:r>
          <a:endParaRPr lang="ru-RU" sz="3600" b="1" dirty="0"/>
        </a:p>
      </dgm:t>
    </dgm:pt>
    <dgm:pt modelId="{FB51DD19-8365-4539-BC19-2E62842AA665}" type="parTrans" cxnId="{61E4E69C-425F-4B4A-8490-8F0B3788F53E}">
      <dgm:prSet/>
      <dgm:spPr>
        <a:solidFill>
          <a:srgbClr val="E838BA"/>
        </a:solidFill>
      </dgm:spPr>
      <dgm:t>
        <a:bodyPr/>
        <a:lstStyle/>
        <a:p>
          <a:endParaRPr lang="ru-RU"/>
        </a:p>
      </dgm:t>
    </dgm:pt>
    <dgm:pt modelId="{60323AE2-2A5B-47A8-BDF0-E4C81AB8B28B}" type="sibTrans" cxnId="{61E4E69C-425F-4B4A-8490-8F0B3788F53E}">
      <dgm:prSet/>
      <dgm:spPr/>
      <dgm:t>
        <a:bodyPr/>
        <a:lstStyle/>
        <a:p>
          <a:endParaRPr lang="ru-RU"/>
        </a:p>
      </dgm:t>
    </dgm:pt>
    <dgm:pt modelId="{3F736675-4146-4E95-9E88-00E945979D80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600" b="1" dirty="0" smtClean="0"/>
            <a:t>довгий</a:t>
          </a:r>
          <a:endParaRPr lang="ru-RU" sz="3600" b="1" dirty="0"/>
        </a:p>
      </dgm:t>
    </dgm:pt>
    <dgm:pt modelId="{0751368C-5490-4419-8EE3-56792E0EC74B}" type="parTrans" cxnId="{26F7FA7E-8C96-4B9B-8184-630B3FB46B95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BF7E7A0F-8BFE-41BF-91F1-281379ED4C9F}" type="sibTrans" cxnId="{26F7FA7E-8C96-4B9B-8184-630B3FB46B95}">
      <dgm:prSet/>
      <dgm:spPr/>
      <dgm:t>
        <a:bodyPr/>
        <a:lstStyle/>
        <a:p>
          <a:endParaRPr lang="ru-RU"/>
        </a:p>
      </dgm:t>
    </dgm:pt>
    <dgm:pt modelId="{2252AE63-8550-48D5-B76D-33F4776E21D7}">
      <dgm:prSet custT="1"/>
      <dgm:spPr>
        <a:solidFill>
          <a:srgbClr val="FF3300"/>
        </a:solidFill>
      </dgm:spPr>
      <dgm:t>
        <a:bodyPr/>
        <a:lstStyle/>
        <a:p>
          <a:r>
            <a:rPr lang="uk-UA" sz="3600" b="1" dirty="0" smtClean="0"/>
            <a:t>швидкий</a:t>
          </a:r>
          <a:endParaRPr lang="ru-RU" sz="3600" b="1" dirty="0"/>
        </a:p>
      </dgm:t>
    </dgm:pt>
    <dgm:pt modelId="{43D7AFE5-A151-4A39-BE65-75D4FCB60E50}" type="parTrans" cxnId="{91C5C2D8-1F85-480C-BB37-28924ED47A5F}">
      <dgm:prSet/>
      <dgm:spPr>
        <a:solidFill>
          <a:srgbClr val="FF3300"/>
        </a:solidFill>
      </dgm:spPr>
      <dgm:t>
        <a:bodyPr/>
        <a:lstStyle/>
        <a:p>
          <a:endParaRPr lang="ru-RU"/>
        </a:p>
      </dgm:t>
    </dgm:pt>
    <dgm:pt modelId="{49FC656A-AA47-4A86-9894-149F4A5DC331}" type="sibTrans" cxnId="{91C5C2D8-1F85-480C-BB37-28924ED47A5F}">
      <dgm:prSet/>
      <dgm:spPr/>
      <dgm:t>
        <a:bodyPr/>
        <a:lstStyle/>
        <a:p>
          <a:endParaRPr lang="ru-RU"/>
        </a:p>
      </dgm:t>
    </dgm:pt>
    <dgm:pt modelId="{E3DA2B5F-5B05-4A0B-A7DD-509193D4E17C}" type="pres">
      <dgm:prSet presAssocID="{D4781B1E-F8C4-4597-843A-0EAE9000DD2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DA17EA-73B1-430F-B0C0-A6399710F092}" type="pres">
      <dgm:prSet presAssocID="{D11BE1E0-2FCF-4F5D-B40C-C9F46BE22818}" presName="centerShape" presStyleLbl="node0" presStyleIdx="0" presStyleCnt="1"/>
      <dgm:spPr/>
      <dgm:t>
        <a:bodyPr/>
        <a:lstStyle/>
        <a:p>
          <a:endParaRPr lang="ru-RU"/>
        </a:p>
      </dgm:t>
    </dgm:pt>
    <dgm:pt modelId="{322D643B-98E7-48FB-B365-19A4E35E80BE}" type="pres">
      <dgm:prSet presAssocID="{46F52824-6C77-4C95-9D70-53F13A911034}" presName="parTrans" presStyleLbl="bgSibTrans2D1" presStyleIdx="0" presStyleCnt="5"/>
      <dgm:spPr/>
      <dgm:t>
        <a:bodyPr/>
        <a:lstStyle/>
        <a:p>
          <a:endParaRPr lang="ru-RU"/>
        </a:p>
      </dgm:t>
    </dgm:pt>
    <dgm:pt modelId="{93688CAB-E69F-4828-B1A4-C8BA928A3C5C}" type="pres">
      <dgm:prSet presAssocID="{E14F5D1D-2235-4A78-B962-6AB89CDB34AD}" presName="node" presStyleLbl="node1" presStyleIdx="0" presStyleCnt="5" custScaleY="859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AF4133-705B-422C-A43F-E1CBC8EB6FB8}" type="pres">
      <dgm:prSet presAssocID="{E85B6E4D-70A7-4DB1-A1A0-A1519B498753}" presName="parTrans" presStyleLbl="bgSibTrans2D1" presStyleIdx="1" presStyleCnt="5"/>
      <dgm:spPr/>
      <dgm:t>
        <a:bodyPr/>
        <a:lstStyle/>
        <a:p>
          <a:endParaRPr lang="ru-RU"/>
        </a:p>
      </dgm:t>
    </dgm:pt>
    <dgm:pt modelId="{F21D2CB4-61F7-4C96-88D6-482ADA1F7E14}" type="pres">
      <dgm:prSet presAssocID="{F016CD53-4314-44C8-8851-271A8386442A}" presName="node" presStyleLbl="node1" presStyleIdx="1" presStyleCnt="5" custScaleY="80359" custRadScaleRad="105946" custRadScaleInc="-179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DF4519-05E7-4E60-B563-B73106BC51CA}" type="pres">
      <dgm:prSet presAssocID="{FB51DD19-8365-4539-BC19-2E62842AA665}" presName="parTrans" presStyleLbl="bgSibTrans2D1" presStyleIdx="2" presStyleCnt="5"/>
      <dgm:spPr/>
      <dgm:t>
        <a:bodyPr/>
        <a:lstStyle/>
        <a:p>
          <a:endParaRPr lang="ru-RU"/>
        </a:p>
      </dgm:t>
    </dgm:pt>
    <dgm:pt modelId="{2BCCC9C3-A556-4EBF-A2F7-AA7AE81151C5}" type="pres">
      <dgm:prSet presAssocID="{C7962517-4C5C-42CA-BFBB-E232FC2B266D}" presName="node" presStyleLbl="node1" presStyleIdx="2" presStyleCnt="5" custScaleX="131113" custScaleY="728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A86CE5-EC7C-46F2-A933-03A0CFACB5F2}" type="pres">
      <dgm:prSet presAssocID="{0751368C-5490-4419-8EE3-56792E0EC74B}" presName="parTrans" presStyleLbl="bgSibTrans2D1" presStyleIdx="3" presStyleCnt="5"/>
      <dgm:spPr/>
      <dgm:t>
        <a:bodyPr/>
        <a:lstStyle/>
        <a:p>
          <a:endParaRPr lang="ru-RU"/>
        </a:p>
      </dgm:t>
    </dgm:pt>
    <dgm:pt modelId="{886191E9-BEED-4D49-9BC0-55CF97BBD098}" type="pres">
      <dgm:prSet presAssocID="{3F736675-4146-4E95-9E88-00E945979D80}" presName="node" presStyleLbl="node1" presStyleIdx="3" presStyleCnt="5" custScaleY="80359" custRadScaleRad="102763" custRadScaleInc="208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D48452-783F-4794-8177-6F90FAAEFC3F}" type="pres">
      <dgm:prSet presAssocID="{43D7AFE5-A151-4A39-BE65-75D4FCB60E50}" presName="parTrans" presStyleLbl="bgSibTrans2D1" presStyleIdx="4" presStyleCnt="5"/>
      <dgm:spPr/>
      <dgm:t>
        <a:bodyPr/>
        <a:lstStyle/>
        <a:p>
          <a:endParaRPr lang="ru-RU"/>
        </a:p>
      </dgm:t>
    </dgm:pt>
    <dgm:pt modelId="{BB208B9D-B692-4ADE-BCA6-F15EAB400D8C}" type="pres">
      <dgm:prSet presAssocID="{2252AE63-8550-48D5-B76D-33F4776E21D7}" presName="node" presStyleLbl="node1" presStyleIdx="4" presStyleCnt="5" custScaleX="117041" custScaleY="859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64AD47-477B-4308-BAF3-A80E660A9671}" type="presOf" srcId="{0751368C-5490-4419-8EE3-56792E0EC74B}" destId="{CDA86CE5-EC7C-46F2-A933-03A0CFACB5F2}" srcOrd="0" destOrd="0" presId="urn:microsoft.com/office/officeart/2005/8/layout/radial4"/>
    <dgm:cxn modelId="{B995C2F3-31AA-4CD2-8210-F04AC07A9B66}" srcId="{D11BE1E0-2FCF-4F5D-B40C-C9F46BE22818}" destId="{E14F5D1D-2235-4A78-B962-6AB89CDB34AD}" srcOrd="0" destOrd="0" parTransId="{46F52824-6C77-4C95-9D70-53F13A911034}" sibTransId="{909382CF-1F2A-4D18-A109-203AD92C7D67}"/>
    <dgm:cxn modelId="{61E4E69C-425F-4B4A-8490-8F0B3788F53E}" srcId="{D11BE1E0-2FCF-4F5D-B40C-C9F46BE22818}" destId="{C7962517-4C5C-42CA-BFBB-E232FC2B266D}" srcOrd="2" destOrd="0" parTransId="{FB51DD19-8365-4539-BC19-2E62842AA665}" sibTransId="{60323AE2-2A5B-47A8-BDF0-E4C81AB8B28B}"/>
    <dgm:cxn modelId="{EECC0821-A279-413D-8D11-00F134D456BD}" type="presOf" srcId="{D4781B1E-F8C4-4597-843A-0EAE9000DD23}" destId="{E3DA2B5F-5B05-4A0B-A7DD-509193D4E17C}" srcOrd="0" destOrd="0" presId="urn:microsoft.com/office/officeart/2005/8/layout/radial4"/>
    <dgm:cxn modelId="{A57AE259-D1D9-4E56-80C7-104EC306273B}" type="presOf" srcId="{E14F5D1D-2235-4A78-B962-6AB89CDB34AD}" destId="{93688CAB-E69F-4828-B1A4-C8BA928A3C5C}" srcOrd="0" destOrd="0" presId="urn:microsoft.com/office/officeart/2005/8/layout/radial4"/>
    <dgm:cxn modelId="{26F7FA7E-8C96-4B9B-8184-630B3FB46B95}" srcId="{D11BE1E0-2FCF-4F5D-B40C-C9F46BE22818}" destId="{3F736675-4146-4E95-9E88-00E945979D80}" srcOrd="3" destOrd="0" parTransId="{0751368C-5490-4419-8EE3-56792E0EC74B}" sibTransId="{BF7E7A0F-8BFE-41BF-91F1-281379ED4C9F}"/>
    <dgm:cxn modelId="{455F67D7-1CD2-4218-BD84-2AEA9E0C6329}" type="presOf" srcId="{F016CD53-4314-44C8-8851-271A8386442A}" destId="{F21D2CB4-61F7-4C96-88D6-482ADA1F7E14}" srcOrd="0" destOrd="0" presId="urn:microsoft.com/office/officeart/2005/8/layout/radial4"/>
    <dgm:cxn modelId="{BD0613F6-E890-4E10-A842-F7E4988A106F}" type="presOf" srcId="{3F736675-4146-4E95-9E88-00E945979D80}" destId="{886191E9-BEED-4D49-9BC0-55CF97BBD098}" srcOrd="0" destOrd="0" presId="urn:microsoft.com/office/officeart/2005/8/layout/radial4"/>
    <dgm:cxn modelId="{D84AC8D3-E849-4E93-8D19-7140BC91D711}" type="presOf" srcId="{C7962517-4C5C-42CA-BFBB-E232FC2B266D}" destId="{2BCCC9C3-A556-4EBF-A2F7-AA7AE81151C5}" srcOrd="0" destOrd="0" presId="urn:microsoft.com/office/officeart/2005/8/layout/radial4"/>
    <dgm:cxn modelId="{91C5C2D8-1F85-480C-BB37-28924ED47A5F}" srcId="{D11BE1E0-2FCF-4F5D-B40C-C9F46BE22818}" destId="{2252AE63-8550-48D5-B76D-33F4776E21D7}" srcOrd="4" destOrd="0" parTransId="{43D7AFE5-A151-4A39-BE65-75D4FCB60E50}" sibTransId="{49FC656A-AA47-4A86-9894-149F4A5DC331}"/>
    <dgm:cxn modelId="{10361712-4D6C-4630-9013-47DDC11BEA18}" type="presOf" srcId="{43D7AFE5-A151-4A39-BE65-75D4FCB60E50}" destId="{ADD48452-783F-4794-8177-6F90FAAEFC3F}" srcOrd="0" destOrd="0" presId="urn:microsoft.com/office/officeart/2005/8/layout/radial4"/>
    <dgm:cxn modelId="{8AD347FC-B1CD-4F2C-B44E-1A07B10D21AF}" type="presOf" srcId="{46F52824-6C77-4C95-9D70-53F13A911034}" destId="{322D643B-98E7-48FB-B365-19A4E35E80BE}" srcOrd="0" destOrd="0" presId="urn:microsoft.com/office/officeart/2005/8/layout/radial4"/>
    <dgm:cxn modelId="{9442216D-ED6D-44D9-9908-8B5511918A9A}" type="presOf" srcId="{FB51DD19-8365-4539-BC19-2E62842AA665}" destId="{57DF4519-05E7-4E60-B563-B73106BC51CA}" srcOrd="0" destOrd="0" presId="urn:microsoft.com/office/officeart/2005/8/layout/radial4"/>
    <dgm:cxn modelId="{D5EDEB8D-8555-414A-AA15-B3EF56A4EF0E}" type="presOf" srcId="{2252AE63-8550-48D5-B76D-33F4776E21D7}" destId="{BB208B9D-B692-4ADE-BCA6-F15EAB400D8C}" srcOrd="0" destOrd="0" presId="urn:microsoft.com/office/officeart/2005/8/layout/radial4"/>
    <dgm:cxn modelId="{78E5F35C-83E6-4B5A-8F2E-00084B986BB9}" type="presOf" srcId="{D11BE1E0-2FCF-4F5D-B40C-C9F46BE22818}" destId="{A1DA17EA-73B1-430F-B0C0-A6399710F092}" srcOrd="0" destOrd="0" presId="urn:microsoft.com/office/officeart/2005/8/layout/radial4"/>
    <dgm:cxn modelId="{BCA39ACF-9C64-4017-9E39-9524473E2775}" type="presOf" srcId="{E85B6E4D-70A7-4DB1-A1A0-A1519B498753}" destId="{97AF4133-705B-422C-A43F-E1CBC8EB6FB8}" srcOrd="0" destOrd="0" presId="urn:microsoft.com/office/officeart/2005/8/layout/radial4"/>
    <dgm:cxn modelId="{D5EA7B3E-0D3C-4575-BBE9-4B8768AA9395}" srcId="{D4781B1E-F8C4-4597-843A-0EAE9000DD23}" destId="{D11BE1E0-2FCF-4F5D-B40C-C9F46BE22818}" srcOrd="0" destOrd="0" parTransId="{52B989FD-C89F-4D37-843F-7A4F643DDB8A}" sibTransId="{20403D49-7A16-4E5C-8E4F-DA110DC9157C}"/>
    <dgm:cxn modelId="{748E59BD-2C29-4AF4-AC12-330BF3616D1D}" srcId="{D11BE1E0-2FCF-4F5D-B40C-C9F46BE22818}" destId="{F016CD53-4314-44C8-8851-271A8386442A}" srcOrd="1" destOrd="0" parTransId="{E85B6E4D-70A7-4DB1-A1A0-A1519B498753}" sibTransId="{7A085252-BEF4-44B7-81C7-91A5E37EA4E6}"/>
    <dgm:cxn modelId="{B185379C-204E-4AF3-807F-24FADE8E615E}" type="presParOf" srcId="{E3DA2B5F-5B05-4A0B-A7DD-509193D4E17C}" destId="{A1DA17EA-73B1-430F-B0C0-A6399710F092}" srcOrd="0" destOrd="0" presId="urn:microsoft.com/office/officeart/2005/8/layout/radial4"/>
    <dgm:cxn modelId="{227F1B64-74FE-4873-B67F-133276FF05CE}" type="presParOf" srcId="{E3DA2B5F-5B05-4A0B-A7DD-509193D4E17C}" destId="{322D643B-98E7-48FB-B365-19A4E35E80BE}" srcOrd="1" destOrd="0" presId="urn:microsoft.com/office/officeart/2005/8/layout/radial4"/>
    <dgm:cxn modelId="{8AA894EA-87E3-4769-AD30-5793261FD873}" type="presParOf" srcId="{E3DA2B5F-5B05-4A0B-A7DD-509193D4E17C}" destId="{93688CAB-E69F-4828-B1A4-C8BA928A3C5C}" srcOrd="2" destOrd="0" presId="urn:microsoft.com/office/officeart/2005/8/layout/radial4"/>
    <dgm:cxn modelId="{62E60AA5-7F22-4B6E-9E58-A9503A8E2E0E}" type="presParOf" srcId="{E3DA2B5F-5B05-4A0B-A7DD-509193D4E17C}" destId="{97AF4133-705B-422C-A43F-E1CBC8EB6FB8}" srcOrd="3" destOrd="0" presId="urn:microsoft.com/office/officeart/2005/8/layout/radial4"/>
    <dgm:cxn modelId="{81219CDB-19A3-4BDA-A151-C06AD25AF00C}" type="presParOf" srcId="{E3DA2B5F-5B05-4A0B-A7DD-509193D4E17C}" destId="{F21D2CB4-61F7-4C96-88D6-482ADA1F7E14}" srcOrd="4" destOrd="0" presId="urn:microsoft.com/office/officeart/2005/8/layout/radial4"/>
    <dgm:cxn modelId="{CE33BBA7-78BA-4717-9534-6C0B9ED93289}" type="presParOf" srcId="{E3DA2B5F-5B05-4A0B-A7DD-509193D4E17C}" destId="{57DF4519-05E7-4E60-B563-B73106BC51CA}" srcOrd="5" destOrd="0" presId="urn:microsoft.com/office/officeart/2005/8/layout/radial4"/>
    <dgm:cxn modelId="{A859A761-0B38-4B42-8573-F533D89CEEB4}" type="presParOf" srcId="{E3DA2B5F-5B05-4A0B-A7DD-509193D4E17C}" destId="{2BCCC9C3-A556-4EBF-A2F7-AA7AE81151C5}" srcOrd="6" destOrd="0" presId="urn:microsoft.com/office/officeart/2005/8/layout/radial4"/>
    <dgm:cxn modelId="{1C846C3F-DD6B-40DF-BA29-30E915E8146E}" type="presParOf" srcId="{E3DA2B5F-5B05-4A0B-A7DD-509193D4E17C}" destId="{CDA86CE5-EC7C-46F2-A933-03A0CFACB5F2}" srcOrd="7" destOrd="0" presId="urn:microsoft.com/office/officeart/2005/8/layout/radial4"/>
    <dgm:cxn modelId="{98B2DEC3-1D24-41C2-8EF0-7F8EEE8EBFC0}" type="presParOf" srcId="{E3DA2B5F-5B05-4A0B-A7DD-509193D4E17C}" destId="{886191E9-BEED-4D49-9BC0-55CF97BBD098}" srcOrd="8" destOrd="0" presId="urn:microsoft.com/office/officeart/2005/8/layout/radial4"/>
    <dgm:cxn modelId="{790FC713-6BEF-40CA-B16E-EE9E8D2D3801}" type="presParOf" srcId="{E3DA2B5F-5B05-4A0B-A7DD-509193D4E17C}" destId="{ADD48452-783F-4794-8177-6F90FAAEFC3F}" srcOrd="9" destOrd="0" presId="urn:microsoft.com/office/officeart/2005/8/layout/radial4"/>
    <dgm:cxn modelId="{115D75B0-DC3A-4CA7-BD36-0DF206E50437}" type="presParOf" srcId="{E3DA2B5F-5B05-4A0B-A7DD-509193D4E17C}" destId="{BB208B9D-B692-4ADE-BCA6-F15EAB400D8C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DA17EA-73B1-430F-B0C0-A6399710F092}">
      <dsp:nvSpPr>
        <dsp:cNvPr id="0" name=""/>
        <dsp:cNvSpPr/>
      </dsp:nvSpPr>
      <dsp:spPr>
        <a:xfrm>
          <a:off x="3771746" y="2841754"/>
          <a:ext cx="2189806" cy="2189806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600" b="1" kern="1200" dirty="0" smtClean="0"/>
            <a:t>урок</a:t>
          </a:r>
          <a:endParaRPr lang="ru-RU" sz="5600" b="1" kern="1200" dirty="0"/>
        </a:p>
      </dsp:txBody>
      <dsp:txXfrm>
        <a:off x="4092436" y="3162444"/>
        <a:ext cx="1548426" cy="1548426"/>
      </dsp:txXfrm>
    </dsp:sp>
    <dsp:sp modelId="{322D643B-98E7-48FB-B365-19A4E35E80BE}">
      <dsp:nvSpPr>
        <dsp:cNvPr id="0" name=""/>
        <dsp:cNvSpPr/>
      </dsp:nvSpPr>
      <dsp:spPr>
        <a:xfrm rot="10800000">
          <a:off x="1649317" y="3624610"/>
          <a:ext cx="2005695" cy="624094"/>
        </a:xfrm>
        <a:prstGeom prst="leftArrow">
          <a:avLst>
            <a:gd name="adj1" fmla="val 60000"/>
            <a:gd name="adj2" fmla="val 50000"/>
          </a:avLst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</dsp:sp>
    <dsp:sp modelId="{93688CAB-E69F-4828-B1A4-C8BA928A3C5C}">
      <dsp:nvSpPr>
        <dsp:cNvPr id="0" name=""/>
        <dsp:cNvSpPr/>
      </dsp:nvSpPr>
      <dsp:spPr>
        <a:xfrm>
          <a:off x="609159" y="3221711"/>
          <a:ext cx="2080315" cy="1429892"/>
        </a:xfrm>
        <a:prstGeom prst="roundRect">
          <a:avLst>
            <a:gd name="adj" fmla="val 10000"/>
          </a:avLst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/>
            <a:t>цікавий</a:t>
          </a:r>
          <a:endParaRPr lang="ru-RU" sz="3600" b="1" kern="1200" dirty="0"/>
        </a:p>
      </dsp:txBody>
      <dsp:txXfrm>
        <a:off x="651039" y="3263591"/>
        <a:ext cx="1996555" cy="1346132"/>
      </dsp:txXfrm>
    </dsp:sp>
    <dsp:sp modelId="{97AF4133-705B-422C-A43F-E1CBC8EB6FB8}">
      <dsp:nvSpPr>
        <dsp:cNvPr id="0" name=""/>
        <dsp:cNvSpPr/>
      </dsp:nvSpPr>
      <dsp:spPr>
        <a:xfrm rot="13111308">
          <a:off x="1961911" y="2182552"/>
          <a:ext cx="2186476" cy="624094"/>
        </a:xfrm>
        <a:prstGeom prst="leftArrow">
          <a:avLst>
            <a:gd name="adj1" fmla="val 60000"/>
            <a:gd name="adj2" fmla="val 50000"/>
          </a:avLst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</dsp:sp>
    <dsp:sp modelId="{F21D2CB4-61F7-4C96-88D6-482ADA1F7E14}">
      <dsp:nvSpPr>
        <dsp:cNvPr id="0" name=""/>
        <dsp:cNvSpPr/>
      </dsp:nvSpPr>
      <dsp:spPr>
        <a:xfrm>
          <a:off x="1159673" y="1145029"/>
          <a:ext cx="2080315" cy="1337376"/>
        </a:xfrm>
        <a:prstGeom prst="roundRect">
          <a:avLst>
            <a:gd name="adj" fmla="val 10000"/>
          </a:avLst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/>
            <a:t>нудний</a:t>
          </a:r>
          <a:endParaRPr lang="ru-RU" sz="3600" b="1" kern="1200" dirty="0"/>
        </a:p>
      </dsp:txBody>
      <dsp:txXfrm>
        <a:off x="1198843" y="1184199"/>
        <a:ext cx="2001975" cy="1259036"/>
      </dsp:txXfrm>
    </dsp:sp>
    <dsp:sp modelId="{57DF4519-05E7-4E60-B563-B73106BC51CA}">
      <dsp:nvSpPr>
        <dsp:cNvPr id="0" name=""/>
        <dsp:cNvSpPr/>
      </dsp:nvSpPr>
      <dsp:spPr>
        <a:xfrm rot="16200000">
          <a:off x="3863801" y="1410126"/>
          <a:ext cx="2005695" cy="624094"/>
        </a:xfrm>
        <a:prstGeom prst="leftArrow">
          <a:avLst>
            <a:gd name="adj1" fmla="val 60000"/>
            <a:gd name="adj2" fmla="val 50000"/>
          </a:avLst>
        </a:prstGeom>
        <a:solidFill>
          <a:srgbClr val="E838B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CCC9C3-A556-4EBF-A2F7-AA7AE81151C5}">
      <dsp:nvSpPr>
        <dsp:cNvPr id="0" name=""/>
        <dsp:cNvSpPr/>
      </dsp:nvSpPr>
      <dsp:spPr>
        <a:xfrm>
          <a:off x="3502867" y="113130"/>
          <a:ext cx="2727564" cy="1212391"/>
        </a:xfrm>
        <a:prstGeom prst="roundRect">
          <a:avLst>
            <a:gd name="adj" fmla="val 10000"/>
          </a:avLst>
        </a:prstGeom>
        <a:solidFill>
          <a:srgbClr val="E838B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err="1" smtClean="0"/>
            <a:t>пізнаваль</a:t>
          </a:r>
          <a:r>
            <a:rPr lang="uk-UA" sz="3600" b="1" kern="1200" dirty="0" smtClean="0"/>
            <a:t>-ний</a:t>
          </a:r>
          <a:endParaRPr lang="ru-RU" sz="3600" b="1" kern="1200" dirty="0"/>
        </a:p>
      </dsp:txBody>
      <dsp:txXfrm>
        <a:off x="3538377" y="148640"/>
        <a:ext cx="2656544" cy="1141371"/>
      </dsp:txXfrm>
    </dsp:sp>
    <dsp:sp modelId="{CDA86CE5-EC7C-46F2-A933-03A0CFACB5F2}">
      <dsp:nvSpPr>
        <dsp:cNvPr id="0" name=""/>
        <dsp:cNvSpPr/>
      </dsp:nvSpPr>
      <dsp:spPr>
        <a:xfrm rot="19350511">
          <a:off x="5616074" y="2248238"/>
          <a:ext cx="2089701" cy="624094"/>
        </a:xfrm>
        <a:prstGeom prst="leftArrow">
          <a:avLst>
            <a:gd name="adj1" fmla="val 60000"/>
            <a:gd name="adj2" fmla="val 50000"/>
          </a:avLst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</dsp:sp>
    <dsp:sp modelId="{886191E9-BEED-4D49-9BC0-55CF97BBD098}">
      <dsp:nvSpPr>
        <dsp:cNvPr id="0" name=""/>
        <dsp:cNvSpPr/>
      </dsp:nvSpPr>
      <dsp:spPr>
        <a:xfrm>
          <a:off x="6449796" y="1255656"/>
          <a:ext cx="2080315" cy="1337376"/>
        </a:xfrm>
        <a:prstGeom prst="roundRect">
          <a:avLst>
            <a:gd name="adj" fmla="val 10000"/>
          </a:avLst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/>
            <a:t>довгий</a:t>
          </a:r>
          <a:endParaRPr lang="ru-RU" sz="3600" b="1" kern="1200" dirty="0"/>
        </a:p>
      </dsp:txBody>
      <dsp:txXfrm>
        <a:off x="6488966" y="1294826"/>
        <a:ext cx="2001975" cy="1259036"/>
      </dsp:txXfrm>
    </dsp:sp>
    <dsp:sp modelId="{ADD48452-783F-4794-8177-6F90FAAEFC3F}">
      <dsp:nvSpPr>
        <dsp:cNvPr id="0" name=""/>
        <dsp:cNvSpPr/>
      </dsp:nvSpPr>
      <dsp:spPr>
        <a:xfrm>
          <a:off x="6078286" y="3624610"/>
          <a:ext cx="2005695" cy="624094"/>
        </a:xfrm>
        <a:prstGeom prst="leftArrow">
          <a:avLst>
            <a:gd name="adj1" fmla="val 60000"/>
            <a:gd name="adj2" fmla="val 50000"/>
          </a:avLst>
        </a:prstGeom>
        <a:solidFill>
          <a:srgbClr val="FF33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208B9D-B692-4ADE-BCA6-F15EAB400D8C}">
      <dsp:nvSpPr>
        <dsp:cNvPr id="0" name=""/>
        <dsp:cNvSpPr/>
      </dsp:nvSpPr>
      <dsp:spPr>
        <a:xfrm>
          <a:off x="6866570" y="3221711"/>
          <a:ext cx="2434822" cy="1429892"/>
        </a:xfrm>
        <a:prstGeom prst="roundRect">
          <a:avLst>
            <a:gd name="adj" fmla="val 10000"/>
          </a:avLst>
        </a:prstGeom>
        <a:solidFill>
          <a:srgbClr val="FF33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/>
            <a:t>швидкий</a:t>
          </a:r>
          <a:endParaRPr lang="ru-RU" sz="3600" b="1" kern="1200" dirty="0"/>
        </a:p>
      </dsp:txBody>
      <dsp:txXfrm>
        <a:off x="6908450" y="3263591"/>
        <a:ext cx="2351062" cy="1346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642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sh dir="u"/>
  </p:transition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15305" y="770044"/>
            <a:ext cx="9058721" cy="1939441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Знайомство з новим підручником. </a:t>
            </a:r>
            <a:endParaRPr lang="uk-UA" sz="4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>Вступ </a:t>
            </a:r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до розділу. Максим Рильський </a:t>
            </a:r>
            <a:endParaRPr lang="uk-UA" sz="4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Тиха, задумлива осінь спускається…»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AutoShape 2" descr="ÐÐ°ÑÑÐ¸Ð½ÐºÐ¸ Ð¿Ð¾ Ð·Ð°Ð¿ÑÐ¾ÑÑ ÐºÐ»Ð¸Ð¿Ð°ÑÑ Ð´ÐµÑÐ¸ ÑÐ°Ð·Ð¾Ð¼ Ñ Ð´Ð¾Ð±ÑÑ Ð¿ÑÑÑ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668094" y="3645818"/>
            <a:ext cx="3905931" cy="2145765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3 клас</a:t>
            </a:r>
          </a:p>
          <a:p>
            <a:pPr algn="ctr"/>
            <a:r>
              <a:rPr lang="uk-UA" sz="2400" b="1" i="1" dirty="0" smtClean="0">
                <a:solidFill>
                  <a:schemeClr val="accent6">
                    <a:lumMod val="75000"/>
                  </a:schemeClr>
                </a:solidFill>
              </a:rPr>
              <a:t>Розділ 1.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Здрастуй, рідна школо і мій третій клас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Уроки 1</a:t>
            </a:r>
          </a:p>
        </p:txBody>
      </p:sp>
      <p:pic>
        <p:nvPicPr>
          <p:cNvPr id="2050" name="Picture 2" descr="D:\Картинки до тестів\800-800\_free_2024-11-11-20-04-00_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060" y="3141762"/>
            <a:ext cx="2848534" cy="284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1708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3805" y="473442"/>
            <a:ext cx="10193274" cy="69274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Вступне слово </a:t>
            </a:r>
            <a:r>
              <a:rPr lang="uk-UA" sz="4000" b="1" dirty="0" smtClean="0">
                <a:solidFill>
                  <a:schemeClr val="bg1"/>
                </a:solidFill>
              </a:rPr>
              <a:t>автора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13805" y="1252590"/>
            <a:ext cx="10193274" cy="29067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/>
              <a:t>У новому </a:t>
            </a:r>
            <a:r>
              <a:rPr lang="ru-RU" sz="2400" b="1" dirty="0" err="1"/>
              <a:t>підручнику</a:t>
            </a:r>
            <a:r>
              <a:rPr lang="ru-RU" sz="2400" b="1" dirty="0"/>
              <a:t> з </a:t>
            </a:r>
            <a:r>
              <a:rPr lang="ru-RU" sz="2400" b="1" dirty="0">
                <a:solidFill>
                  <a:srgbClr val="FFFF00"/>
                </a:solidFill>
              </a:rPr>
              <a:t>літературного читання </a:t>
            </a:r>
            <a:r>
              <a:rPr lang="ru-RU" sz="2400" b="1" dirty="0" err="1"/>
              <a:t>ви</a:t>
            </a:r>
            <a:r>
              <a:rPr lang="ru-RU" sz="2400" b="1" dirty="0"/>
              <a:t> </a:t>
            </a:r>
            <a:r>
              <a:rPr lang="ru-RU" sz="2400" b="1" dirty="0" err="1"/>
              <a:t>прочитаєте</a:t>
            </a:r>
            <a:r>
              <a:rPr lang="ru-RU" sz="2400" b="1" dirty="0"/>
              <a:t> різні твори — </a:t>
            </a:r>
            <a:r>
              <a:rPr lang="ru-RU" sz="2400" b="1" dirty="0" err="1"/>
              <a:t>народні</a:t>
            </a:r>
            <a:r>
              <a:rPr lang="ru-RU" sz="2400" b="1" dirty="0"/>
              <a:t> й </a:t>
            </a:r>
            <a:r>
              <a:rPr lang="ru-RU" sz="2400" b="1" dirty="0" err="1"/>
              <a:t>авторські</a:t>
            </a:r>
            <a:r>
              <a:rPr lang="ru-RU" sz="2400" b="1" dirty="0"/>
              <a:t>. У </a:t>
            </a:r>
            <a:r>
              <a:rPr lang="ru-RU" sz="2400" b="1" dirty="0" err="1"/>
              <a:t>казках</a:t>
            </a:r>
            <a:r>
              <a:rPr lang="ru-RU" sz="2400" b="1" dirty="0"/>
              <a:t>, </a:t>
            </a:r>
            <a:r>
              <a:rPr lang="ru-RU" sz="2400" b="1" dirty="0" err="1"/>
              <a:t>віршах</a:t>
            </a:r>
            <a:r>
              <a:rPr lang="ru-RU" sz="2400" b="1" dirty="0"/>
              <a:t>, </a:t>
            </a:r>
            <a:r>
              <a:rPr lang="ru-RU" sz="2400" b="1" dirty="0" err="1"/>
              <a:t>оповіданнях</a:t>
            </a:r>
            <a:r>
              <a:rPr lang="ru-RU" sz="2400" b="1" dirty="0"/>
              <a:t> </a:t>
            </a:r>
            <a:r>
              <a:rPr lang="ru-RU" sz="2400" b="1" dirty="0" err="1"/>
              <a:t>відкриєте</a:t>
            </a:r>
            <a:r>
              <a:rPr lang="ru-RU" sz="2400" b="1" dirty="0"/>
              <a:t> </a:t>
            </a:r>
            <a:r>
              <a:rPr lang="ru-RU" sz="2400" b="1" dirty="0" err="1"/>
              <a:t>цікавий</a:t>
            </a:r>
            <a:r>
              <a:rPr lang="ru-RU" sz="2400" b="1" dirty="0"/>
              <a:t> світ природи й дитинства, </a:t>
            </a:r>
            <a:r>
              <a:rPr lang="ru-RU" sz="2400" b="1" dirty="0" err="1"/>
              <a:t>дізнаєтесь</a:t>
            </a:r>
            <a:r>
              <a:rPr lang="ru-RU" sz="2400" b="1" dirty="0"/>
              <a:t> про те, як </a:t>
            </a:r>
            <a:r>
              <a:rPr lang="ru-RU" sz="2400" b="1" dirty="0" err="1"/>
              <a:t>виникла</a:t>
            </a:r>
            <a:r>
              <a:rPr lang="ru-RU" sz="2400" b="1" dirty="0"/>
              <a:t> й </a:t>
            </a:r>
            <a:r>
              <a:rPr lang="ru-RU" sz="2400" b="1" dirty="0" err="1"/>
              <a:t>розвивалась</a:t>
            </a:r>
            <a:r>
              <a:rPr lang="ru-RU" sz="2400" b="1" dirty="0"/>
              <a:t> наша </a:t>
            </a:r>
            <a:r>
              <a:rPr lang="ru-RU" sz="2400" b="1" dirty="0" err="1"/>
              <a:t>мова</a:t>
            </a:r>
            <a:r>
              <a:rPr lang="ru-RU" sz="2400" b="1" dirty="0"/>
              <a:t>, </a:t>
            </a:r>
            <a:r>
              <a:rPr lang="ru-RU" sz="2400" b="1" dirty="0" err="1"/>
              <a:t>створювалися</a:t>
            </a:r>
            <a:r>
              <a:rPr lang="ru-RU" sz="2400" b="1" dirty="0"/>
              <a:t> книжки. </a:t>
            </a:r>
            <a:r>
              <a:rPr lang="ru-RU" sz="2400" b="1" dirty="0" err="1"/>
              <a:t>Ознайомитеся</a:t>
            </a:r>
            <a:r>
              <a:rPr lang="ru-RU" sz="2400" b="1" dirty="0"/>
              <a:t> з </a:t>
            </a:r>
            <a:r>
              <a:rPr lang="ru-RU" sz="2400" b="1" dirty="0" err="1"/>
              <a:t>новими</a:t>
            </a:r>
            <a:r>
              <a:rPr lang="ru-RU" sz="2400" b="1" dirty="0"/>
              <a:t> для вас видами текстів — </a:t>
            </a:r>
            <a:r>
              <a:rPr lang="ru-RU" sz="2400" b="1" dirty="0" err="1">
                <a:solidFill>
                  <a:srgbClr val="FFFF00"/>
                </a:solidFill>
              </a:rPr>
              <a:t>п’єсою</a:t>
            </a:r>
            <a:r>
              <a:rPr lang="ru-RU" sz="2400" b="1" dirty="0">
                <a:solidFill>
                  <a:srgbClr val="FFFF00"/>
                </a:solidFill>
              </a:rPr>
              <a:t>, </a:t>
            </a:r>
            <a:r>
              <a:rPr lang="ru-RU" sz="2400" b="1" dirty="0" err="1">
                <a:solidFill>
                  <a:srgbClr val="FFFF00"/>
                </a:solidFill>
              </a:rPr>
              <a:t>байкою</a:t>
            </a:r>
            <a:r>
              <a:rPr lang="ru-RU" sz="2400" b="1" dirty="0">
                <a:solidFill>
                  <a:srgbClr val="FFFF00"/>
                </a:solidFill>
              </a:rPr>
              <a:t>, </a:t>
            </a:r>
            <a:r>
              <a:rPr lang="ru-RU" sz="2400" b="1" dirty="0" err="1">
                <a:solidFill>
                  <a:srgbClr val="FFFF00"/>
                </a:solidFill>
              </a:rPr>
              <a:t>науково-художнім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оповіданням</a:t>
            </a:r>
            <a:r>
              <a:rPr lang="ru-RU" sz="2400" b="1" dirty="0"/>
              <a:t>. </a:t>
            </a:r>
            <a:r>
              <a:rPr lang="ru-RU" sz="2400" b="1" dirty="0" err="1"/>
              <a:t>Прочитаєте</a:t>
            </a:r>
            <a:r>
              <a:rPr lang="ru-RU" sz="2400" b="1" dirty="0"/>
              <a:t> твори про почуття, які </a:t>
            </a:r>
            <a:r>
              <a:rPr lang="ru-RU" sz="2400" b="1" dirty="0" err="1"/>
              <a:t>об’єднують</a:t>
            </a:r>
            <a:r>
              <a:rPr lang="ru-RU" sz="2400" b="1" dirty="0"/>
              <a:t> нас; про </a:t>
            </a:r>
            <a:r>
              <a:rPr lang="ru-RU" sz="2400" b="1" dirty="0" err="1"/>
              <a:t>історію</a:t>
            </a:r>
            <a:r>
              <a:rPr lang="ru-RU" sz="2400" b="1" dirty="0"/>
              <a:t> </a:t>
            </a:r>
            <a:r>
              <a:rPr lang="ru-RU" sz="2400" b="1" dirty="0" err="1"/>
              <a:t>рідного</a:t>
            </a:r>
            <a:r>
              <a:rPr lang="ru-RU" sz="2400" b="1" dirty="0"/>
              <a:t> краю, </a:t>
            </a:r>
            <a:r>
              <a:rPr lang="ru-RU" sz="2400" b="1" dirty="0" err="1"/>
              <a:t>видатних</a:t>
            </a:r>
            <a:r>
              <a:rPr lang="ru-RU" sz="2400" b="1" dirty="0"/>
              <a:t> людей; про те, де </a:t>
            </a:r>
            <a:r>
              <a:rPr lang="ru-RU" sz="2400" b="1" dirty="0" err="1"/>
              <a:t>знайти</a:t>
            </a:r>
            <a:r>
              <a:rPr lang="ru-RU" sz="2400" b="1" dirty="0"/>
              <a:t> і як працювати з </a:t>
            </a:r>
            <a:r>
              <a:rPr lang="ru-RU" sz="2400" b="1" dirty="0" err="1"/>
              <a:t>інформацією</a:t>
            </a:r>
            <a:r>
              <a:rPr lang="ru-RU" sz="2400" b="1" dirty="0"/>
              <a:t>.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44976"/>
            <a:ext cx="1033471" cy="90128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dirty="0" err="1" smtClean="0">
                <a:solidFill>
                  <a:schemeClr val="bg1"/>
                </a:solidFill>
              </a:rPr>
              <a:t>ст</a:t>
            </a:r>
            <a:r>
              <a:rPr lang="uk-UA" sz="2800" dirty="0" smtClean="0">
                <a:solidFill>
                  <a:schemeClr val="bg1"/>
                </a:solidFill>
              </a:rPr>
              <a:t> 3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0238" y="4261394"/>
            <a:ext cx="3667062" cy="222688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067967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41323" y="514903"/>
            <a:ext cx="10176635" cy="6817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Вступне слово </a:t>
            </a:r>
            <a:r>
              <a:rPr lang="uk-UA" sz="3600" b="1" dirty="0" smtClean="0">
                <a:solidFill>
                  <a:schemeClr val="bg1"/>
                </a:solidFill>
              </a:rPr>
              <a:t>автора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41323" y="1251139"/>
            <a:ext cx="10176635" cy="37138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FFFF00"/>
                </a:solidFill>
              </a:rPr>
              <a:t>Дослухаючись до порад учителів, співпрацюючи одне з одним: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rgbClr val="FFFF00"/>
                </a:solidFill>
              </a:rPr>
              <a:t>розвивайте</a:t>
            </a:r>
            <a:r>
              <a:rPr lang="uk-UA" sz="2400" b="1" dirty="0">
                <a:solidFill>
                  <a:schemeClr val="bg1"/>
                </a:solidFill>
              </a:rPr>
              <a:t> вміння вдумливо читати й розуміти прочитане;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rgbClr val="FFFF00"/>
                </a:solidFill>
              </a:rPr>
              <a:t>досліджуйте</a:t>
            </a:r>
            <a:r>
              <a:rPr lang="uk-UA" sz="2400" b="1" dirty="0">
                <a:solidFill>
                  <a:schemeClr val="bg1"/>
                </a:solidFill>
              </a:rPr>
              <a:t> зміст і структуру текстів різних видів;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rgbClr val="FFFF00"/>
                </a:solidFill>
              </a:rPr>
              <a:t>збагачуйте</a:t>
            </a:r>
            <a:r>
              <a:rPr lang="uk-UA" sz="2400" b="1" dirty="0">
                <a:solidFill>
                  <a:schemeClr val="bg1"/>
                </a:solidFill>
              </a:rPr>
              <a:t> своє мовлення новими словами, образними висловами; </a:t>
            </a:r>
            <a:endParaRPr lang="uk-UA" sz="2400" b="1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rgbClr val="FFFF00"/>
                </a:solidFill>
              </a:rPr>
              <a:t>міркуйте, висловлюйте </a:t>
            </a:r>
            <a:r>
              <a:rPr lang="uk-UA" sz="2400" b="1" dirty="0">
                <a:solidFill>
                  <a:schemeClr val="bg1"/>
                </a:solidFill>
              </a:rPr>
              <a:t>своє ставлення до прочитаного;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rgbClr val="FFFF00"/>
                </a:solidFill>
              </a:rPr>
              <a:t>розрізняйте</a:t>
            </a:r>
            <a:r>
              <a:rPr lang="uk-UA" sz="2400" b="1" dirty="0">
                <a:solidFill>
                  <a:schemeClr val="bg1"/>
                </a:solidFill>
              </a:rPr>
              <a:t> та правильно називайте жанри прочитаних творів;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rgbClr val="FFFF00"/>
                </a:solidFill>
              </a:rPr>
              <a:t>учіться</a:t>
            </a:r>
            <a:r>
              <a:rPr lang="uk-UA" sz="2400" b="1" dirty="0">
                <a:solidFill>
                  <a:schemeClr val="bg1"/>
                </a:solidFill>
              </a:rPr>
              <a:t> </a:t>
            </a:r>
            <a:r>
              <a:rPr lang="uk-UA" sz="2400" b="1" dirty="0">
                <a:solidFill>
                  <a:srgbClr val="FFFF00"/>
                </a:solidFill>
              </a:rPr>
              <a:t>інсценізувати</a:t>
            </a:r>
            <a:r>
              <a:rPr lang="uk-UA" sz="2400" b="1" dirty="0">
                <a:solidFill>
                  <a:schemeClr val="bg1"/>
                </a:solidFill>
              </a:rPr>
              <a:t> прочитане, створювати свої тексти;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rgbClr val="FFFF00"/>
                </a:solidFill>
              </a:rPr>
              <a:t>удосконалюйте</a:t>
            </a:r>
            <a:r>
              <a:rPr lang="uk-UA" sz="2400" b="1" dirty="0">
                <a:solidFill>
                  <a:schemeClr val="bg1"/>
                </a:solidFill>
              </a:rPr>
              <a:t> вміння знаходити і працювати з різними джерелами інформації.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06268" y="4965033"/>
            <a:ext cx="5308771" cy="10774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</a:rPr>
              <a:t>А головне  — </a:t>
            </a:r>
            <a:r>
              <a:rPr lang="uk-UA" sz="3200" b="1" dirty="0" smtClean="0">
                <a:solidFill>
                  <a:srgbClr val="002060"/>
                </a:solidFill>
              </a:rPr>
              <a:t>читайте </a:t>
            </a:r>
            <a:r>
              <a:rPr lang="uk-UA" sz="3200" b="1" dirty="0">
                <a:solidFill>
                  <a:srgbClr val="002060"/>
                </a:solidFill>
              </a:rPr>
              <a:t>із задоволенням щодня</a:t>
            </a:r>
            <a:r>
              <a:rPr lang="ru-RU" sz="3200" b="1" dirty="0">
                <a:solidFill>
                  <a:srgbClr val="002060"/>
                </a:solidFill>
              </a:rPr>
              <a:t>!</a:t>
            </a:r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3 клас\02 ЧИТАННЯ\1 Савченко уроки\1 Школа\001-Знай з підр. М.Рильський. Осінь\2025-08-25_1334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954" y="4405298"/>
            <a:ext cx="2057026" cy="219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8136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96233" y="484328"/>
            <a:ext cx="10994303" cy="69274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Вступ до розділу «Здрастуй, рідна школо і мій  третій клас</a:t>
            </a:r>
            <a:r>
              <a:rPr lang="uk-UA" sz="3200" b="1" dirty="0" smtClean="0">
                <a:solidFill>
                  <a:schemeClr val="bg1"/>
                </a:solidFill>
              </a:rPr>
              <a:t>!»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3 клас\02 ЧИТАННЯ\1 Савченко уроки\1 Школа\001-Знай з підр. М.Рильський. Осінь\2025-08-25_134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405" y="1296847"/>
            <a:ext cx="6544943" cy="5251682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96233" y="1296847"/>
            <a:ext cx="5994124" cy="52206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Розглянь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колаж. Що на ньому зображено?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0557" y="1989634"/>
            <a:ext cx="5612284" cy="341711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FFFF00"/>
                </a:solidFill>
              </a:rPr>
              <a:t>Читаючи твори цього розділу, ви будете</a:t>
            </a:r>
            <a:r>
              <a:rPr lang="ru-RU" sz="2400" b="1" dirty="0">
                <a:solidFill>
                  <a:srgbClr val="FFFF00"/>
                </a:solidFill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rgbClr val="FFFF00"/>
                </a:solidFill>
              </a:rPr>
              <a:t>дізнаватися</a:t>
            </a:r>
            <a:r>
              <a:rPr lang="uk-UA" sz="2400" b="1" dirty="0">
                <a:solidFill>
                  <a:schemeClr val="bg1"/>
                </a:solidFill>
              </a:rPr>
              <a:t>, як розпочинають новий навчальний рік ваші ровесники в різних країнах;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rgbClr val="FFFF00"/>
                </a:solidFill>
              </a:rPr>
              <a:t>визначати</a:t>
            </a:r>
            <a:r>
              <a:rPr lang="uk-UA" sz="2400" b="1" dirty="0">
                <a:solidFill>
                  <a:schemeClr val="bg1"/>
                </a:solidFill>
              </a:rPr>
              <a:t> тему й головного персонажа прочитаного твору;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rgbClr val="FFFF00"/>
                </a:solidFill>
              </a:rPr>
              <a:t>розповідати</a:t>
            </a:r>
            <a:r>
              <a:rPr lang="uk-UA" sz="2400" b="1" dirty="0">
                <a:solidFill>
                  <a:schemeClr val="bg1"/>
                </a:solidFill>
              </a:rPr>
              <a:t> одне одному про літні враження і прочитані книжки;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rgbClr val="FFFF00"/>
                </a:solidFill>
              </a:rPr>
              <a:t>створювати</a:t>
            </a:r>
            <a:r>
              <a:rPr lang="uk-UA" sz="2400" b="1" dirty="0">
                <a:solidFill>
                  <a:schemeClr val="bg1"/>
                </a:solidFill>
              </a:rPr>
              <a:t> «</a:t>
            </a:r>
            <a:r>
              <a:rPr lang="uk-UA" sz="2400" b="1" dirty="0" err="1">
                <a:solidFill>
                  <a:schemeClr val="bg1"/>
                </a:solidFill>
              </a:rPr>
              <a:t>Медіавіконце</a:t>
            </a:r>
            <a:r>
              <a:rPr lang="uk-UA" sz="2400" b="1" dirty="0">
                <a:solidFill>
                  <a:schemeClr val="bg1"/>
                </a:solidFill>
              </a:rPr>
              <a:t>: </a:t>
            </a:r>
            <a:r>
              <a:rPr lang="uk-UA" sz="2400" b="1" dirty="0" err="1">
                <a:solidFill>
                  <a:schemeClr val="bg1"/>
                </a:solidFill>
              </a:rPr>
              <a:t>кол</a:t>
            </a:r>
            <a:r>
              <a:rPr lang="en-US" sz="2400" b="1" dirty="0">
                <a:solidFill>
                  <a:schemeClr val="bg1"/>
                </a:solidFill>
              </a:rPr>
              <a:t>à</a:t>
            </a:r>
            <a:r>
              <a:rPr lang="uk-UA" sz="2400" b="1" dirty="0">
                <a:solidFill>
                  <a:schemeClr val="bg1"/>
                </a:solidFill>
              </a:rPr>
              <a:t>ж».</a:t>
            </a:r>
          </a:p>
        </p:txBody>
      </p:sp>
    </p:spTree>
    <p:extLst>
      <p:ext uri="{BB962C8B-B14F-4D97-AF65-F5344CB8AC3E}">
        <p14:creationId xmlns:p14="http://schemas.microsoft.com/office/powerpoint/2010/main" val="1981868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Зимові вірші (Максим Рильський) купить книгу в Киеве и Украине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4183">
            <a:off x="746370" y="3379822"/>
            <a:ext cx="2063483" cy="3022398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96650" y="494644"/>
            <a:ext cx="9773524" cy="6195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Познайомся </a:t>
            </a:r>
            <a:r>
              <a:rPr lang="uk-UA" sz="4000" b="1" dirty="0">
                <a:solidFill>
                  <a:schemeClr val="bg1"/>
                </a:solidFill>
              </a:rPr>
              <a:t>з </a:t>
            </a:r>
            <a:r>
              <a:rPr lang="uk-UA" sz="4000" b="1" dirty="0" smtClean="0">
                <a:solidFill>
                  <a:schemeClr val="bg1"/>
                </a:solidFill>
              </a:rPr>
              <a:t>письменником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96649" y="1180632"/>
            <a:ext cx="5830944" cy="18163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FF00"/>
                </a:solidFill>
              </a:rPr>
              <a:t>Максим Тадейович Рильський – 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український поет, перекладач, публіцист, громадський діяч, мовознавець, літературознавець. </a:t>
            </a:r>
          </a:p>
        </p:txBody>
      </p:sp>
      <p:pic>
        <p:nvPicPr>
          <p:cNvPr id="2050" name="Picture 2" descr="Злети й падіння Поета | Український тижневик Міст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58"/>
          <a:stretch/>
        </p:blipFill>
        <p:spPr bwMode="auto">
          <a:xfrm flipH="1">
            <a:off x="7505528" y="1365260"/>
            <a:ext cx="3464645" cy="416596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Купити книгу Спинилось літо на порозі (Максим Рильський) - 966-661 ...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1" r="4375"/>
          <a:stretch/>
        </p:blipFill>
        <p:spPr bwMode="auto">
          <a:xfrm rot="813968">
            <a:off x="5185043" y="3395002"/>
            <a:ext cx="2052774" cy="300671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ROZETKA | Фото Видавництво Старого Лева Білі мухи - Рильський ...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7" t="3722" r="3935" b="2806"/>
          <a:stretch/>
        </p:blipFill>
        <p:spPr bwMode="auto">
          <a:xfrm>
            <a:off x="3014963" y="3086754"/>
            <a:ext cx="1976744" cy="202407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314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83670" y="1233935"/>
            <a:ext cx="7086504" cy="8348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Вибери й прочитай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слова, що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мають однакове закінчення; </a:t>
            </a:r>
          </a:p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що означають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дію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предмета; найдовше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слово; найкоротше.</a:t>
            </a:r>
          </a:p>
        </p:txBody>
      </p:sp>
      <p:sp>
        <p:nvSpPr>
          <p:cNvPr id="11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4651871" y="2205482"/>
            <a:ext cx="3075205" cy="357615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кр</a:t>
            </a:r>
            <a:r>
              <a:rPr lang="uk-UA" sz="3600" b="1" dirty="0">
                <a:solidFill>
                  <a:srgbClr val="FFFF00"/>
                </a:solidFill>
                <a:ea typeface="+mj-ea"/>
                <a:cs typeface="+mj-cs"/>
              </a:rPr>
              <a:t>и</a:t>
            </a: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лами</a:t>
            </a:r>
          </a:p>
          <a:p>
            <a:pPr algn="ctr" eaLnBrk="0" hangingPunct="0">
              <a:defRPr/>
            </a:pPr>
            <a:r>
              <a:rPr lang="uk-UA" sz="3600" b="1" dirty="0" smtClean="0">
                <a:solidFill>
                  <a:schemeClr val="bg1"/>
                </a:solidFill>
                <a:ea typeface="+mj-ea"/>
                <a:cs typeface="+mj-cs"/>
              </a:rPr>
              <a:t>хм</a:t>
            </a:r>
            <a:r>
              <a:rPr lang="uk-UA" sz="3600" b="1" dirty="0" smtClean="0">
                <a:solidFill>
                  <a:srgbClr val="FFFF00"/>
                </a:solidFill>
                <a:ea typeface="+mj-ea"/>
                <a:cs typeface="+mj-cs"/>
              </a:rPr>
              <a:t>а</a:t>
            </a:r>
            <a:r>
              <a:rPr lang="uk-UA" sz="3600" b="1" dirty="0" smtClean="0">
                <a:solidFill>
                  <a:schemeClr val="bg1"/>
                </a:solidFill>
                <a:ea typeface="+mj-ea"/>
                <a:cs typeface="+mj-cs"/>
              </a:rPr>
              <a:t>рами</a:t>
            </a:r>
            <a:endParaRPr lang="uk-UA" sz="3600" b="1" dirty="0">
              <a:solidFill>
                <a:schemeClr val="bg1"/>
              </a:solidFill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степ</a:t>
            </a:r>
            <a:r>
              <a:rPr lang="uk-UA" sz="3600" b="1" dirty="0">
                <a:solidFill>
                  <a:srgbClr val="FFFF00"/>
                </a:solidFill>
                <a:ea typeface="+mj-ea"/>
                <a:cs typeface="+mj-cs"/>
              </a:rPr>
              <a:t>а</a:t>
            </a: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х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дощ</a:t>
            </a:r>
            <a:r>
              <a:rPr lang="uk-UA" sz="3600" b="1" dirty="0">
                <a:solidFill>
                  <a:srgbClr val="FFFF00"/>
                </a:solidFill>
                <a:ea typeface="+mj-ea"/>
                <a:cs typeface="+mj-cs"/>
              </a:rPr>
              <a:t>а</a:t>
            </a: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ми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пот</a:t>
            </a:r>
            <a:r>
              <a:rPr lang="uk-UA" sz="3600" b="1" dirty="0">
                <a:solidFill>
                  <a:srgbClr val="FFFF00"/>
                </a:solidFill>
                <a:ea typeface="+mj-ea"/>
                <a:cs typeface="+mj-cs"/>
              </a:rPr>
              <a:t>о</a:t>
            </a: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ками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сп</a:t>
            </a:r>
            <a:r>
              <a:rPr lang="uk-UA" sz="3600" b="1" dirty="0">
                <a:solidFill>
                  <a:srgbClr val="FFFF00"/>
                </a:solidFill>
                <a:ea typeface="+mj-ea"/>
                <a:cs typeface="+mj-cs"/>
              </a:rPr>
              <a:t>о</a:t>
            </a: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кій</a:t>
            </a:r>
          </a:p>
        </p:txBody>
      </p:sp>
      <p:sp>
        <p:nvSpPr>
          <p:cNvPr id="12" name="Заголовок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7964238" y="2205483"/>
            <a:ext cx="3016079" cy="353949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вкрив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ється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ст</a:t>
            </a:r>
            <a:r>
              <a:rPr lang="uk-UA" sz="3600" b="1" dirty="0">
                <a:solidFill>
                  <a:srgbClr val="FFFF00"/>
                </a:solidFill>
              </a:rPr>
              <a:t>е</a:t>
            </a:r>
            <a:r>
              <a:rPr lang="uk-UA" sz="3600" b="1" dirty="0">
                <a:solidFill>
                  <a:schemeClr val="bg1"/>
                </a:solidFill>
              </a:rPr>
              <a:t>ляться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зг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дують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стр</a:t>
            </a:r>
            <a:r>
              <a:rPr lang="uk-UA" sz="3600" b="1" dirty="0">
                <a:solidFill>
                  <a:srgbClr val="FFFF00"/>
                </a:solidFill>
              </a:rPr>
              <a:t>і</a:t>
            </a:r>
            <a:r>
              <a:rPr lang="uk-UA" sz="3600" b="1" dirty="0">
                <a:solidFill>
                  <a:schemeClr val="bg1"/>
                </a:solidFill>
              </a:rPr>
              <a:t>пує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спад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ють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лл</a:t>
            </a:r>
            <a:r>
              <a:rPr lang="uk-UA" sz="3600" b="1" dirty="0">
                <a:solidFill>
                  <a:srgbClr val="FFFF00"/>
                </a:solidFill>
              </a:rPr>
              <a:t>ю</a:t>
            </a:r>
            <a:r>
              <a:rPr lang="uk-UA" sz="3600" b="1" dirty="0">
                <a:solidFill>
                  <a:schemeClr val="bg1"/>
                </a:solidFill>
              </a:rPr>
              <a:t>ться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196650" y="494644"/>
            <a:ext cx="9773524" cy="6195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слова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8" name="Picture 3" descr="C:\Documents and Settings\zhenya\Рабочий стол\Картинки в 3 класс\04\девочка думает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0" t="8695" r="8925" b="-392"/>
          <a:stretch/>
        </p:blipFill>
        <p:spPr bwMode="auto">
          <a:xfrm>
            <a:off x="954347" y="2279763"/>
            <a:ext cx="2911670" cy="34920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1188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178466 (240x320, 234Kb) | Живописные пейзажи, Осенний пейзаж, Пейзаж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70" y="1557758"/>
            <a:ext cx="3075376" cy="410412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53413" y="370200"/>
            <a:ext cx="10010150" cy="9690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Вірш </a:t>
            </a:r>
            <a:r>
              <a:rPr lang="uk-UA" sz="3200" b="1" dirty="0">
                <a:solidFill>
                  <a:schemeClr val="bg1"/>
                </a:solidFill>
              </a:rPr>
              <a:t>Максима Рильського </a:t>
            </a:r>
            <a:endParaRPr lang="uk-UA" sz="32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«</a:t>
            </a:r>
            <a:r>
              <a:rPr lang="uk-UA" sz="3200" b="1" dirty="0">
                <a:solidFill>
                  <a:schemeClr val="bg1"/>
                </a:solidFill>
              </a:rPr>
              <a:t>Тиха, задумлива осінь спускається</a:t>
            </a:r>
            <a:r>
              <a:rPr lang="uk-UA" sz="3200" b="1" dirty="0" smtClean="0">
                <a:solidFill>
                  <a:schemeClr val="bg1"/>
                </a:solidFill>
              </a:rPr>
              <a:t>…»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91204" y="1339253"/>
            <a:ext cx="6167710" cy="5264198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Осінь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на землю тихенько спускається </a:t>
            </a:r>
            <a:endParaRPr lang="uk-UA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в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небі летить, наче птах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Кр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лами-хмарами небо вкривається. 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Пухом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тумани із крил її падають, 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стеляться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в вільних степах. </a:t>
            </a:r>
          </a:p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Літо зелене і радісне згадують. 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Стріпує крилами осінь широкими, </a:t>
            </a:r>
          </a:p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роси спадають у млі,</a:t>
            </a:r>
          </a:p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ллються крізь неї дощами-потоками. </a:t>
            </a:r>
          </a:p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Літо веселе, співуче минається, </a:t>
            </a:r>
          </a:p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спокій стає на землі... </a:t>
            </a:r>
          </a:p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Тиха, задумлива осінь спускається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...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76997" y="2446179"/>
            <a:ext cx="2791586" cy="2207751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Прочитай </a:t>
            </a:r>
            <a:r>
              <a:rPr lang="uk-UA" sz="2400" b="1" dirty="0">
                <a:solidFill>
                  <a:schemeClr val="bg1"/>
                </a:solidFill>
              </a:rPr>
              <a:t>вірш. </a:t>
            </a:r>
          </a:p>
          <a:p>
            <a:r>
              <a:rPr lang="uk-UA" sz="2400" b="1" dirty="0">
                <a:solidFill>
                  <a:schemeClr val="bg1"/>
                </a:solidFill>
              </a:rPr>
              <a:t>Який настрій він передає? </a:t>
            </a:r>
          </a:p>
        </p:txBody>
      </p:sp>
    </p:spTree>
    <p:extLst>
      <p:ext uri="{BB962C8B-B14F-4D97-AF65-F5344CB8AC3E}">
        <p14:creationId xmlns:p14="http://schemas.microsoft.com/office/powerpoint/2010/main" val="33970490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5241" y="501449"/>
            <a:ext cx="10246231" cy="10905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Бесіда </a:t>
            </a:r>
            <a:r>
              <a:rPr lang="uk-UA" sz="3600" b="1" dirty="0">
                <a:solidFill>
                  <a:schemeClr val="bg1"/>
                </a:solidFill>
              </a:rPr>
              <a:t>за змістом тексту з елементами вибіркового </a:t>
            </a:r>
            <a:r>
              <a:rPr lang="uk-UA" sz="3600" b="1" dirty="0" smtClean="0">
                <a:solidFill>
                  <a:schemeClr val="bg1"/>
                </a:solidFill>
              </a:rPr>
              <a:t>читання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5241" y="1809764"/>
            <a:ext cx="8364228" cy="31092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Ранню </a:t>
            </a:r>
            <a:r>
              <a:rPr lang="uk-UA" sz="2800" b="1" dirty="0">
                <a:solidFill>
                  <a:schemeClr val="bg1"/>
                </a:solidFill>
              </a:rPr>
              <a:t>чи пізню осінь описано у вірші?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У якому темпі, з якою силою голосу краще прочитати вірш? </a:t>
            </a:r>
            <a:r>
              <a:rPr lang="uk-UA" sz="2800" b="1" dirty="0" smtClean="0">
                <a:solidFill>
                  <a:schemeClr val="bg1"/>
                </a:solidFill>
              </a:rPr>
              <a:t>Прочитай. </a:t>
            </a:r>
            <a:endParaRPr lang="uk-UA" sz="2800" b="1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Які порівняння використав поет, описуючи осінь?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Знайди </a:t>
            </a:r>
            <a:r>
              <a:rPr lang="uk-UA" sz="2800" b="1" dirty="0">
                <a:solidFill>
                  <a:schemeClr val="bg1"/>
                </a:solidFill>
              </a:rPr>
              <a:t>у вірші слова, вжиті в переносному значенні.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Поясни, </a:t>
            </a:r>
            <a:r>
              <a:rPr lang="uk-UA" sz="2800" b="1" dirty="0">
                <a:solidFill>
                  <a:schemeClr val="bg1"/>
                </a:solidFill>
              </a:rPr>
              <a:t>які ознаки осені вони передають.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Природа\Листопад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399" y="1809764"/>
            <a:ext cx="2343150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6023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484" y="1541013"/>
            <a:ext cx="4520543" cy="349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53414" y="494643"/>
            <a:ext cx="10151572" cy="703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Скринька </a:t>
            </a:r>
            <a:r>
              <a:rPr lang="uk-UA" sz="4000" b="1" dirty="0" smtClean="0">
                <a:solidFill>
                  <a:schemeClr val="bg1"/>
                </a:solidFill>
              </a:rPr>
              <a:t>очікувань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3414" y="1494652"/>
            <a:ext cx="6065741" cy="354025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Що ти очікуєш </a:t>
            </a:r>
            <a:r>
              <a:rPr lang="uk-UA" sz="2800" b="1" dirty="0">
                <a:solidFill>
                  <a:schemeClr val="bg1"/>
                </a:solidFill>
              </a:rPr>
              <a:t>від уроків читання? 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Напиши вдома </a:t>
            </a:r>
            <a:r>
              <a:rPr lang="uk-UA" sz="2800" b="1" dirty="0">
                <a:solidFill>
                  <a:schemeClr val="bg1"/>
                </a:solidFill>
              </a:rPr>
              <a:t>свої побажання. 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На </a:t>
            </a:r>
            <a:r>
              <a:rPr lang="uk-UA" sz="2800" b="1" dirty="0">
                <a:solidFill>
                  <a:schemeClr val="bg1"/>
                </a:solidFill>
              </a:rPr>
              <a:t>наступному уроці ми їх обговоримо, складемо у скриньку. Цікаво буде перед Новим роком пригадати свої очікування, визначити, що з них справдилось, а що – ні.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7911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2300" y="494644"/>
            <a:ext cx="9712812" cy="84081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Домашнє завдання на вибір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2299" y="1425245"/>
            <a:ext cx="5056761" cy="440222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А. Прочитай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виразно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вірш на ст. 5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своїм рідним,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дай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відповіді на запитання в кінці вірша.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Б. Знайди </a:t>
            </a:r>
            <a:r>
              <a:rPr lang="ru-RU" sz="2800" b="1" dirty="0">
                <a:solidFill>
                  <a:srgbClr val="002060"/>
                </a:solidFill>
              </a:rPr>
              <a:t>вірш про осінь у </a:t>
            </a:r>
            <a:r>
              <a:rPr lang="ru-RU" sz="2800" b="1" dirty="0" err="1">
                <a:solidFill>
                  <a:srgbClr val="002060"/>
                </a:solidFill>
              </a:rPr>
              <a:t>домашній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бібліотечці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навчись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виразно</a:t>
            </a:r>
            <a:r>
              <a:rPr lang="ru-RU" sz="2800" b="1" dirty="0">
                <a:solidFill>
                  <a:srgbClr val="002060"/>
                </a:solidFill>
              </a:rPr>
              <a:t> читати</a:t>
            </a:r>
          </a:p>
          <a:p>
            <a:endParaRPr lang="uk-UA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* Напиши або намалюй свої очікування від уроків читання.</a:t>
            </a:r>
            <a:endParaRPr lang="uk-UA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4" name="Picture 2" descr="D:\Картинки до тестів\!!! Есміра Україна Читання в родині\OIG (3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071" y="1425245"/>
            <a:ext cx="4383041" cy="438304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642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2048" y="621482"/>
            <a:ext cx="10258545" cy="7275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Підсумки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27937" y="1701602"/>
            <a:ext cx="5493706" cy="267827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Як називається підручник, з яким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ми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познайомились?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Хто його автор?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Про що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дізналися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на уроці?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Як називається вірш, який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ми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прочитали, хто його автор?</a:t>
            </a:r>
          </a:p>
        </p:txBody>
      </p:sp>
      <p:pic>
        <p:nvPicPr>
          <p:cNvPr id="7" name="Picture 2" descr="C:\Documents and Settings\zhenya\Рабочий стол\Картинки в 3 класс\01\Рис 01-9 девочка с книго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48" y="1701602"/>
            <a:ext cx="3018067" cy="35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0398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2000" y1="82736" x2="42000" y2="82736"/>
                        <a14:foregroundMark x1="27444" y1="56226" x2="27444" y2="56226"/>
                        <a14:foregroundMark x1="44556" y1="36792" x2="44556" y2="36792"/>
                        <a14:foregroundMark x1="57000" y1="37736" x2="57000" y2="37736"/>
                        <a14:backgroundMark x1="75000" y1="24906" x2="75000" y2="24906"/>
                        <a14:backgroundMark x1="73222" y1="24717" x2="73222" y2="24717"/>
                        <a14:backgroundMark x1="10667" y1="40000" x2="10667" y2="40000"/>
                        <a14:backgroundMark x1="89667" y1="67264" x2="89667" y2="672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730" y="1260606"/>
            <a:ext cx="2106022" cy="248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32230" y="1341017"/>
            <a:ext cx="6799142" cy="18163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/>
              <a:t>      </a:t>
            </a:r>
            <a:r>
              <a:rPr lang="uk-UA" sz="2800" b="1" dirty="0">
                <a:solidFill>
                  <a:schemeClr val="bg1"/>
                </a:solidFill>
              </a:rPr>
              <a:t>Прошуміло, пролетіло тепле літечко. Знову веселий дзвінок зібрав велику шкільну родину. На </a:t>
            </a:r>
            <a:r>
              <a:rPr lang="uk-UA" sz="2800" b="1" dirty="0" smtClean="0">
                <a:solidFill>
                  <a:schemeClr val="bg1"/>
                </a:solidFill>
              </a:rPr>
              <a:t>тебе </a:t>
            </a:r>
            <a:r>
              <a:rPr lang="uk-UA" sz="2800" b="1" dirty="0">
                <a:solidFill>
                  <a:schemeClr val="bg1"/>
                </a:solidFill>
              </a:rPr>
              <a:t>чекають учителі, друзі, нові книжки й цікаві справи.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19268" y="3784181"/>
            <a:ext cx="5868032" cy="954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Розкажи 1 епізод, </a:t>
            </a:r>
            <a:r>
              <a:rPr lang="uk-UA" sz="2800" b="1" dirty="0">
                <a:solidFill>
                  <a:schemeClr val="bg1"/>
                </a:solidFill>
              </a:rPr>
              <a:t>що цікавого </a:t>
            </a:r>
            <a:r>
              <a:rPr lang="uk-UA" sz="2800" b="1" dirty="0" smtClean="0">
                <a:solidFill>
                  <a:schemeClr val="bg1"/>
                </a:solidFill>
              </a:rPr>
              <a:t>побачив/ла, почув/ла </a:t>
            </a:r>
            <a:r>
              <a:rPr lang="uk-UA" sz="2800" b="1" dirty="0" smtClean="0">
                <a:solidFill>
                  <a:schemeClr val="bg1"/>
                </a:solidFill>
              </a:rPr>
              <a:t>влітку 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D:\Картинки до тестів\!!!!!!Эсмира\_free_2024-01-20-22-09-14_02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" b="4610"/>
          <a:stretch/>
        </p:blipFill>
        <p:spPr bwMode="auto">
          <a:xfrm>
            <a:off x="1032230" y="3312000"/>
            <a:ext cx="3116889" cy="29520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032230" y="494643"/>
            <a:ext cx="10020456" cy="7659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19268" y="4847956"/>
            <a:ext cx="5868032" cy="954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Які </a:t>
            </a:r>
            <a:r>
              <a:rPr lang="uk-UA" sz="2800" b="1" dirty="0">
                <a:solidFill>
                  <a:schemeClr val="bg1"/>
                </a:solidFill>
              </a:rPr>
              <a:t>книжки </a:t>
            </a:r>
            <a:r>
              <a:rPr lang="uk-UA" sz="2800" b="1" dirty="0" smtClean="0">
                <a:solidFill>
                  <a:schemeClr val="bg1"/>
                </a:solidFill>
              </a:rPr>
              <a:t>прочитав/ла?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Чого навчив/</a:t>
            </a:r>
            <a:r>
              <a:rPr lang="uk-UA" sz="2800" b="1" dirty="0" err="1" smtClean="0">
                <a:solidFill>
                  <a:schemeClr val="bg1"/>
                </a:solidFill>
              </a:rPr>
              <a:t>лася</a:t>
            </a:r>
            <a:r>
              <a:rPr lang="uk-UA" sz="2800" b="1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696302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08564" y="574675"/>
            <a:ext cx="8726382" cy="7528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 Вправа «Урок був»</a:t>
            </a: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3623435232"/>
              </p:ext>
            </p:extLst>
          </p:nvPr>
        </p:nvGraphicFramePr>
        <p:xfrm>
          <a:off x="1542045" y="1337620"/>
          <a:ext cx="9910552" cy="5144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Скругленный прямоугольник 18"/>
          <p:cNvSpPr/>
          <p:nvPr/>
        </p:nvSpPr>
        <p:spPr>
          <a:xfrm>
            <a:off x="744348" y="1466846"/>
            <a:ext cx="3217097" cy="919614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Опиши,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яким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був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цей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урок для тебе. 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477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8256C3C3-3598-4F28-BC7C-5B5CF6C7C2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96" b="9052"/>
          <a:stretch/>
        </p:blipFill>
        <p:spPr>
          <a:xfrm>
            <a:off x="4139620" y="1664657"/>
            <a:ext cx="7420010" cy="3540091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087863" y="502150"/>
            <a:ext cx="9943066" cy="81260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Відчуймо себе частиною колективу</a:t>
            </a:r>
          </a:p>
        </p:txBody>
      </p:sp>
      <p:sp>
        <p:nvSpPr>
          <p:cNvPr id="7" name="Прямокутник: округлені кути 11">
            <a:extLst>
              <a:ext uri="{FF2B5EF4-FFF2-40B4-BE49-F238E27FC236}">
                <a16:creationId xmlns:a16="http://schemas.microsoft.com/office/drawing/2014/main" xmlns="" id="{96A2F333-0AEF-4CC9-91FB-5FBEB4A038D1}"/>
              </a:ext>
            </a:extLst>
          </p:cNvPr>
          <p:cNvSpPr/>
          <p:nvPr/>
        </p:nvSpPr>
        <p:spPr>
          <a:xfrm>
            <a:off x="691431" y="1381482"/>
            <a:ext cx="3357656" cy="89618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Я </a:t>
            </a:r>
            <a:r>
              <a:rPr lang="uk-UA" sz="2800" b="1" dirty="0" smtClean="0">
                <a:solidFill>
                  <a:schemeClr val="bg1"/>
                </a:solidFill>
              </a:rPr>
              <a:t>прийшов/ла </a:t>
            </a:r>
            <a:r>
              <a:rPr lang="uk-UA" sz="2800" b="1" dirty="0">
                <a:solidFill>
                  <a:schemeClr val="bg1"/>
                </a:solidFill>
              </a:rPr>
              <a:t>на </a:t>
            </a:r>
            <a:r>
              <a:rPr lang="uk-UA" sz="2800" b="1" dirty="0" smtClean="0">
                <a:solidFill>
                  <a:schemeClr val="bg1"/>
                </a:solidFill>
              </a:rPr>
              <a:t>урок … </a:t>
            </a:r>
            <a:r>
              <a:rPr lang="uk-UA" sz="2800" b="1" dirty="0">
                <a:solidFill>
                  <a:schemeClr val="bg1"/>
                </a:solidFill>
              </a:rPr>
              <a:t>навіщо?</a:t>
            </a:r>
          </a:p>
        </p:txBody>
      </p:sp>
      <p:sp>
        <p:nvSpPr>
          <p:cNvPr id="8" name="Прямокутник: округлені кути 11">
            <a:extLst>
              <a:ext uri="{FF2B5EF4-FFF2-40B4-BE49-F238E27FC236}">
                <a16:creationId xmlns:a16="http://schemas.microsoft.com/office/drawing/2014/main" xmlns="" id="{96A2F333-0AEF-4CC9-91FB-5FBEB4A038D1}"/>
              </a:ext>
            </a:extLst>
          </p:cNvPr>
          <p:cNvSpPr/>
          <p:nvPr/>
        </p:nvSpPr>
        <p:spPr>
          <a:xfrm>
            <a:off x="675059" y="2344321"/>
            <a:ext cx="3357656" cy="9086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Потрібно бути … яким?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кутник: округлені кути 11">
            <a:extLst>
              <a:ext uri="{FF2B5EF4-FFF2-40B4-BE49-F238E27FC236}">
                <a16:creationId xmlns:a16="http://schemas.microsoft.com/office/drawing/2014/main" xmlns="" id="{96A2F333-0AEF-4CC9-91FB-5FBEB4A038D1}"/>
              </a:ext>
            </a:extLst>
          </p:cNvPr>
          <p:cNvSpPr/>
          <p:nvPr/>
        </p:nvSpPr>
        <p:spPr>
          <a:xfrm>
            <a:off x="664179" y="3252951"/>
            <a:ext cx="3351698" cy="50373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Зі мною </a:t>
            </a:r>
            <a:r>
              <a:rPr lang="uk-UA" sz="2800" b="1" dirty="0" smtClean="0">
                <a:solidFill>
                  <a:schemeClr val="bg1"/>
                </a:solidFill>
              </a:rPr>
              <a:t>… хто</a:t>
            </a:r>
            <a:r>
              <a:rPr lang="uk-UA" sz="28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:a16="http://schemas.microsoft.com/office/drawing/2014/main" xmlns="" id="{96A2F333-0AEF-4CC9-91FB-5FBEB4A038D1}"/>
              </a:ext>
            </a:extLst>
          </p:cNvPr>
          <p:cNvSpPr/>
          <p:nvPr/>
        </p:nvSpPr>
        <p:spPr>
          <a:xfrm>
            <a:off x="711896" y="3832082"/>
            <a:ext cx="3303980" cy="516507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Вони мене </a:t>
            </a:r>
            <a:r>
              <a:rPr lang="uk-UA" sz="2800" b="1" dirty="0" smtClean="0">
                <a:solidFill>
                  <a:schemeClr val="bg1"/>
                </a:solidFill>
              </a:rPr>
              <a:t>… що</a:t>
            </a:r>
            <a:r>
              <a:rPr lang="uk-UA" sz="28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4" name="Прямокутник: округлені кути 11">
            <a:extLst>
              <a:ext uri="{FF2B5EF4-FFF2-40B4-BE49-F238E27FC236}">
                <a16:creationId xmlns:a16="http://schemas.microsoft.com/office/drawing/2014/main" xmlns="" id="{96A2F333-0AEF-4CC9-91FB-5FBEB4A038D1}"/>
              </a:ext>
            </a:extLst>
          </p:cNvPr>
          <p:cNvSpPr/>
          <p:nvPr/>
        </p:nvSpPr>
        <p:spPr>
          <a:xfrm>
            <a:off x="704239" y="4405916"/>
            <a:ext cx="3303980" cy="575972"/>
          </a:xfrm>
          <a:prstGeom prst="roundRect">
            <a:avLst/>
          </a:prstGeom>
          <a:solidFill>
            <a:srgbClr val="FF505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Мені це … як?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5" name="Прямокутник: округлені кути 11">
            <a:extLst>
              <a:ext uri="{FF2B5EF4-FFF2-40B4-BE49-F238E27FC236}">
                <a16:creationId xmlns:a16="http://schemas.microsoft.com/office/drawing/2014/main" xmlns="" id="{96A2F333-0AEF-4CC9-91FB-5FBEB4A038D1}"/>
              </a:ext>
            </a:extLst>
          </p:cNvPr>
          <p:cNvSpPr/>
          <p:nvPr/>
        </p:nvSpPr>
        <p:spPr>
          <a:xfrm>
            <a:off x="650563" y="5013970"/>
            <a:ext cx="3357656" cy="84537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Я </a:t>
            </a:r>
            <a:r>
              <a:rPr lang="uk-UA" sz="2800" b="1" dirty="0" smtClean="0">
                <a:solidFill>
                  <a:schemeClr val="bg1"/>
                </a:solidFill>
              </a:rPr>
              <a:t>готовий/а </a:t>
            </a:r>
            <a:r>
              <a:rPr lang="uk-UA" sz="2800" b="1" dirty="0">
                <a:solidFill>
                  <a:schemeClr val="bg1"/>
                </a:solidFill>
              </a:rPr>
              <a:t>до </a:t>
            </a:r>
            <a:r>
              <a:rPr lang="uk-UA" sz="2800" b="1" dirty="0" smtClean="0">
                <a:solidFill>
                  <a:schemeClr val="bg1"/>
                </a:solidFill>
              </a:rPr>
              <a:t>… чого</a:t>
            </a:r>
            <a:r>
              <a:rPr lang="uk-UA" sz="2800" b="1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732113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71834" y="583041"/>
            <a:ext cx="10672483" cy="8117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34" y="1569308"/>
            <a:ext cx="3590496" cy="359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38480" y="1569308"/>
            <a:ext cx="7005836" cy="39712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Щороку вереснева стежечка запрошує </a:t>
            </a:r>
            <a:r>
              <a:rPr lang="ru-RU" sz="2800" dirty="0" smtClean="0"/>
              <a:t>учнів </a:t>
            </a:r>
            <a:r>
              <a:rPr lang="ru-RU" sz="2800" dirty="0"/>
              <a:t>до рідної школи. Радісні привітання, розповіді про літні враження </a:t>
            </a:r>
            <a:r>
              <a:rPr lang="ru-RU" sz="2800" dirty="0" smtClean="0"/>
              <a:t>наповнюють </a:t>
            </a:r>
            <a:r>
              <a:rPr lang="ru-RU" sz="2800" dirty="0"/>
              <a:t>святкове шкільне подвір’я. Ось-ось розпочнеться перший у цьому навчальному році урок літературного читання, на якому </a:t>
            </a:r>
            <a:r>
              <a:rPr lang="ru-RU" sz="2800" dirty="0" smtClean="0"/>
              <a:t>ми ознайомимося </a:t>
            </a:r>
            <a:r>
              <a:rPr lang="ru-RU" sz="2800" dirty="0"/>
              <a:t>з новим </a:t>
            </a:r>
            <a:r>
              <a:rPr lang="ru-RU" sz="2800" dirty="0" smtClean="0"/>
              <a:t>підручником. П</a:t>
            </a:r>
            <a:r>
              <a:rPr lang="ru-RU" sz="2800" dirty="0" smtClean="0">
                <a:solidFill>
                  <a:schemeClr val="bg1"/>
                </a:solidFill>
              </a:rPr>
              <a:t>опрацюємо </a:t>
            </a:r>
            <a:r>
              <a:rPr lang="ru-RU" sz="2800" dirty="0">
                <a:solidFill>
                  <a:schemeClr val="bg1"/>
                </a:solidFill>
              </a:rPr>
              <a:t>з </a:t>
            </a:r>
            <a:r>
              <a:rPr lang="ru-RU" sz="2800" dirty="0" smtClean="0">
                <a:solidFill>
                  <a:schemeClr val="bg1"/>
                </a:solidFill>
              </a:rPr>
              <a:t>віршем </a:t>
            </a:r>
            <a:r>
              <a:rPr lang="uk-UA" sz="2800" dirty="0" smtClean="0">
                <a:solidFill>
                  <a:srgbClr val="FFFF00"/>
                </a:solidFill>
              </a:rPr>
              <a:t>Максима Рильського «</a:t>
            </a:r>
            <a:r>
              <a:rPr lang="uk-UA" sz="2800" dirty="0">
                <a:solidFill>
                  <a:srgbClr val="FFFF00"/>
                </a:solidFill>
              </a:rPr>
              <a:t>Тиха, задумлива осінь спускається</a:t>
            </a:r>
            <a:r>
              <a:rPr lang="uk-UA" sz="2800" dirty="0" smtClean="0">
                <a:solidFill>
                  <a:srgbClr val="FFFF00"/>
                </a:solidFill>
              </a:rPr>
              <a:t>…»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5098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13388" y="1243052"/>
            <a:ext cx="5319649" cy="341711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Він </a:t>
            </a:r>
            <a:r>
              <a:rPr lang="ru-RU" sz="2400" b="1" dirty="0" err="1"/>
              <a:t>відкриє</a:t>
            </a:r>
            <a:r>
              <a:rPr lang="ru-RU" sz="2400" b="1" dirty="0"/>
              <a:t> нам </a:t>
            </a:r>
            <a:r>
              <a:rPr lang="ru-RU" sz="2400" b="1" dirty="0" err="1"/>
              <a:t>цікавий</a:t>
            </a:r>
            <a:r>
              <a:rPr lang="ru-RU" sz="2400" b="1" dirty="0"/>
              <a:t> світ природи і дитинства, </a:t>
            </a:r>
            <a:r>
              <a:rPr lang="ru-RU" sz="2400" b="1" dirty="0" err="1"/>
              <a:t>дивовижну</a:t>
            </a:r>
            <a:r>
              <a:rPr lang="ru-RU" sz="2400" b="1" dirty="0"/>
              <a:t> силу слова, </a:t>
            </a:r>
            <a:r>
              <a:rPr lang="ru-RU" sz="2400" b="1" dirty="0" err="1"/>
              <a:t>навчатиме</a:t>
            </a:r>
            <a:r>
              <a:rPr lang="ru-RU" sz="2400" b="1" dirty="0"/>
              <a:t> нас </a:t>
            </a:r>
            <a:r>
              <a:rPr lang="ru-RU" sz="2400" b="1" dirty="0" err="1"/>
              <a:t>людяності</a:t>
            </a:r>
            <a:r>
              <a:rPr lang="ru-RU" sz="2400" b="1" dirty="0"/>
              <a:t> та </a:t>
            </a:r>
            <a:r>
              <a:rPr lang="ru-RU" sz="2400" b="1" dirty="0" err="1"/>
              <a:t>мудрості</a:t>
            </a:r>
            <a:r>
              <a:rPr lang="ru-RU" sz="2400" b="1" dirty="0"/>
              <a:t>. Казки, вірші, оповідання </a:t>
            </a:r>
            <a:r>
              <a:rPr lang="ru-RU" sz="2400" b="1" dirty="0" err="1"/>
              <a:t>допоможуть</a:t>
            </a:r>
            <a:r>
              <a:rPr lang="ru-RU" sz="2400" b="1" dirty="0"/>
              <a:t> розкрити </a:t>
            </a:r>
            <a:r>
              <a:rPr lang="ru-RU" sz="2400" b="1" dirty="0" err="1"/>
              <a:t>історію</a:t>
            </a:r>
            <a:r>
              <a:rPr lang="ru-RU" sz="2400" b="1" dirty="0"/>
              <a:t> </a:t>
            </a:r>
            <a:r>
              <a:rPr lang="ru-RU" sz="2400" b="1" dirty="0" err="1"/>
              <a:t>нашого</a:t>
            </a:r>
            <a:r>
              <a:rPr lang="ru-RU" sz="2400" b="1" dirty="0"/>
              <a:t> народу, </a:t>
            </a:r>
            <a:r>
              <a:rPr lang="ru-RU" sz="2400" b="1" dirty="0" err="1"/>
              <a:t>розкажуть</a:t>
            </a:r>
            <a:r>
              <a:rPr lang="ru-RU" sz="2400" b="1" dirty="0"/>
              <a:t>, як </a:t>
            </a:r>
            <a:r>
              <a:rPr lang="ru-RU" sz="2400" b="1" dirty="0" err="1"/>
              <a:t>виникла</a:t>
            </a:r>
            <a:r>
              <a:rPr lang="ru-RU" sz="2400" b="1" dirty="0"/>
              <a:t> наша </a:t>
            </a:r>
            <a:r>
              <a:rPr lang="ru-RU" sz="2400" b="1" dirty="0" err="1"/>
              <a:t>мова</a:t>
            </a:r>
            <a:r>
              <a:rPr lang="ru-RU" sz="2400" b="1" dirty="0"/>
              <a:t>. </a:t>
            </a:r>
            <a:r>
              <a:rPr lang="ru-RU" sz="2400" b="1" dirty="0" smtClean="0"/>
              <a:t>Ти </a:t>
            </a:r>
            <a:r>
              <a:rPr lang="ru-RU" sz="2400" b="1" dirty="0" err="1" smtClean="0"/>
              <a:t>дізнаєшся</a:t>
            </a:r>
            <a:r>
              <a:rPr lang="ru-RU" sz="2400" b="1" dirty="0" smtClean="0"/>
              <a:t> </a:t>
            </a:r>
            <a:r>
              <a:rPr lang="ru-RU" sz="2400" b="1" dirty="0"/>
              <a:t>і про </a:t>
            </a:r>
            <a:r>
              <a:rPr lang="ru-RU" sz="2400" b="1" dirty="0" err="1"/>
              <a:t>видатних</a:t>
            </a:r>
            <a:r>
              <a:rPr lang="ru-RU" sz="2400" b="1" dirty="0"/>
              <a:t> людей України, і про </a:t>
            </a:r>
            <a:r>
              <a:rPr lang="ru-RU" sz="2400" b="1" dirty="0" err="1" smtClean="0"/>
              <a:t>однолітків</a:t>
            </a:r>
            <a:r>
              <a:rPr lang="ru-RU" sz="2400" b="1" dirty="0" smtClean="0"/>
              <a:t> </a:t>
            </a:r>
            <a:r>
              <a:rPr lang="ru-RU" sz="2400" b="1" dirty="0"/>
              <a:t>з інших </a:t>
            </a:r>
            <a:r>
              <a:rPr lang="ru-RU" sz="2400" b="1" dirty="0" err="1"/>
              <a:t>країн</a:t>
            </a:r>
            <a:r>
              <a:rPr lang="ru-RU" sz="2400" b="1" dirty="0"/>
              <a:t>, і про </a:t>
            </a:r>
            <a:r>
              <a:rPr lang="ru-RU" sz="2400" b="1" dirty="0" err="1"/>
              <a:t>знайоме</a:t>
            </a:r>
            <a:r>
              <a:rPr lang="ru-RU" sz="2400" b="1" dirty="0"/>
              <a:t>, і про </a:t>
            </a:r>
            <a:r>
              <a:rPr lang="ru-RU" sz="2400" b="1" dirty="0" err="1"/>
              <a:t>незнайоме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13387" y="494644"/>
            <a:ext cx="8572359" cy="7357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Ознайомся </a:t>
            </a:r>
            <a:r>
              <a:rPr lang="uk-UA" sz="3600" b="1" dirty="0">
                <a:solidFill>
                  <a:schemeClr val="bg1"/>
                </a:solidFill>
              </a:rPr>
              <a:t>з новим </a:t>
            </a:r>
            <a:r>
              <a:rPr lang="uk-UA" sz="3600" b="1" dirty="0" smtClean="0">
                <a:solidFill>
                  <a:schemeClr val="bg1"/>
                </a:solidFill>
              </a:rPr>
              <a:t>підручником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5746" y="365699"/>
            <a:ext cx="2866044" cy="421322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036" y="1291198"/>
            <a:ext cx="3429808" cy="4846634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413387" y="4660163"/>
            <a:ext cx="5319649" cy="15700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Розглянь </a:t>
            </a:r>
            <a:r>
              <a:rPr lang="uk-UA" sz="2400" b="1" dirty="0">
                <a:solidFill>
                  <a:schemeClr val="bg1"/>
                </a:solidFill>
              </a:rPr>
              <a:t>уважно обкладинку. </a:t>
            </a:r>
            <a:endParaRPr lang="uk-UA" sz="24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Що </a:t>
            </a:r>
            <a:r>
              <a:rPr lang="uk-UA" sz="2400" b="1" dirty="0">
                <a:solidFill>
                  <a:schemeClr val="bg1"/>
                </a:solidFill>
              </a:rPr>
              <a:t>на ній </a:t>
            </a:r>
            <a:r>
              <a:rPr lang="uk-UA" sz="2400" b="1" dirty="0" smtClean="0">
                <a:solidFill>
                  <a:schemeClr val="bg1"/>
                </a:solidFill>
              </a:rPr>
              <a:t>написано?</a:t>
            </a:r>
          </a:p>
          <a:p>
            <a:pPr algn="ctr"/>
            <a:r>
              <a:rPr lang="uk-UA" altLang="ru-RU" sz="2400" b="1" dirty="0">
                <a:solidFill>
                  <a:schemeClr val="bg1"/>
                </a:solidFill>
              </a:rPr>
              <a:t>Розкажи, що </a:t>
            </a:r>
            <a:r>
              <a:rPr lang="uk-UA" altLang="ru-RU" sz="2400" b="1" dirty="0" smtClean="0">
                <a:solidFill>
                  <a:schemeClr val="bg1"/>
                </a:solidFill>
              </a:rPr>
              <a:t>зображують колажі </a:t>
            </a:r>
            <a:r>
              <a:rPr lang="uk-UA" altLang="ru-RU" sz="2400" b="1" dirty="0">
                <a:solidFill>
                  <a:schemeClr val="bg1"/>
                </a:solidFill>
              </a:rPr>
              <a:t>на обкладинках </a:t>
            </a:r>
            <a:r>
              <a:rPr lang="uk-UA" altLang="ru-RU" sz="2400" b="1" dirty="0" smtClean="0">
                <a:solidFill>
                  <a:schemeClr val="bg1"/>
                </a:solidFill>
              </a:rPr>
              <a:t>підручника</a:t>
            </a:r>
            <a:endParaRPr lang="uk-UA" alt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406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4671" y="303940"/>
            <a:ext cx="5881425" cy="4416508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997466" y="973650"/>
            <a:ext cx="4186920" cy="8311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Із </a:t>
            </a:r>
            <a:r>
              <a:rPr lang="uk-UA" sz="2400" b="1" dirty="0">
                <a:solidFill>
                  <a:schemeClr val="bg1"/>
                </a:solidFill>
              </a:rPr>
              <a:t>чого починається книжка</a:t>
            </a:r>
            <a:r>
              <a:rPr lang="uk-UA" sz="2400" b="1" dirty="0" smtClean="0">
                <a:solidFill>
                  <a:schemeClr val="bg1"/>
                </a:solidFill>
              </a:rPr>
              <a:t>? </a:t>
            </a:r>
            <a:endParaRPr lang="uk-UA" sz="2400" b="1" dirty="0">
              <a:solidFill>
                <a:schemeClr val="bg1"/>
              </a:solidFill>
            </a:endParaRPr>
          </a:p>
          <a:p>
            <a:pPr algn="ctr"/>
            <a:r>
              <a:rPr lang="uk-UA" sz="2400" b="1" dirty="0">
                <a:solidFill>
                  <a:schemeClr val="bg1"/>
                </a:solidFill>
              </a:rPr>
              <a:t>Що привернуло </a:t>
            </a:r>
            <a:r>
              <a:rPr lang="uk-UA" sz="2400" b="1" dirty="0" smtClean="0">
                <a:solidFill>
                  <a:schemeClr val="bg1"/>
                </a:solidFill>
              </a:rPr>
              <a:t>твою </a:t>
            </a:r>
            <a:r>
              <a:rPr lang="uk-UA" sz="2400" b="1" dirty="0">
                <a:solidFill>
                  <a:schemeClr val="bg1"/>
                </a:solidFill>
              </a:rPr>
              <a:t>увагу? </a:t>
            </a:r>
            <a:endParaRPr lang="uk-UA" sz="2400" b="1" dirty="0" smtClean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45" y="1936996"/>
            <a:ext cx="6177270" cy="4641940"/>
          </a:xfrm>
          <a:prstGeom prst="rect">
            <a:avLst/>
          </a:prstGeom>
          <a:ln w="19050">
            <a:solidFill>
              <a:schemeClr val="tx2">
                <a:lumMod val="75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416180" y="304138"/>
            <a:ext cx="5349492" cy="6159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Форзаци </a:t>
            </a:r>
            <a:r>
              <a:rPr lang="uk-UA" sz="3600" b="1" dirty="0" smtClean="0">
                <a:solidFill>
                  <a:schemeClr val="bg1"/>
                </a:solidFill>
              </a:rPr>
              <a:t>підручника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05371" y="5055158"/>
            <a:ext cx="4520025" cy="4617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uk-UA" altLang="ru-RU" sz="2400" b="1" dirty="0">
                <a:solidFill>
                  <a:schemeClr val="bg1"/>
                </a:solidFill>
              </a:rPr>
              <a:t>Твори розміщено за </a:t>
            </a:r>
            <a:r>
              <a:rPr lang="uk-UA" altLang="ru-RU" sz="2400" b="1" dirty="0" smtClean="0">
                <a:solidFill>
                  <a:schemeClr val="bg1"/>
                </a:solidFill>
              </a:rPr>
              <a:t>розділами </a:t>
            </a:r>
            <a:endParaRPr lang="uk-UA" alt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844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55506" y="485143"/>
            <a:ext cx="10260361" cy="69280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Вчися працювати з </a:t>
            </a:r>
            <a:r>
              <a:rPr lang="uk-UA" sz="3600" b="1" dirty="0" smtClean="0">
                <a:solidFill>
                  <a:schemeClr val="bg1"/>
                </a:solidFill>
              </a:rPr>
              <a:t>підручником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55506" y="1361027"/>
            <a:ext cx="4118472" cy="831189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Розглянь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умовні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позначення. Що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вони означають?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44976"/>
            <a:ext cx="1033471" cy="90128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dirty="0" err="1" smtClean="0">
                <a:solidFill>
                  <a:schemeClr val="bg1"/>
                </a:solidFill>
              </a:rPr>
              <a:t>ст</a:t>
            </a:r>
            <a:r>
              <a:rPr lang="uk-UA" sz="2800" dirty="0" smtClean="0">
                <a:solidFill>
                  <a:schemeClr val="bg1"/>
                </a:solidFill>
              </a:rPr>
              <a:t> 2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3978" y="1373918"/>
            <a:ext cx="6141889" cy="4606493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Picture 3" descr="C:\Documents and Settings\zhenya\Рабочий стол\Картинки в 3 класс\01\Рис 01-13 книг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05" y="2421682"/>
            <a:ext cx="3511820" cy="3384376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4040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487" y="1237078"/>
            <a:ext cx="3394130" cy="5033324"/>
          </a:xfrm>
          <a:prstGeom prst="rect">
            <a:avLst/>
          </a:prstGeom>
          <a:ln w="19050">
            <a:solidFill>
              <a:schemeClr val="tx2">
                <a:lumMod val="7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89739">
            <a:off x="7332195" y="1042960"/>
            <a:ext cx="2643507" cy="3886255"/>
          </a:xfrm>
          <a:prstGeom prst="rect">
            <a:avLst/>
          </a:prstGeom>
          <a:ln w="19050">
            <a:solidFill>
              <a:schemeClr val="tx2">
                <a:lumMod val="7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10869">
            <a:off x="9287994" y="2803060"/>
            <a:ext cx="2455847" cy="3633822"/>
          </a:xfrm>
          <a:prstGeom prst="rect">
            <a:avLst/>
          </a:prstGeom>
          <a:ln w="19050">
            <a:solidFill>
              <a:schemeClr val="tx2">
                <a:lumMod val="75000"/>
              </a:schemeClr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573826" y="1276608"/>
            <a:ext cx="3573989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altLang="ru-RU" sz="2000" b="1" dirty="0">
                <a:solidFill>
                  <a:schemeClr val="bg1"/>
                </a:solidFill>
              </a:rPr>
              <a:t>- Чим </a:t>
            </a:r>
            <a:r>
              <a:rPr lang="uk-UA" altLang="ru-RU" sz="2000" b="1" dirty="0" smtClean="0">
                <a:solidFill>
                  <a:schemeClr val="bg1"/>
                </a:solidFill>
              </a:rPr>
              <a:t>закінчується підручник</a:t>
            </a:r>
            <a:r>
              <a:rPr lang="uk-UA" altLang="ru-RU" sz="2000" b="1" dirty="0">
                <a:solidFill>
                  <a:schemeClr val="bg1"/>
                </a:solidFill>
              </a:rPr>
              <a:t>?</a:t>
            </a:r>
          </a:p>
          <a:p>
            <a:r>
              <a:rPr lang="uk-UA" altLang="ru-RU" sz="2000" b="1" dirty="0">
                <a:solidFill>
                  <a:schemeClr val="bg1"/>
                </a:solidFill>
              </a:rPr>
              <a:t>- </a:t>
            </a:r>
            <a:r>
              <a:rPr lang="uk-UA" altLang="ru-RU" sz="2000" b="1" dirty="0" smtClean="0">
                <a:solidFill>
                  <a:schemeClr val="bg1"/>
                </a:solidFill>
              </a:rPr>
              <a:t>Прочитай в змісті, </a:t>
            </a:r>
            <a:r>
              <a:rPr lang="uk-UA" altLang="ru-RU" sz="2000" b="1" dirty="0">
                <a:solidFill>
                  <a:schemeClr val="bg1"/>
                </a:solidFill>
              </a:rPr>
              <a:t>які розділи будемо вивчати.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8273" y="2446930"/>
            <a:ext cx="3505660" cy="132374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Як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називається перший розділ нашого підручника?</a:t>
            </a:r>
          </a:p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Поміркуй, про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що йтиметься у творах цього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розділу.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55506" y="485143"/>
            <a:ext cx="10260361" cy="69280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Вчися працювати з </a:t>
            </a:r>
            <a:r>
              <a:rPr lang="uk-UA" sz="3600" b="1" dirty="0" smtClean="0">
                <a:solidFill>
                  <a:schemeClr val="bg1"/>
                </a:solidFill>
              </a:rPr>
              <a:t>підручником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70765"/>
            <a:ext cx="1479493" cy="10754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dirty="0" err="1" smtClean="0">
                <a:solidFill>
                  <a:schemeClr val="bg1"/>
                </a:solidFill>
              </a:rPr>
              <a:t>ст</a:t>
            </a:r>
            <a:r>
              <a:rPr lang="uk-UA" sz="2800" dirty="0" smtClean="0">
                <a:solidFill>
                  <a:schemeClr val="bg1"/>
                </a:solidFill>
              </a:rPr>
              <a:t> 157-159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9" name="Picture 3" descr="C:\Documents and Settings\zhenya\Рабочий стол\Картинки в 3 класс\01\Рис 01-14 чтение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71" y="3861842"/>
            <a:ext cx="2822996" cy="2252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2724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8899" y="494643"/>
            <a:ext cx="9890998" cy="10701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Автор підручника </a:t>
            </a:r>
            <a:r>
              <a:rPr lang="uk-UA" sz="3600" b="1" dirty="0" smtClean="0">
                <a:solidFill>
                  <a:schemeClr val="bg1"/>
                </a:solidFill>
              </a:rPr>
              <a:t>– </a:t>
            </a: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Савченко Олександра </a:t>
            </a:r>
            <a:r>
              <a:rPr lang="uk-UA" sz="3600" b="1" dirty="0">
                <a:solidFill>
                  <a:schemeClr val="bg1"/>
                </a:solidFill>
              </a:rPr>
              <a:t>Яківна.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84257" y="1699430"/>
            <a:ext cx="4836276" cy="39712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altLang="ru-RU" sz="2800" b="1" dirty="0">
                <a:solidFill>
                  <a:srgbClr val="FFFF00"/>
                </a:solidFill>
              </a:rPr>
              <a:t>Савченко Олександра Яківна </a:t>
            </a:r>
            <a:r>
              <a:rPr lang="uk-UA" altLang="ru-RU" sz="2800" b="1" dirty="0">
                <a:solidFill>
                  <a:schemeClr val="bg1"/>
                </a:solidFill>
              </a:rPr>
              <a:t>- видатний педагог в галузі початкової освіти, </a:t>
            </a:r>
            <a:r>
              <a:rPr lang="uk-UA" sz="2800" b="1" dirty="0">
                <a:solidFill>
                  <a:schemeClr val="bg1"/>
                </a:solidFill>
              </a:rPr>
              <a:t>Радник</a:t>
            </a:r>
            <a:r>
              <a:rPr lang="ru-RU" sz="2800" b="1" dirty="0">
                <a:solidFill>
                  <a:schemeClr val="bg1"/>
                </a:solidFill>
              </a:rPr>
              <a:t> Президента </a:t>
            </a:r>
            <a:r>
              <a:rPr lang="uk-UA" altLang="ru-RU" sz="2800" b="1" dirty="0">
                <a:solidFill>
                  <a:schemeClr val="bg1"/>
                </a:solidFill>
              </a:rPr>
              <a:t>Національної академії педагогічних наук України,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uk-UA" altLang="ru-RU" sz="2800" b="1" dirty="0">
                <a:solidFill>
                  <a:schemeClr val="bg1"/>
                </a:solidFill>
              </a:rPr>
              <a:t>головний науковий співробітник </a:t>
            </a:r>
            <a:r>
              <a:rPr lang="uk-UA" sz="2800" b="1" dirty="0">
                <a:solidFill>
                  <a:schemeClr val="bg1"/>
                </a:solidFill>
              </a:rPr>
              <a:t>Інституту педагогіки, доктор педагогічних наук, професор. </a:t>
            </a:r>
            <a:endParaRPr lang="uk-UA" altLang="ru-RU" sz="2800" b="1" dirty="0">
              <a:solidFill>
                <a:schemeClr val="bg1"/>
              </a:solidFill>
            </a:endParaRPr>
          </a:p>
        </p:txBody>
      </p:sp>
      <p:pic>
        <p:nvPicPr>
          <p:cNvPr id="8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4"/>
          <a:stretch/>
        </p:blipFill>
        <p:spPr bwMode="auto">
          <a:xfrm>
            <a:off x="7636797" y="1699430"/>
            <a:ext cx="3323099" cy="430336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63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</TotalTime>
  <Words>969</Words>
  <Application>Microsoft Office PowerPoint</Application>
  <PresentationFormat>Произвольный</PresentationFormat>
  <Paragraphs>143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12</cp:revision>
  <dcterms:created xsi:type="dcterms:W3CDTF">2025-08-27T14:01:18Z</dcterms:created>
  <dcterms:modified xsi:type="dcterms:W3CDTF">2025-08-29T13:08:18Z</dcterms:modified>
</cp:coreProperties>
</file>