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718" r:id="rId3"/>
    <p:sldId id="719" r:id="rId4"/>
    <p:sldId id="561" r:id="rId5"/>
    <p:sldId id="726" r:id="rId6"/>
    <p:sldId id="730" r:id="rId7"/>
    <p:sldId id="721" r:id="rId8"/>
    <p:sldId id="705" r:id="rId9"/>
    <p:sldId id="729" r:id="rId10"/>
    <p:sldId id="684" r:id="rId11"/>
    <p:sldId id="703" r:id="rId12"/>
    <p:sldId id="712" r:id="rId13"/>
    <p:sldId id="695" r:id="rId14"/>
    <p:sldId id="727" r:id="rId15"/>
    <p:sldId id="696" r:id="rId16"/>
    <p:sldId id="728" r:id="rId17"/>
    <p:sldId id="714" r:id="rId18"/>
    <p:sldId id="732" r:id="rId19"/>
    <p:sldId id="73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18"/>
            <p14:sldId id="719"/>
            <p14:sldId id="561"/>
            <p14:sldId id="726"/>
            <p14:sldId id="730"/>
            <p14:sldId id="721"/>
            <p14:sldId id="705"/>
            <p14:sldId id="729"/>
            <p14:sldId id="684"/>
            <p14:sldId id="703"/>
            <p14:sldId id="712"/>
            <p14:sldId id="695"/>
            <p14:sldId id="727"/>
            <p14:sldId id="696"/>
            <p14:sldId id="728"/>
            <p14:sldId id="714"/>
            <p14:sldId id="732"/>
            <p14:sldId id="73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/>
  <p:cmAuthor id="2" name="Василь Цупа" initials="ВЦ" lastIdx="1" clrIdx="1"/>
  <p:cmAuthor id="3" name="gulevataya.anna@gmail.com" initials="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CBA"/>
    <a:srgbClr val="FF3131"/>
    <a:srgbClr val="FFCCFF"/>
    <a:srgbClr val="FF99FF"/>
    <a:srgbClr val="295FFF"/>
    <a:srgbClr val="FFFF99"/>
    <a:srgbClr val="2F3242"/>
    <a:srgbClr val="00B050"/>
    <a:srgbClr val="C6109F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4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Додаємо і віднімаємо числа частинами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smtClean="0"/>
            <a:t>Порівнюємо вираз та число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smtClean="0"/>
            <a:t>Розв’язуємо </a:t>
          </a:r>
          <a:r>
            <a:rPr lang="uk-UA" sz="2800" b="1" dirty="0" smtClean="0"/>
            <a:t>просту задачу </a:t>
          </a:r>
          <a:r>
            <a:rPr lang="uk-UA" sz="2800" b="1" dirty="0" smtClean="0"/>
            <a:t>на знаходження різниці  </a:t>
          </a:r>
          <a:endParaRPr lang="ru-RU" sz="28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41ADFB8E-A623-4D37-9D6E-D44C00E35765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smtClean="0"/>
            <a:t>Робота з  </a:t>
          </a:r>
          <a:r>
            <a:rPr lang="uk-UA" sz="2800" b="1" dirty="0" err="1" smtClean="0"/>
            <a:t>геометрични</a:t>
          </a:r>
          <a:r>
            <a:rPr lang="uk-UA" sz="2800" b="1" dirty="0" smtClean="0"/>
            <a:t>-ми </a:t>
          </a:r>
          <a:r>
            <a:rPr lang="uk-UA" sz="2800" b="1" dirty="0" smtClean="0"/>
            <a:t>фігурами на малюнку</a:t>
          </a:r>
          <a:endParaRPr lang="ru-RU" sz="2800" b="1" dirty="0"/>
        </a:p>
      </dgm:t>
    </dgm:pt>
    <dgm:pt modelId="{3A36017B-79D2-4EEF-870F-D79460D7FB4D}" type="parTrans" cxnId="{16EF57C6-7BD5-49FF-AA51-B6B3200B0638}">
      <dgm:prSet/>
      <dgm:spPr/>
      <dgm:t>
        <a:bodyPr/>
        <a:lstStyle/>
        <a:p>
          <a:endParaRPr lang="ru-RU"/>
        </a:p>
      </dgm:t>
    </dgm:pt>
    <dgm:pt modelId="{E37FC0E5-7D64-4F78-B014-277A4712F744}" type="sibTrans" cxnId="{16EF57C6-7BD5-49FF-AA51-B6B3200B0638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E0A129-78E9-4104-81E9-09B2FDAE3642}" type="pres">
      <dgm:prSet presAssocID="{41ADFB8E-A623-4D37-9D6E-D44C00E35765}" presName="node" presStyleLbl="node1" presStyleIdx="0" presStyleCnt="4" custScaleX="122424" custLinFactX="346494" custLinFactNeighborX="4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38DE9-BC4C-4FBC-BDCB-75381C57D204}" type="pres">
      <dgm:prSet presAssocID="{E37FC0E5-7D64-4F78-B014-277A4712F744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18319" custLinFactX="105965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14341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1189" custLinFactX="-233585" custLinFactNeighborX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F57C6-7BD5-49FF-AA51-B6B3200B0638}" srcId="{289AA968-9F58-4A6E-B11C-582CA574AD65}" destId="{41ADFB8E-A623-4D37-9D6E-D44C00E35765}" srcOrd="0" destOrd="0" parTransId="{3A36017B-79D2-4EEF-870F-D79460D7FB4D}" sibTransId="{E37FC0E5-7D64-4F78-B014-277A4712F744}"/>
    <dgm:cxn modelId="{B26F79F8-A4ED-4C73-BA4E-E4CD54AD0ABC}" type="presOf" srcId="{289AA968-9F58-4A6E-B11C-582CA574AD65}" destId="{6408D3F1-0C0E-4F5D-B5D5-053E6D4B4C50}" srcOrd="0" destOrd="0" presId="urn:microsoft.com/office/officeart/2005/8/layout/hList6"/>
    <dgm:cxn modelId="{D196B01F-2FE0-4758-9802-B5604C0CF5DB}" type="presOf" srcId="{41ADFB8E-A623-4D37-9D6E-D44C00E35765}" destId="{BAE0A129-78E9-4104-81E9-09B2FDAE3642}" srcOrd="0" destOrd="0" presId="urn:microsoft.com/office/officeart/2005/8/layout/hList6"/>
    <dgm:cxn modelId="{C5BD00F5-7D3D-485B-8605-62307475F0BA}" type="presOf" srcId="{6115EC9A-5D0A-49BC-89B0-C823DAA39B65}" destId="{00E23834-4C97-4BAD-9028-AA93134EBB29}" srcOrd="0" destOrd="0" presId="urn:microsoft.com/office/officeart/2005/8/layout/hList6"/>
    <dgm:cxn modelId="{4A8F2D6C-75CD-4485-B300-20454D874A35}" type="presOf" srcId="{17FCBCD0-5166-44EF-A995-697AB50FC98B}" destId="{8C93B566-6306-40C5-A3D5-B84E788E517B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8BD7DE56-985E-4414-B79C-9E3D81DC0565}" type="presOf" srcId="{BC7931E8-86A7-44AD-A246-C659A84EF1D0}" destId="{D2B473EA-0294-46C9-BEB1-B63C89DB6F91}" srcOrd="0" destOrd="0" presId="urn:microsoft.com/office/officeart/2005/8/layout/hList6"/>
    <dgm:cxn modelId="{7FF7AA6C-A5F1-43CF-B8BE-88DBFBB02CF1}" type="presParOf" srcId="{6408D3F1-0C0E-4F5D-B5D5-053E6D4B4C50}" destId="{BAE0A129-78E9-4104-81E9-09B2FDAE3642}" srcOrd="0" destOrd="0" presId="urn:microsoft.com/office/officeart/2005/8/layout/hList6"/>
    <dgm:cxn modelId="{5FC34159-03B0-4E06-875F-B624496EF47F}" type="presParOf" srcId="{6408D3F1-0C0E-4F5D-B5D5-053E6D4B4C50}" destId="{A1B38DE9-BC4C-4FBC-BDCB-75381C57D204}" srcOrd="1" destOrd="0" presId="urn:microsoft.com/office/officeart/2005/8/layout/hList6"/>
    <dgm:cxn modelId="{2F548463-7B8A-43DF-B5CE-B90BDE0A1A8E}" type="presParOf" srcId="{6408D3F1-0C0E-4F5D-B5D5-053E6D4B4C50}" destId="{00E23834-4C97-4BAD-9028-AA93134EBB29}" srcOrd="2" destOrd="0" presId="urn:microsoft.com/office/officeart/2005/8/layout/hList6"/>
    <dgm:cxn modelId="{A733F082-D1F4-4009-B92D-7AAA7BB6AD52}" type="presParOf" srcId="{6408D3F1-0C0E-4F5D-B5D5-053E6D4B4C50}" destId="{8876FB75-3E41-41EA-914C-4542E25630F3}" srcOrd="3" destOrd="0" presId="urn:microsoft.com/office/officeart/2005/8/layout/hList6"/>
    <dgm:cxn modelId="{D4274D05-8F45-44AC-BEED-540E207C0C85}" type="presParOf" srcId="{6408D3F1-0C0E-4F5D-B5D5-053E6D4B4C50}" destId="{8C93B566-6306-40C5-A3D5-B84E788E517B}" srcOrd="4" destOrd="0" presId="urn:microsoft.com/office/officeart/2005/8/layout/hList6"/>
    <dgm:cxn modelId="{FDEBEE3A-7B41-4CE8-BA36-29C7E497C56D}" type="presParOf" srcId="{6408D3F1-0C0E-4F5D-B5D5-053E6D4B4C50}" destId="{B4E8D5E2-E5AE-41CC-80D3-5A0016AFADCC}" srcOrd="5" destOrd="0" presId="urn:microsoft.com/office/officeart/2005/8/layout/hList6"/>
    <dgm:cxn modelId="{D0B4F429-AB37-45CE-AAAA-BCA558AB8462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0A129-78E9-4104-81E9-09B2FDAE3642}">
      <dsp:nvSpPr>
        <dsp:cNvPr id="0" name=""/>
        <dsp:cNvSpPr/>
      </dsp:nvSpPr>
      <dsp:spPr>
        <a:xfrm rot="16200000">
          <a:off x="7325957" y="812941"/>
          <a:ext cx="4272497" cy="2646613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Робота з  </a:t>
          </a:r>
          <a:r>
            <a:rPr lang="uk-UA" sz="2800" b="1" kern="1200" dirty="0" err="1" smtClean="0"/>
            <a:t>геометрични</a:t>
          </a:r>
          <a:r>
            <a:rPr lang="uk-UA" sz="2800" b="1" kern="1200" dirty="0" smtClean="0"/>
            <a:t>-ми </a:t>
          </a:r>
          <a:r>
            <a:rPr lang="uk-UA" sz="2800" b="1" kern="1200" dirty="0" smtClean="0"/>
            <a:t>фігурами на малюнку</a:t>
          </a:r>
          <a:endParaRPr lang="ru-RU" sz="2800" b="1" kern="1200" dirty="0"/>
        </a:p>
      </dsp:txBody>
      <dsp:txXfrm rot="5400000">
        <a:off x="8138899" y="854498"/>
        <a:ext cx="2646613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4567924" y="857313"/>
          <a:ext cx="4272497" cy="2557870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Розв’язуємо </a:t>
          </a:r>
          <a:r>
            <a:rPr lang="uk-UA" sz="2800" b="1" kern="1200" dirty="0" smtClean="0"/>
            <a:t>просту задачу </a:t>
          </a:r>
          <a:r>
            <a:rPr lang="uk-UA" sz="2800" b="1" kern="1200" dirty="0" smtClean="0"/>
            <a:t>на знаходження різниці  </a:t>
          </a:r>
          <a:endParaRPr lang="ru-RU" sz="2800" b="1" kern="1200" dirty="0">
            <a:solidFill>
              <a:schemeClr val="bg1"/>
            </a:solidFill>
          </a:endParaRPr>
        </a:p>
      </dsp:txBody>
      <dsp:txXfrm rot="5400000">
        <a:off x="5425237" y="854499"/>
        <a:ext cx="2557870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900312" y="900312"/>
          <a:ext cx="4272497" cy="2471872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Додаємо і віднімаємо числа частинами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471872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801739" y="826290"/>
          <a:ext cx="4272497" cy="2619915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Порівнюємо вираз та число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2628030" y="854498"/>
        <a:ext cx="2619915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7E68B-412B-444A-8DA2-A44F3AAD6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6167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10.png"/><Relationship Id="rId10" Type="http://schemas.openxmlformats.org/officeDocument/2006/relationships/image" Target="../media/image26.jpeg"/><Relationship Id="rId4" Type="http://schemas.openxmlformats.org/officeDocument/2006/relationships/image" Target="../media/image9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view825467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9606" y="897470"/>
            <a:ext cx="8684481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Грошові одиниці. Додавання і віднімання частинами. </a:t>
            </a:r>
            <a:r>
              <a:rPr lang="uk-UA" sz="4000" b="1" dirty="0" smtClean="0">
                <a:solidFill>
                  <a:srgbClr val="7030A0"/>
                </a:solidFill>
              </a:rPr>
              <a:t>Задача </a:t>
            </a:r>
            <a:r>
              <a:rPr lang="uk-UA" sz="4000" b="1" dirty="0">
                <a:solidFill>
                  <a:srgbClr val="7030A0"/>
                </a:solidFill>
              </a:rPr>
              <a:t>на знаходження </a:t>
            </a:r>
            <a:r>
              <a:rPr lang="uk-UA" sz="4000" b="1" dirty="0" smtClean="0">
                <a:solidFill>
                  <a:srgbClr val="7030A0"/>
                </a:solidFill>
              </a:rPr>
              <a:t>різниці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user\Downloads\pngwing.com (9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06" y="3180382"/>
            <a:ext cx="3106656" cy="257164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6927314" y="3704179"/>
            <a:ext cx="3446773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2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6329" y="1905936"/>
            <a:ext cx="3358125" cy="38213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86094" y="1905935"/>
            <a:ext cx="3419140" cy="37594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172192" y="1931817"/>
            <a:ext cx="3072752" cy="3046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67394" y="1058336"/>
            <a:ext cx="8874228" cy="7694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Скільки купюр на кожному малюнку? Скільки монет?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Скільки </a:t>
            </a:r>
            <a:r>
              <a:rPr lang="uk-UA" sz="2000" b="1" dirty="0">
                <a:solidFill>
                  <a:srgbClr val="7030A0"/>
                </a:solidFill>
              </a:rPr>
              <a:t>гривень на кожному малюнку? Склади </a:t>
            </a:r>
            <a:r>
              <a:rPr lang="uk-UA" sz="2000" b="1" dirty="0" smtClean="0">
                <a:solidFill>
                  <a:srgbClr val="7030A0"/>
                </a:solidFill>
              </a:rPr>
              <a:t>вирази </a:t>
            </a:r>
            <a:r>
              <a:rPr lang="uk-UA" sz="2000" b="1" dirty="0">
                <a:solidFill>
                  <a:srgbClr val="7030A0"/>
                </a:solidFill>
              </a:rPr>
              <a:t>й </a:t>
            </a:r>
            <a:r>
              <a:rPr lang="uk-UA" sz="2000" b="1" dirty="0" smtClean="0">
                <a:solidFill>
                  <a:srgbClr val="7030A0"/>
                </a:solidFill>
              </a:rPr>
              <a:t>обчисли </a:t>
            </a:r>
            <a:r>
              <a:rPr lang="uk-UA" sz="2000" b="1" dirty="0">
                <a:solidFill>
                  <a:srgbClr val="7030A0"/>
                </a:solidFill>
              </a:rPr>
              <a:t>їх значення. 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1026" name="Picture 2" descr="50 гривень — Вікіпеді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94" y="2069824"/>
            <a:ext cx="2429634" cy="127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 гривень — Вікіпеді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9" y="3357099"/>
            <a:ext cx="2568342" cy="13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20 гривень — Вікіпеді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83" y="2082818"/>
            <a:ext cx="2568342" cy="13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20 гривень — Вікіпеді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84" y="3400642"/>
            <a:ext cx="2568342" cy="13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50 гривень — Вікіпеді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59" y="2288102"/>
            <a:ext cx="2429634" cy="127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8/89/10_hryvnia_coin_of_Ukraine%2C_2018_%28averse%29.jpg/220px-10_hryvnia_coin_of_Ukraine%2C_2018_%28averse%2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52" y="3725287"/>
            <a:ext cx="1047750" cy="10477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8/89/10_hryvnia_coin_of_Ukraine%2C_2018_%28averse%29.jpg/220px-10_hryvnia_coin_of_Ukraine%2C_2018_%28averse%2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58" y="4555501"/>
            <a:ext cx="1109891" cy="11098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4/40/2_hryvnia_coin_of_Ukraine%2C_2018_%28averse%29.jpg/220px-2_hryvnia_coin_of_Ukraine%2C_2018_%28averse%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95" y="4795486"/>
            <a:ext cx="843415" cy="843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s://upload.wikimedia.org/wikipedia/commons/thumb/4/40/2_hryvnia_coin_of_Ukraine%2C_2018_%28averse%29.jpg/220px-2_hryvnia_coin_of_Ukraine%2C_2018_%28averse%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12" y="4855133"/>
            <a:ext cx="843415" cy="843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c/cb/1_hryvnia_coin_of_Ukraine%2C_2018_%28averse%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81" y="4711609"/>
            <a:ext cx="754189" cy="7541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Монеты Украины - монета 5 гривен (Богдан Хмельницкий) (цинковий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67" y="4625152"/>
            <a:ext cx="970591" cy="9705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Монеты Украины - монета 5 гривен (Богдан Хмельницкий) (цинковий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491" y="3883110"/>
            <a:ext cx="836571" cy="8365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Монеты Украины - монета 5 гривен (Богдан Хмельницкий) (цинковий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920" y="3889245"/>
            <a:ext cx="836571" cy="8365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Монеты Украины - монета 5 гривен (Богдан Хмельницкий) (цинковий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79" y="4727957"/>
            <a:ext cx="970591" cy="9705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19281" y="5700122"/>
            <a:ext cx="2710999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50+20+1+5+10</a:t>
            </a:r>
            <a:r>
              <a:rPr lang="ru-RU" sz="3000" dirty="0" smtClean="0">
                <a:solidFill>
                  <a:schemeClr val="bg1"/>
                </a:solidFill>
              </a:rPr>
              <a:t>=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65738" y="5691819"/>
            <a:ext cx="2515432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 smtClean="0"/>
              <a:t>20+20+2+2+5=</a:t>
            </a:r>
            <a:endParaRPr lang="ru-RU" sz="3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172192" y="5041745"/>
            <a:ext cx="2127505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/>
              <a:t>50+5+5+10</a:t>
            </a:r>
            <a:r>
              <a:rPr lang="ru-RU" sz="3000" dirty="0" smtClean="0"/>
              <a:t>=</a:t>
            </a:r>
            <a:endParaRPr lang="ru-RU" sz="3000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67394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 №11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67393" y="411582"/>
            <a:ext cx="10316929" cy="64675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Пр</a:t>
            </a:r>
            <a:r>
              <a:rPr lang="ru-RU" sz="4000" b="1" dirty="0" smtClean="0">
                <a:solidFill>
                  <a:schemeClr val="bg1"/>
                </a:solidFill>
              </a:rPr>
              <a:t>оаналізу</a:t>
            </a:r>
            <a:r>
              <a:rPr lang="uk-UA" sz="4000" b="1" dirty="0" smtClean="0">
                <a:solidFill>
                  <a:schemeClr val="bg1"/>
                </a:solidFill>
              </a:rPr>
              <a:t>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84070" y="5691819"/>
            <a:ext cx="111601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</a:rPr>
              <a:t>86грн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03946" y="5672589"/>
            <a:ext cx="1202573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 smtClean="0"/>
              <a:t>49 </a:t>
            </a:r>
            <a:r>
              <a:rPr lang="ru-RU" sz="3000" dirty="0" err="1"/>
              <a:t>грн</a:t>
            </a:r>
            <a:endParaRPr lang="ru-RU" sz="3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0299697" y="5033331"/>
            <a:ext cx="1202573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 smtClean="0"/>
              <a:t>70 </a:t>
            </a:r>
            <a:r>
              <a:rPr lang="ru-RU" sz="3000" dirty="0" err="1"/>
              <a:t>грн</a:t>
            </a:r>
            <a:endParaRPr lang="ru-RU" sz="3000" dirty="0"/>
          </a:p>
        </p:txBody>
      </p:sp>
      <p:pic>
        <p:nvPicPr>
          <p:cNvPr id="41" name="Picture 2" descr="C:\Users\user\Desktop\0fdcc0676a9420a4b7ea693c59b6be2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5" y="277856"/>
            <a:ext cx="1952261" cy="175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76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527" y="542210"/>
            <a:ext cx="10316929" cy="64675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251856" y="1429591"/>
            <a:ext cx="6444970" cy="1324495"/>
          </a:xfrm>
          <a:prstGeom prst="wedgeRoundRectCallout">
            <a:avLst>
              <a:gd name="adj1" fmla="val 70025"/>
              <a:gd name="adj2" fmla="val 15634"/>
              <a:gd name="adj3" fmla="val 16667"/>
            </a:avLst>
          </a:prstGeom>
          <a:solidFill>
            <a:srgbClr val="FFFF99"/>
          </a:solidFill>
          <a:ln w="63500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Додавати і віднімати числа можна частинами!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4051" y="3001341"/>
            <a:ext cx="173316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7+8=15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76362" y="3011948"/>
            <a:ext cx="163538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14-6=8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92522" y="3011948"/>
            <a:ext cx="147348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26+9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19137" y="3023675"/>
            <a:ext cx="137569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43-7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95735" y="3581580"/>
            <a:ext cx="857732" cy="575782"/>
            <a:chOff x="2342668" y="5486400"/>
            <a:chExt cx="857732" cy="575782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3462194" y="3565250"/>
            <a:ext cx="857732" cy="575782"/>
            <a:chOff x="2342668" y="5486400"/>
            <a:chExt cx="857732" cy="575782"/>
          </a:xfrm>
        </p:grpSpPr>
        <p:cxnSp>
          <p:nvCxnSpPr>
            <p:cNvPr id="29" name="Прямая со стрелкой 28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5603701" y="3625809"/>
            <a:ext cx="857732" cy="575782"/>
            <a:chOff x="2342668" y="5486400"/>
            <a:chExt cx="857732" cy="575782"/>
          </a:xfrm>
        </p:grpSpPr>
        <p:cxnSp>
          <p:nvCxnSpPr>
            <p:cNvPr id="32" name="Прямая со стрелкой 31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7865568" y="3581580"/>
            <a:ext cx="857732" cy="575782"/>
            <a:chOff x="2342668" y="5486400"/>
            <a:chExt cx="857732" cy="575782"/>
          </a:xfrm>
        </p:grpSpPr>
        <p:cxnSp>
          <p:nvCxnSpPr>
            <p:cNvPr id="35" name="Прямая со стрелкой 34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864051" y="4020653"/>
            <a:ext cx="14721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3		5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39548" y="4039308"/>
            <a:ext cx="14721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4		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55410" y="4201591"/>
            <a:ext cx="14721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4		5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594089" y="4137974"/>
            <a:ext cx="14721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3		4</a:t>
            </a:r>
          </a:p>
        </p:txBody>
      </p:sp>
      <p:pic>
        <p:nvPicPr>
          <p:cNvPr id="2050" name="Picture 2" descr="C:\Users\user\Downloads\pngwing.com (1)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9" t="12712" r="1385" b="12670"/>
          <a:stretch/>
        </p:blipFill>
        <p:spPr bwMode="auto">
          <a:xfrm>
            <a:off x="9591896" y="1267308"/>
            <a:ext cx="212400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7328"/>
            <a:ext cx="1251857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 №12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6002" y="3030918"/>
            <a:ext cx="70403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35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794834" y="3030918"/>
            <a:ext cx="70403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36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4924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3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235705" y="494529"/>
            <a:ext cx="9756483" cy="68193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з </a:t>
            </a:r>
            <a:r>
              <a:rPr lang="uk-UA" sz="4000" b="1" dirty="0" smtClean="0">
                <a:solidFill>
                  <a:schemeClr val="bg1"/>
                </a:solidFill>
              </a:rPr>
              <a:t>поясненням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72018" y="1297537"/>
            <a:ext cx="132921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8+4=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819399" y="2075967"/>
            <a:ext cx="1433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		2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3601" y="1281857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078028" y="1829382"/>
            <a:ext cx="857732" cy="447014"/>
            <a:chOff x="2342668" y="5486400"/>
            <a:chExt cx="857732" cy="575782"/>
          </a:xfrm>
        </p:grpSpPr>
        <p:cxnSp>
          <p:nvCxnSpPr>
            <p:cNvPr id="39" name="Прямая со стрелкой 38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Прямоугольник 41"/>
          <p:cNvSpPr/>
          <p:nvPr/>
        </p:nvSpPr>
        <p:spPr>
          <a:xfrm>
            <a:off x="3679138" y="2783853"/>
            <a:ext cx="132921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+7=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784344" y="3692975"/>
            <a:ext cx="13676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	6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8348" y="2795248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3990256" y="3348040"/>
            <a:ext cx="857732" cy="447014"/>
            <a:chOff x="2342668" y="5486400"/>
            <a:chExt cx="857732" cy="575782"/>
          </a:xfrm>
        </p:grpSpPr>
        <p:cxnSp>
          <p:nvCxnSpPr>
            <p:cNvPr id="46" name="Прямая со стрелкой 45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/>
          <p:cNvSpPr/>
          <p:nvPr/>
        </p:nvSpPr>
        <p:spPr>
          <a:xfrm>
            <a:off x="3660912" y="4383527"/>
            <a:ext cx="149111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15-8=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929988" y="5319581"/>
            <a:ext cx="1433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		3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52026" y="4380194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4190730" y="4979475"/>
            <a:ext cx="857732" cy="447014"/>
            <a:chOff x="2342668" y="5486400"/>
            <a:chExt cx="857732" cy="575782"/>
          </a:xfrm>
        </p:grpSpPr>
        <p:cxnSp>
          <p:nvCxnSpPr>
            <p:cNvPr id="52" name="Прямая со стрелкой 51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Прямоугольник 60"/>
          <p:cNvSpPr/>
          <p:nvPr/>
        </p:nvSpPr>
        <p:spPr>
          <a:xfrm>
            <a:off x="6196798" y="1276590"/>
            <a:ext cx="149111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12-6=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421934" y="2110546"/>
            <a:ext cx="1107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	4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698546" y="1297537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6591291" y="1829382"/>
            <a:ext cx="857732" cy="447014"/>
            <a:chOff x="2342668" y="5486400"/>
            <a:chExt cx="857732" cy="575782"/>
          </a:xfrm>
        </p:grpSpPr>
        <p:cxnSp>
          <p:nvCxnSpPr>
            <p:cNvPr id="65" name="Прямая со стрелкой 64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угольник 66"/>
          <p:cNvSpPr/>
          <p:nvPr/>
        </p:nvSpPr>
        <p:spPr>
          <a:xfrm>
            <a:off x="6178162" y="2795248"/>
            <a:ext cx="15888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19+6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490822" y="3683648"/>
            <a:ext cx="13676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	5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99258" y="2808901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6672198" y="3347928"/>
            <a:ext cx="857732" cy="447014"/>
            <a:chOff x="2342668" y="5486400"/>
            <a:chExt cx="857732" cy="575782"/>
          </a:xfrm>
        </p:grpSpPr>
        <p:cxnSp>
          <p:nvCxnSpPr>
            <p:cNvPr id="71" name="Прямая со стрелкой 70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Прямоугольник 72"/>
          <p:cNvSpPr/>
          <p:nvPr/>
        </p:nvSpPr>
        <p:spPr>
          <a:xfrm>
            <a:off x="6181483" y="4380194"/>
            <a:ext cx="15888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34+9= 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567370" y="5373385"/>
            <a:ext cx="1433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		3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770381" y="4380194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43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6773264" y="4979475"/>
            <a:ext cx="857732" cy="447014"/>
            <a:chOff x="2342668" y="5486400"/>
            <a:chExt cx="857732" cy="575782"/>
          </a:xfrm>
        </p:grpSpPr>
        <p:cxnSp>
          <p:nvCxnSpPr>
            <p:cNvPr id="77" name="Прямая со стрелкой 76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Прямоугольник 78"/>
          <p:cNvSpPr/>
          <p:nvPr/>
        </p:nvSpPr>
        <p:spPr>
          <a:xfrm>
            <a:off x="9139363" y="1247081"/>
            <a:ext cx="149111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70-6= 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8670472" y="2063991"/>
            <a:ext cx="1627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60		10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0603026" y="1254626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64</a:t>
            </a:r>
          </a:p>
        </p:txBody>
      </p:sp>
      <p:grpSp>
        <p:nvGrpSpPr>
          <p:cNvPr id="82" name="Группа 81"/>
          <p:cNvGrpSpPr/>
          <p:nvPr/>
        </p:nvGrpSpPr>
        <p:grpSpPr>
          <a:xfrm>
            <a:off x="9060765" y="1781916"/>
            <a:ext cx="857732" cy="447014"/>
            <a:chOff x="2342668" y="5486400"/>
            <a:chExt cx="857732" cy="575782"/>
          </a:xfrm>
        </p:grpSpPr>
        <p:cxnSp>
          <p:nvCxnSpPr>
            <p:cNvPr id="83" name="Прямая со стрелкой 82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Прямоугольник 84"/>
          <p:cNvSpPr/>
          <p:nvPr/>
        </p:nvSpPr>
        <p:spPr>
          <a:xfrm>
            <a:off x="9227328" y="2765739"/>
            <a:ext cx="13756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81-6=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9461297" y="3542038"/>
            <a:ext cx="13676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	5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0603025" y="2749882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75</a:t>
            </a:r>
          </a:p>
        </p:txBody>
      </p:sp>
      <p:grpSp>
        <p:nvGrpSpPr>
          <p:cNvPr id="88" name="Группа 87"/>
          <p:cNvGrpSpPr/>
          <p:nvPr/>
        </p:nvGrpSpPr>
        <p:grpSpPr>
          <a:xfrm>
            <a:off x="9644581" y="3279627"/>
            <a:ext cx="857732" cy="447014"/>
            <a:chOff x="2342668" y="5486400"/>
            <a:chExt cx="857732" cy="575782"/>
          </a:xfrm>
        </p:grpSpPr>
        <p:cxnSp>
          <p:nvCxnSpPr>
            <p:cNvPr id="89" name="Прямая со стрелкой 88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6" name="Picture 4" descr="C:\Users\user\Downloads\hotpng.com (20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913" y="1439630"/>
            <a:ext cx="2310516" cy="32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7328"/>
            <a:ext cx="1251857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 №13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68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  <p:bldP spid="43" grpId="0"/>
      <p:bldP spid="44" grpId="0" animBg="1"/>
      <p:bldP spid="49" grpId="0"/>
      <p:bldP spid="50" grpId="0" animBg="1"/>
      <p:bldP spid="62" grpId="0"/>
      <p:bldP spid="63" grpId="0" animBg="1"/>
      <p:bldP spid="68" grpId="0"/>
      <p:bldP spid="69" grpId="0" animBg="1"/>
      <p:bldP spid="74" grpId="0"/>
      <p:bldP spid="75" grpId="0" animBg="1"/>
      <p:bldP spid="80" grpId="0"/>
      <p:bldP spid="81" grpId="0" animBg="1"/>
      <p:bldP spid="86" grpId="0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0342" y="657815"/>
            <a:ext cx="9938657" cy="6294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62381" y="1503014"/>
            <a:ext cx="321742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4+9</a:t>
            </a:r>
            <a:r>
              <a:rPr lang="ru-RU" sz="5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49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43921" y="2604980"/>
            <a:ext cx="329609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83  </a:t>
            </a:r>
            <a:r>
              <a:rPr lang="ru-RU" sz="54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8+3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43920" y="3665459"/>
            <a:ext cx="329609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37-8	29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62382" y="4783992"/>
            <a:ext cx="329609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6+7	67-7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22380" y="150301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54518" y="47839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03230" y="258454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71091" y="366545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</a:p>
        </p:txBody>
      </p:sp>
      <p:pic>
        <p:nvPicPr>
          <p:cNvPr id="4098" name="Picture 2" descr="C:\Users\user\Downloads\hotpng.com (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5314"/>
          <a:stretch/>
        </p:blipFill>
        <p:spPr bwMode="auto">
          <a:xfrm>
            <a:off x="1251856" y="1363452"/>
            <a:ext cx="3204000" cy="46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7328"/>
            <a:ext cx="1251857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 №14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00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035527" y="1237172"/>
            <a:ext cx="10279312" cy="5483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25719" y="1603152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205008" y="1600035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074342" y="4637800"/>
            <a:ext cx="328692" cy="2157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667668" y="4413959"/>
            <a:ext cx="907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>
                <a:latin typeface="Monotype Corsiva" panose="03010101010201010101" pitchFamily="66" charset="0"/>
              </a:rPr>
              <a:t> </a:t>
            </a:r>
            <a:r>
              <a:rPr lang="uk-UA" sz="2800" dirty="0" smtClean="0"/>
              <a:t>д</a:t>
            </a:r>
            <a:r>
              <a:rPr lang="uk-UA" sz="3600" dirty="0" smtClean="0">
                <a:latin typeface="Monotype Corsiva" panose="03010101010201010101" pitchFamily="66" charset="0"/>
              </a:rPr>
              <a:t>.)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29" y="1196303"/>
            <a:ext cx="2705164" cy="138136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440851" y="4842279"/>
            <a:ext cx="2990298" cy="1166399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3280063" y="-681467"/>
            <a:ext cx="735761" cy="576959"/>
            <a:chOff x="3713208" y="2252456"/>
            <a:chExt cx="735761" cy="576959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713208" y="2252456"/>
              <a:ext cx="455016" cy="567661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DCE11F0F-5553-42C9-9307-07D210DF2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993953" y="2261754"/>
              <a:ext cx="455016" cy="567661"/>
            </a:xfrm>
            <a:prstGeom prst="rect">
              <a:avLst/>
            </a:prstGeom>
          </p:spPr>
        </p:pic>
      </p:grpSp>
      <p:sp>
        <p:nvSpPr>
          <p:cNvPr id="45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887531" y="1366895"/>
            <a:ext cx="5967012" cy="16016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У шкільному автобусі їхало 15 дітей. На зупинці вийшло 8 дітей. Скільки дітей залишилося в автобусі?</a:t>
            </a:r>
          </a:p>
        </p:txBody>
      </p:sp>
      <p:sp>
        <p:nvSpPr>
          <p:cNvPr id="5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 №15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52845" y="625157"/>
            <a:ext cx="9833651" cy="6811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5207158" y="3051684"/>
            <a:ext cx="3080243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Задача на знаходження різниці</a:t>
            </a:r>
            <a:endParaRPr lang="uk-UA" sz="3600" dirty="0"/>
          </a:p>
        </p:txBody>
      </p:sp>
      <p:pic>
        <p:nvPicPr>
          <p:cNvPr id="44" name="Picture 2" descr="C:\Users\user\Downloads\pngwing.com (2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28754" r="1561" b="28721"/>
          <a:stretch/>
        </p:blipFill>
        <p:spPr bwMode="auto">
          <a:xfrm>
            <a:off x="8305995" y="3267412"/>
            <a:ext cx="3596918" cy="157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530684" y="2213431"/>
            <a:ext cx="2257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latin typeface="Monotype Corsiva" panose="03010101010201010101" pitchFamily="66" charset="0"/>
              </a:rPr>
              <a:t>Було –          </a:t>
            </a:r>
            <a:endParaRPr lang="uk-UA" sz="4400" dirty="0" smtClean="0">
              <a:latin typeface="Monotype Corsiva" panose="03010101010201010101" pitchFamily="66" charset="0"/>
            </a:endParaRPr>
          </a:p>
          <a:p>
            <a:r>
              <a:rPr lang="uk-UA" sz="4400" dirty="0" smtClean="0">
                <a:latin typeface="Monotype Corsiva" panose="03010101010201010101" pitchFamily="66" charset="0"/>
              </a:rPr>
              <a:t>Вийшло –    </a:t>
            </a:r>
          </a:p>
          <a:p>
            <a:r>
              <a:rPr lang="uk-UA" sz="4400" dirty="0" smtClean="0">
                <a:latin typeface="Monotype Corsiva" panose="03010101010201010101" pitchFamily="66" charset="0"/>
              </a:rPr>
              <a:t>Залиш. –  </a:t>
            </a:r>
            <a:endParaRPr lang="uk-UA" sz="4400" dirty="0">
              <a:latin typeface="Monotype Corsiva" panose="03010101010201010101" pitchFamily="66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1564900" y="4446936"/>
            <a:ext cx="797730" cy="567661"/>
            <a:chOff x="1505560" y="5135020"/>
            <a:chExt cx="959831" cy="567661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2010375" y="5135020"/>
              <a:ext cx="455016" cy="567661"/>
            </a:xfrm>
            <a:prstGeom prst="rect">
              <a:avLst/>
            </a:prstGeom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xmlns="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505560" y="5135020"/>
              <a:ext cx="455016" cy="567661"/>
            </a:xfrm>
            <a:prstGeom prst="rect">
              <a:avLst/>
            </a:prstGeom>
          </p:spPr>
        </p:pic>
      </p:grpSp>
      <p:sp>
        <p:nvSpPr>
          <p:cNvPr id="85" name="Прямоугольник 84"/>
          <p:cNvSpPr/>
          <p:nvPr/>
        </p:nvSpPr>
        <p:spPr>
          <a:xfrm>
            <a:off x="2273271" y="453237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Monotype Corsiva" panose="03010101010201010101" pitchFamily="66" charset="0"/>
              </a:rPr>
              <a:t>– </a:t>
            </a:r>
            <a:endParaRPr lang="ru-RU" dirty="0"/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573661" y="4446935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346151" y="4479998"/>
            <a:ext cx="420821" cy="534599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4872484" y="5149320"/>
            <a:ext cx="631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дітей залишилося в автобусі.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441775" y="5200570"/>
            <a:ext cx="420821" cy="534599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3317626" y="2293832"/>
            <a:ext cx="797730" cy="567661"/>
            <a:chOff x="1505560" y="5135020"/>
            <a:chExt cx="959831" cy="567661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2010375" y="5135020"/>
              <a:ext cx="455016" cy="567661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505560" y="5135020"/>
              <a:ext cx="455016" cy="567661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987834" y="2254497"/>
            <a:ext cx="48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д</a:t>
            </a:r>
            <a:r>
              <a:rPr lang="uk-UA" sz="3600" dirty="0" smtClean="0">
                <a:latin typeface="Monotype Corsiva" panose="03010101010201010101" pitchFamily="66" charset="0"/>
              </a:rPr>
              <a:t>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715211" y="2991429"/>
            <a:ext cx="455016" cy="56766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4034407" y="2952093"/>
            <a:ext cx="48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д</a:t>
            </a:r>
            <a:r>
              <a:rPr lang="uk-UA" sz="3600" dirty="0" smtClean="0">
                <a:latin typeface="Monotype Corsiva" panose="03010101010201010101" pitchFamily="66" charset="0"/>
              </a:rPr>
              <a:t>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934135" y="3731679"/>
            <a:ext cx="71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?д</a:t>
            </a:r>
            <a:r>
              <a:rPr lang="uk-UA" sz="3600" dirty="0" smtClean="0">
                <a:latin typeface="Monotype Corsiva" panose="03010101010201010101" pitchFamily="66" charset="0"/>
              </a:rPr>
              <a:t>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28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 animBg="1"/>
      <p:bldP spid="85" grpId="0"/>
      <p:bldP spid="88" grpId="0"/>
      <p:bldP spid="46" grpId="0"/>
      <p:bldP spid="58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3371" y="531324"/>
            <a:ext cx="9513162" cy="6552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Виміряйте </a:t>
            </a:r>
            <a:r>
              <a:rPr lang="uk-UA" sz="4000" b="1" dirty="0">
                <a:solidFill>
                  <a:schemeClr val="bg1"/>
                </a:solidFill>
              </a:rPr>
              <a:t>довжину </a:t>
            </a:r>
            <a:r>
              <a:rPr lang="uk-UA" sz="4000" b="1" dirty="0" smtClean="0">
                <a:solidFill>
                  <a:schemeClr val="bg1"/>
                </a:solidFill>
              </a:rPr>
              <a:t>відрізка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171088" y="2170747"/>
            <a:ext cx="1603301" cy="1622153"/>
            <a:chOff x="1854200" y="1825625"/>
            <a:chExt cx="2106294" cy="117157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854200" y="1854200"/>
              <a:ext cx="2070100" cy="1143000"/>
            </a:xfrm>
            <a:prstGeom prst="line">
              <a:avLst/>
            </a:prstGeom>
            <a:ln w="57150">
              <a:solidFill>
                <a:srgbClr val="FF3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>
              <a:off x="3914775" y="1825625"/>
              <a:ext cx="45719" cy="50800"/>
            </a:xfrm>
            <a:prstGeom prst="ellipse">
              <a:avLst/>
            </a:prstGeom>
            <a:ln w="57150">
              <a:solidFill>
                <a:srgbClr val="FF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 rot="10983061">
            <a:off x="8636213" y="3701506"/>
            <a:ext cx="2106294" cy="1031875"/>
            <a:chOff x="1854200" y="1825625"/>
            <a:chExt cx="2106294" cy="117157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854200" y="1854200"/>
              <a:ext cx="2070100" cy="114300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3914775" y="1825625"/>
              <a:ext cx="45719" cy="50800"/>
            </a:xfrm>
            <a:prstGeom prst="ellips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 flipH="1">
            <a:off x="7931660" y="2792406"/>
            <a:ext cx="30861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4739588" y="1716874"/>
            <a:ext cx="4013200" cy="1827168"/>
            <a:chOff x="3810000" y="2727325"/>
            <a:chExt cx="4013200" cy="1827168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4292600" y="2727325"/>
              <a:ext cx="3530600" cy="4474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292600" y="2772069"/>
              <a:ext cx="2260629" cy="17488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3810000" y="4501295"/>
              <a:ext cx="2743229" cy="5319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4078515" y="4596392"/>
            <a:ext cx="3151503" cy="82638"/>
            <a:chOff x="4973319" y="5865592"/>
            <a:chExt cx="3151503" cy="82638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4997450" y="5900252"/>
              <a:ext cx="3086100" cy="0"/>
            </a:xfrm>
            <a:prstGeom prst="line">
              <a:avLst/>
            </a:prstGeom>
            <a:ln w="57150">
              <a:solidFill>
                <a:srgbClr val="BA1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4973319" y="5870354"/>
              <a:ext cx="45719" cy="77876"/>
            </a:xfrm>
            <a:prstGeom prst="ellipse">
              <a:avLst/>
            </a:prstGeom>
            <a:ln w="57150">
              <a:solidFill>
                <a:srgbClr val="BA1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8079103" y="5865592"/>
              <a:ext cx="45719" cy="77876"/>
            </a:xfrm>
            <a:prstGeom prst="ellipse">
              <a:avLst/>
            </a:prstGeom>
            <a:ln w="57150">
              <a:solidFill>
                <a:srgbClr val="BA1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5174013" y="4063055"/>
            <a:ext cx="8819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см</a:t>
            </a:r>
          </a:p>
        </p:txBody>
      </p:sp>
      <p:pic>
        <p:nvPicPr>
          <p:cNvPr id="2052" name="Picture 4" descr="C:\Users\user\Downloads\pngwing.com (6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6" t="27210" r="28076" b="8257"/>
          <a:stretch/>
        </p:blipFill>
        <p:spPr bwMode="auto">
          <a:xfrm>
            <a:off x="708957" y="1322173"/>
            <a:ext cx="270000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 №16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8202" y="5290212"/>
            <a:ext cx="713136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Накресліть у зошиті такий само завдовжки відрізок і підпишіть його довжину.</a:t>
            </a:r>
            <a:endParaRPr lang="ru-RU" sz="2400" b="1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5514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194" y="591808"/>
            <a:ext cx="9548814" cy="6341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5333319" y="1406500"/>
            <a:ext cx="5432653" cy="13367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6 </a:t>
            </a:r>
            <a:r>
              <a:rPr lang="uk-UA" sz="3200" b="1" dirty="0">
                <a:solidFill>
                  <a:schemeClr val="bg1"/>
                </a:solidFill>
              </a:rPr>
              <a:t>розв’язати вирази </a:t>
            </a:r>
            <a:r>
              <a:rPr lang="uk-UA" sz="3200" b="1" dirty="0" smtClean="0">
                <a:solidFill>
                  <a:schemeClr val="bg1"/>
                </a:solidFill>
              </a:rPr>
              <a:t>№17 </a:t>
            </a:r>
            <a:r>
              <a:rPr lang="uk-UA" sz="3200" b="1" dirty="0">
                <a:solidFill>
                  <a:schemeClr val="bg1"/>
                </a:solidFill>
              </a:rPr>
              <a:t>та задачу №</a:t>
            </a:r>
            <a:r>
              <a:rPr lang="uk-UA" sz="3200" b="1" dirty="0" smtClean="0">
                <a:solidFill>
                  <a:schemeClr val="bg1"/>
                </a:solidFill>
              </a:rPr>
              <a:t>18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10000"/>
          <a:stretch/>
        </p:blipFill>
        <p:spPr>
          <a:xfrm>
            <a:off x="817108" y="1406499"/>
            <a:ext cx="4157663" cy="304648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" name="Picture 2" descr="D:\3 клас\03 МАТЕМ\Листопад\01 Повторення вивченого в 2 кл\№002-Грошові одиниці. Додавання і віднімання частинами. Задач на знаходження невідомого від’ємника\2025-08-21_113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71" y="2929739"/>
            <a:ext cx="6226629" cy="155948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9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4893" y="507152"/>
            <a:ext cx="9932593" cy="1082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974893" y="1730828"/>
            <a:ext cx="9932593" cy="4400691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</a:t>
            </a:r>
            <a:r>
              <a:rPr lang="uk-UA" sz="5400" b="1" dirty="0" err="1"/>
              <a:t>онлайнове</a:t>
            </a:r>
            <a:r>
              <a:rPr lang="uk-UA" sz="5400" b="1" dirty="0"/>
              <a:t>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588629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61596" y="1315327"/>
            <a:ext cx="4438932" cy="1044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3629" y="2881629"/>
            <a:ext cx="4025645" cy="1044049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ми сьогодні додавали і віднімали числа?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18857" y="4424193"/>
            <a:ext cx="4429482" cy="12589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суми, знаходження різниці?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98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62516" y="356583"/>
            <a:ext cx="8732066" cy="6203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r="25767"/>
          <a:stretch/>
        </p:blipFill>
        <p:spPr bwMode="auto">
          <a:xfrm>
            <a:off x="88135" y="979914"/>
            <a:ext cx="2538932" cy="37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herman: Boy Genius | The Parody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48" y="1752676"/>
            <a:ext cx="3015125" cy="382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Емоції\Геом емоції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45" y="1130703"/>
            <a:ext cx="6731305" cy="420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511846" y="5449280"/>
            <a:ext cx="6731306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7030A0"/>
                </a:solidFill>
              </a:rPr>
              <a:t>Настрій якої фігури тобі зараз більше подобається? </a:t>
            </a:r>
          </a:p>
        </p:txBody>
      </p:sp>
    </p:spTree>
    <p:extLst>
      <p:ext uri="{BB962C8B-B14F-4D97-AF65-F5344CB8AC3E}">
        <p14:creationId xmlns:p14="http://schemas.microsoft.com/office/powerpoint/2010/main" val="3847259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9201" y="570729"/>
            <a:ext cx="9677400" cy="6158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4441371" y="1793704"/>
            <a:ext cx="6455230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Ось дзвінок сигнал подав —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До роботи час настав.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Тож </a:t>
            </a:r>
            <a:r>
              <a:rPr lang="uk-UA" sz="3600" b="1" dirty="0">
                <a:solidFill>
                  <a:srgbClr val="7030A0"/>
                </a:solidFill>
              </a:rPr>
              <a:t>і ми часу не гаймо,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А урок свій починаймо.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математика\Новая папка\діти  та школа для презентац\108854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0"/>
          <a:stretch/>
        </p:blipFill>
        <p:spPr bwMode="auto">
          <a:xfrm>
            <a:off x="1219201" y="1793704"/>
            <a:ext cx="2917370" cy="280405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57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Rectangle 23"/>
          <p:cNvSpPr>
            <a:spLocks noGrp="1" noChangeArrowheads="1"/>
          </p:cNvSpPr>
          <p:nvPr>
            <p:ph type="title"/>
          </p:nvPr>
        </p:nvSpPr>
        <p:spPr>
          <a:xfrm>
            <a:off x="903513" y="384815"/>
            <a:ext cx="10308773" cy="82028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4000" b="1" dirty="0" smtClean="0"/>
              <a:t>Налаштування на урок</a:t>
            </a:r>
            <a:endParaRPr lang="ru-RU" sz="4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108370" y="1428470"/>
            <a:ext cx="4049487" cy="224676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Розглянь геометричні фігури. Настрій якої фігури тобі  зараз більше подобається? 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Назви її колір і фігуру.</a:t>
            </a:r>
          </a:p>
        </p:txBody>
      </p:sp>
      <p:pic>
        <p:nvPicPr>
          <p:cNvPr id="2" name="Picture 2" descr="D:\Картинки до тестів\Емоції\Геом емоці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03" y="1428470"/>
            <a:ext cx="5872179" cy="37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66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3D51A2-932C-4596-ACA7-C741AC68A6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2"/>
          <a:stretch/>
        </p:blipFill>
        <p:spPr>
          <a:xfrm>
            <a:off x="7914108" y="1382392"/>
            <a:ext cx="3488428" cy="37013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9201" y="570729"/>
            <a:ext cx="9677400" cy="6158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3 клас\03 МАТЕМ\Листопад\01 Повторення вивченого в 2 кл\№001-Нумерація чисел першої сотні\2025-08-18_210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4" y="1393278"/>
            <a:ext cx="6923688" cy="173092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7328"/>
            <a:ext cx="1251857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 №9-10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200" y="3541263"/>
            <a:ext cx="660256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№ </a:t>
            </a:r>
            <a:r>
              <a:rPr lang="uk-UA" sz="2800" b="1" dirty="0" smtClean="0"/>
              <a:t>9. Прочитайте </a:t>
            </a:r>
            <a:r>
              <a:rPr lang="uk-UA" sz="2800" b="1" dirty="0"/>
              <a:t>вираз і його значення.</a:t>
            </a:r>
            <a:endParaRPr lang="ru-RU" sz="2800" b="1" dirty="0"/>
          </a:p>
          <a:p>
            <a:r>
              <a:rPr lang="uk-UA" sz="2800" b="1" dirty="0"/>
              <a:t>№ </a:t>
            </a:r>
            <a:r>
              <a:rPr lang="uk-UA" sz="2800" b="1" dirty="0" smtClean="0"/>
              <a:t>10. Прочитайте </a:t>
            </a:r>
            <a:r>
              <a:rPr lang="uk-UA" sz="2800" b="1" dirty="0" err="1"/>
              <a:t>розв</a:t>
            </a:r>
            <a:r>
              <a:rPr lang="ru-RU" sz="2800" b="1" dirty="0"/>
              <a:t>’</a:t>
            </a:r>
            <a:r>
              <a:rPr lang="uk-UA" sz="2800" b="1" dirty="0" err="1"/>
              <a:t>язок</a:t>
            </a:r>
            <a:r>
              <a:rPr lang="uk-UA" sz="2800" b="1" dirty="0"/>
              <a:t> задачі і відповідь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75487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07176166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989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756497" y="311703"/>
            <a:ext cx="10590465" cy="55240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/>
              <a:t>Таблиця </a:t>
            </a:r>
            <a:r>
              <a:rPr lang="uk-UA" sz="3200" b="1" dirty="0"/>
              <a:t>натурального ряду чисел першої сотні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8" name="Таблиця 11">
            <a:extLst>
              <a:ext uri="{FF2B5EF4-FFF2-40B4-BE49-F238E27FC236}">
                <a16:creationId xmlns:a16="http://schemas.microsoft.com/office/drawing/2014/main" xmlns="" id="{AEB8BF52-1DE9-C103-E473-C338F8C60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98855"/>
              </p:ext>
            </p:extLst>
          </p:nvPr>
        </p:nvGraphicFramePr>
        <p:xfrm>
          <a:off x="3636866" y="951008"/>
          <a:ext cx="8128000" cy="576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114382988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28885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2886898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991081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7976578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6372347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7703476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586823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413042568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329376190"/>
                    </a:ext>
                  </a:extLst>
                </a:gridCol>
              </a:tblGrid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814895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587833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449940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20658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9365226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3965721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605623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26067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182012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2868209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2064865-D62D-0354-8F48-FE27CC7386FC}"/>
              </a:ext>
            </a:extLst>
          </p:cNvPr>
          <p:cNvSpPr txBox="1"/>
          <p:nvPr/>
        </p:nvSpPr>
        <p:spPr>
          <a:xfrm>
            <a:off x="3816221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7CE9FD6-24B3-47E3-7E88-4F5FBC87BEF3}"/>
              </a:ext>
            </a:extLst>
          </p:cNvPr>
          <p:cNvSpPr txBox="1"/>
          <p:nvPr/>
        </p:nvSpPr>
        <p:spPr>
          <a:xfrm>
            <a:off x="4602066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CC7038A-3700-2AC0-0110-9F0B689153E5}"/>
              </a:ext>
            </a:extLst>
          </p:cNvPr>
          <p:cNvSpPr txBox="1"/>
          <p:nvPr/>
        </p:nvSpPr>
        <p:spPr>
          <a:xfrm>
            <a:off x="5440983" y="9792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48B67CB-4E73-FF6A-2CD9-2CC1E817FF02}"/>
              </a:ext>
            </a:extLst>
          </p:cNvPr>
          <p:cNvSpPr txBox="1"/>
          <p:nvPr/>
        </p:nvSpPr>
        <p:spPr>
          <a:xfrm>
            <a:off x="6245290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75F2506-0445-2E20-CFDE-DF4450313B82}"/>
              </a:ext>
            </a:extLst>
          </p:cNvPr>
          <p:cNvSpPr txBox="1"/>
          <p:nvPr/>
        </p:nvSpPr>
        <p:spPr>
          <a:xfrm>
            <a:off x="704959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0690291-FC8F-132D-3157-9F6E3488F87A}"/>
              </a:ext>
            </a:extLst>
          </p:cNvPr>
          <p:cNvSpPr txBox="1"/>
          <p:nvPr/>
        </p:nvSpPr>
        <p:spPr>
          <a:xfrm>
            <a:off x="7853904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50FFDF7-92E7-EFB3-E532-83CCF8360F46}"/>
              </a:ext>
            </a:extLst>
          </p:cNvPr>
          <p:cNvSpPr txBox="1"/>
          <p:nvPr/>
        </p:nvSpPr>
        <p:spPr>
          <a:xfrm>
            <a:off x="8713955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BC9A16A-0677-842A-1D43-72FD83D465B2}"/>
              </a:ext>
            </a:extLst>
          </p:cNvPr>
          <p:cNvSpPr txBox="1"/>
          <p:nvPr/>
        </p:nvSpPr>
        <p:spPr>
          <a:xfrm>
            <a:off x="9518262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9DAEA17-79E4-B8B1-703C-9D97CFDD4DC5}"/>
              </a:ext>
            </a:extLst>
          </p:cNvPr>
          <p:cNvSpPr txBox="1"/>
          <p:nvPr/>
        </p:nvSpPr>
        <p:spPr>
          <a:xfrm>
            <a:off x="10322569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DEE229D-7CDC-9D7F-2DE7-0CC7326FD2D1}"/>
              </a:ext>
            </a:extLst>
          </p:cNvPr>
          <p:cNvSpPr txBox="1"/>
          <p:nvPr/>
        </p:nvSpPr>
        <p:spPr>
          <a:xfrm>
            <a:off x="1104371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ADE51CE-A625-C8C6-B027-59E73E80F978}"/>
              </a:ext>
            </a:extLst>
          </p:cNvPr>
          <p:cNvSpPr txBox="1"/>
          <p:nvPr/>
        </p:nvSpPr>
        <p:spPr>
          <a:xfrm>
            <a:off x="374056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BCAF903-A8E1-51E3-55C0-D15C667A0556}"/>
              </a:ext>
            </a:extLst>
          </p:cNvPr>
          <p:cNvSpPr txBox="1"/>
          <p:nvPr/>
        </p:nvSpPr>
        <p:spPr>
          <a:xfrm>
            <a:off x="4544867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4B3FDBD-DB72-EB15-DA17-A5EE3EBF6652}"/>
              </a:ext>
            </a:extLst>
          </p:cNvPr>
          <p:cNvSpPr txBox="1"/>
          <p:nvPr/>
        </p:nvSpPr>
        <p:spPr>
          <a:xfrm>
            <a:off x="5335069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5401256-9F69-7D5C-B01F-5A4F3E209950}"/>
              </a:ext>
            </a:extLst>
          </p:cNvPr>
          <p:cNvSpPr txBox="1"/>
          <p:nvPr/>
        </p:nvSpPr>
        <p:spPr>
          <a:xfrm>
            <a:off x="612237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E8CE836-A824-1CBA-0217-28B2D211F90F}"/>
              </a:ext>
            </a:extLst>
          </p:cNvPr>
          <p:cNvSpPr txBox="1"/>
          <p:nvPr/>
        </p:nvSpPr>
        <p:spPr>
          <a:xfrm>
            <a:off x="6934592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94B3B14-923F-585E-B637-D685BDBA622E}"/>
              </a:ext>
            </a:extLst>
          </p:cNvPr>
          <p:cNvSpPr txBox="1"/>
          <p:nvPr/>
        </p:nvSpPr>
        <p:spPr>
          <a:xfrm>
            <a:off x="773537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9FB172D-94EF-2325-99BF-A128B6361ECA}"/>
              </a:ext>
            </a:extLst>
          </p:cNvPr>
          <p:cNvSpPr txBox="1"/>
          <p:nvPr/>
        </p:nvSpPr>
        <p:spPr>
          <a:xfrm>
            <a:off x="858711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8BF9770-EF5A-9FEF-CCB4-3D21C1CDBE04}"/>
              </a:ext>
            </a:extLst>
          </p:cNvPr>
          <p:cNvSpPr txBox="1"/>
          <p:nvPr/>
        </p:nvSpPr>
        <p:spPr>
          <a:xfrm>
            <a:off x="940903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77B1E69-CABB-C575-A881-5329641F38F1}"/>
              </a:ext>
            </a:extLst>
          </p:cNvPr>
          <p:cNvSpPr txBox="1"/>
          <p:nvPr/>
        </p:nvSpPr>
        <p:spPr>
          <a:xfrm>
            <a:off x="10226373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846DEE0-25AC-40F2-043A-DEE14762B55A}"/>
              </a:ext>
            </a:extLst>
          </p:cNvPr>
          <p:cNvSpPr txBox="1"/>
          <p:nvPr/>
        </p:nvSpPr>
        <p:spPr>
          <a:xfrm>
            <a:off x="11070484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646F2CB-457B-7CCB-F41C-B71012E7E9A2}"/>
              </a:ext>
            </a:extLst>
          </p:cNvPr>
          <p:cNvSpPr txBox="1"/>
          <p:nvPr/>
        </p:nvSpPr>
        <p:spPr>
          <a:xfrm>
            <a:off x="374056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AB7FF98-C988-22D1-E475-A2277D010A2E}"/>
              </a:ext>
            </a:extLst>
          </p:cNvPr>
          <p:cNvSpPr txBox="1"/>
          <p:nvPr/>
        </p:nvSpPr>
        <p:spPr>
          <a:xfrm>
            <a:off x="4517890" y="2108121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A17DA4B-6177-4412-D300-0F861128D9EA}"/>
              </a:ext>
            </a:extLst>
          </p:cNvPr>
          <p:cNvSpPr txBox="1"/>
          <p:nvPr/>
        </p:nvSpPr>
        <p:spPr>
          <a:xfrm>
            <a:off x="5335069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A582481-C9DB-479D-8BA5-659ABC66AA7B}"/>
              </a:ext>
            </a:extLst>
          </p:cNvPr>
          <p:cNvSpPr txBox="1"/>
          <p:nvPr/>
        </p:nvSpPr>
        <p:spPr>
          <a:xfrm>
            <a:off x="612237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9AB36A9-F629-7A7C-E6DE-401A2552A599}"/>
              </a:ext>
            </a:extLst>
          </p:cNvPr>
          <p:cNvSpPr txBox="1"/>
          <p:nvPr/>
        </p:nvSpPr>
        <p:spPr>
          <a:xfrm>
            <a:off x="6934592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CF3F5EB-0C6B-F7E9-1468-EB12F3557FF0}"/>
              </a:ext>
            </a:extLst>
          </p:cNvPr>
          <p:cNvSpPr txBox="1"/>
          <p:nvPr/>
        </p:nvSpPr>
        <p:spPr>
          <a:xfrm>
            <a:off x="773537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D9E92D1-65BE-729D-13AD-91CA5119E773}"/>
              </a:ext>
            </a:extLst>
          </p:cNvPr>
          <p:cNvSpPr txBox="1"/>
          <p:nvPr/>
        </p:nvSpPr>
        <p:spPr>
          <a:xfrm>
            <a:off x="858711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D9518AD1-D845-C4DD-D6B6-044671E3100E}"/>
              </a:ext>
            </a:extLst>
          </p:cNvPr>
          <p:cNvSpPr txBox="1"/>
          <p:nvPr/>
        </p:nvSpPr>
        <p:spPr>
          <a:xfrm>
            <a:off x="940903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EB2B750-C383-0728-1005-822C122A15FA}"/>
              </a:ext>
            </a:extLst>
          </p:cNvPr>
          <p:cNvSpPr txBox="1"/>
          <p:nvPr/>
        </p:nvSpPr>
        <p:spPr>
          <a:xfrm>
            <a:off x="10226373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D0B4F0A-44E7-8B5A-CCA6-05B2043B899D}"/>
              </a:ext>
            </a:extLst>
          </p:cNvPr>
          <p:cNvSpPr txBox="1"/>
          <p:nvPr/>
        </p:nvSpPr>
        <p:spPr>
          <a:xfrm>
            <a:off x="11070484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EEBAB6F2-6DCC-A4A8-5C1C-BB45A79691BB}"/>
              </a:ext>
            </a:extLst>
          </p:cNvPr>
          <p:cNvSpPr txBox="1"/>
          <p:nvPr/>
        </p:nvSpPr>
        <p:spPr>
          <a:xfrm>
            <a:off x="374056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6AE5B22-4413-1AF8-976D-EE50B0C53DB4}"/>
              </a:ext>
            </a:extLst>
          </p:cNvPr>
          <p:cNvSpPr txBox="1"/>
          <p:nvPr/>
        </p:nvSpPr>
        <p:spPr>
          <a:xfrm>
            <a:off x="4544867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EB090F7-B577-06FE-CD4C-7FB73D6AECD3}"/>
              </a:ext>
            </a:extLst>
          </p:cNvPr>
          <p:cNvSpPr txBox="1"/>
          <p:nvPr/>
        </p:nvSpPr>
        <p:spPr>
          <a:xfrm>
            <a:off x="5335069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FB8D53B-14A1-851C-8191-9D19DA484828}"/>
              </a:ext>
            </a:extLst>
          </p:cNvPr>
          <p:cNvSpPr txBox="1"/>
          <p:nvPr/>
        </p:nvSpPr>
        <p:spPr>
          <a:xfrm>
            <a:off x="612237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0A9F574D-7E2D-E75D-917F-4C7D8CBE5124}"/>
              </a:ext>
            </a:extLst>
          </p:cNvPr>
          <p:cNvSpPr txBox="1"/>
          <p:nvPr/>
        </p:nvSpPr>
        <p:spPr>
          <a:xfrm>
            <a:off x="6934592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1946F10-67FD-E48C-1895-259663DFDEC0}"/>
              </a:ext>
            </a:extLst>
          </p:cNvPr>
          <p:cNvSpPr txBox="1"/>
          <p:nvPr/>
        </p:nvSpPr>
        <p:spPr>
          <a:xfrm>
            <a:off x="773537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2B77D1AD-6122-3929-466A-4F1197BA3376}"/>
              </a:ext>
            </a:extLst>
          </p:cNvPr>
          <p:cNvSpPr txBox="1"/>
          <p:nvPr/>
        </p:nvSpPr>
        <p:spPr>
          <a:xfrm>
            <a:off x="858711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4273B79F-A052-E132-014C-BABA5062AC61}"/>
              </a:ext>
            </a:extLst>
          </p:cNvPr>
          <p:cNvSpPr txBox="1"/>
          <p:nvPr/>
        </p:nvSpPr>
        <p:spPr>
          <a:xfrm>
            <a:off x="940903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A374B907-16F5-8546-D920-9D1907A2F031}"/>
              </a:ext>
            </a:extLst>
          </p:cNvPr>
          <p:cNvSpPr txBox="1"/>
          <p:nvPr/>
        </p:nvSpPr>
        <p:spPr>
          <a:xfrm>
            <a:off x="10226373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C0F6D688-5DA8-89CE-B06E-C5F6695F6B71}"/>
              </a:ext>
            </a:extLst>
          </p:cNvPr>
          <p:cNvSpPr txBox="1"/>
          <p:nvPr/>
        </p:nvSpPr>
        <p:spPr>
          <a:xfrm>
            <a:off x="11070484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2FF0D6AB-5147-DE1E-EBF2-0F20F88C093E}"/>
              </a:ext>
            </a:extLst>
          </p:cNvPr>
          <p:cNvSpPr txBox="1"/>
          <p:nvPr/>
        </p:nvSpPr>
        <p:spPr>
          <a:xfrm>
            <a:off x="374056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B0DD8A1-6164-903C-C62B-CBA89225DFA7}"/>
              </a:ext>
            </a:extLst>
          </p:cNvPr>
          <p:cNvSpPr txBox="1"/>
          <p:nvPr/>
        </p:nvSpPr>
        <p:spPr>
          <a:xfrm>
            <a:off x="4544867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F6FBCDAC-E0DC-DB7E-A5AE-43BFBB5B5D35}"/>
              </a:ext>
            </a:extLst>
          </p:cNvPr>
          <p:cNvSpPr txBox="1"/>
          <p:nvPr/>
        </p:nvSpPr>
        <p:spPr>
          <a:xfrm>
            <a:off x="5335069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73BC303-C94D-D7BC-8705-BCEAB39B3414}"/>
              </a:ext>
            </a:extLst>
          </p:cNvPr>
          <p:cNvSpPr txBox="1"/>
          <p:nvPr/>
        </p:nvSpPr>
        <p:spPr>
          <a:xfrm>
            <a:off x="6167006" y="3273613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37E0795-DE6B-4ADF-CA7D-4DA9A84A0D97}"/>
              </a:ext>
            </a:extLst>
          </p:cNvPr>
          <p:cNvSpPr txBox="1"/>
          <p:nvPr/>
        </p:nvSpPr>
        <p:spPr>
          <a:xfrm>
            <a:off x="6934592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43865AB1-1825-89F2-254D-94DEE68FAB34}"/>
              </a:ext>
            </a:extLst>
          </p:cNvPr>
          <p:cNvSpPr txBox="1"/>
          <p:nvPr/>
        </p:nvSpPr>
        <p:spPr>
          <a:xfrm>
            <a:off x="773537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D19269D-A7EA-3AC4-AEDD-43A962E34DE5}"/>
              </a:ext>
            </a:extLst>
          </p:cNvPr>
          <p:cNvSpPr txBox="1"/>
          <p:nvPr/>
        </p:nvSpPr>
        <p:spPr>
          <a:xfrm>
            <a:off x="858711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CE1C27A-4CA3-4A44-53DE-DC4393B93BFA}"/>
              </a:ext>
            </a:extLst>
          </p:cNvPr>
          <p:cNvSpPr txBox="1"/>
          <p:nvPr/>
        </p:nvSpPr>
        <p:spPr>
          <a:xfrm>
            <a:off x="940903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120E867-A556-9652-DFED-CEA7939E392B}"/>
              </a:ext>
            </a:extLst>
          </p:cNvPr>
          <p:cNvSpPr txBox="1"/>
          <p:nvPr/>
        </p:nvSpPr>
        <p:spPr>
          <a:xfrm>
            <a:off x="10226373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56BCE35-A03F-33E1-684B-FFF3C8FF7262}"/>
              </a:ext>
            </a:extLst>
          </p:cNvPr>
          <p:cNvSpPr txBox="1"/>
          <p:nvPr/>
        </p:nvSpPr>
        <p:spPr>
          <a:xfrm>
            <a:off x="11070484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11F302F-9096-3F78-602F-84D6005B1457}"/>
              </a:ext>
            </a:extLst>
          </p:cNvPr>
          <p:cNvSpPr txBox="1"/>
          <p:nvPr/>
        </p:nvSpPr>
        <p:spPr>
          <a:xfrm>
            <a:off x="374056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89502F8-7924-F638-C516-5BC0E8A736CD}"/>
              </a:ext>
            </a:extLst>
          </p:cNvPr>
          <p:cNvSpPr txBox="1"/>
          <p:nvPr/>
        </p:nvSpPr>
        <p:spPr>
          <a:xfrm>
            <a:off x="4544867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ED827CBE-40FC-4601-8D02-DFA968AA8F4F}"/>
              </a:ext>
            </a:extLst>
          </p:cNvPr>
          <p:cNvSpPr txBox="1"/>
          <p:nvPr/>
        </p:nvSpPr>
        <p:spPr>
          <a:xfrm>
            <a:off x="5335069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AEED35B-1E14-ED3E-5555-F46AC1D76905}"/>
              </a:ext>
            </a:extLst>
          </p:cNvPr>
          <p:cNvSpPr txBox="1"/>
          <p:nvPr/>
        </p:nvSpPr>
        <p:spPr>
          <a:xfrm>
            <a:off x="612237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1BA686C8-C55C-D2EF-10A6-9DB146226562}"/>
              </a:ext>
            </a:extLst>
          </p:cNvPr>
          <p:cNvSpPr txBox="1"/>
          <p:nvPr/>
        </p:nvSpPr>
        <p:spPr>
          <a:xfrm>
            <a:off x="6934592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B343BAAA-3EC7-25D5-543A-FD9EAA5A81F1}"/>
              </a:ext>
            </a:extLst>
          </p:cNvPr>
          <p:cNvSpPr txBox="1"/>
          <p:nvPr/>
        </p:nvSpPr>
        <p:spPr>
          <a:xfrm>
            <a:off x="773537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C27E4D3A-5B3C-6581-AB24-C913915BA99A}"/>
              </a:ext>
            </a:extLst>
          </p:cNvPr>
          <p:cNvSpPr txBox="1"/>
          <p:nvPr/>
        </p:nvSpPr>
        <p:spPr>
          <a:xfrm>
            <a:off x="858711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2F340638-3DBE-937A-B195-D7DF0B6D1FAD}"/>
              </a:ext>
            </a:extLst>
          </p:cNvPr>
          <p:cNvSpPr txBox="1"/>
          <p:nvPr/>
        </p:nvSpPr>
        <p:spPr>
          <a:xfrm>
            <a:off x="940903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7C01D25B-4A11-C68B-279F-71384310D608}"/>
              </a:ext>
            </a:extLst>
          </p:cNvPr>
          <p:cNvSpPr txBox="1"/>
          <p:nvPr/>
        </p:nvSpPr>
        <p:spPr>
          <a:xfrm>
            <a:off x="10226373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C88326D9-B5E7-D724-BD7F-935D65BBEE42}"/>
              </a:ext>
            </a:extLst>
          </p:cNvPr>
          <p:cNvSpPr txBox="1"/>
          <p:nvPr/>
        </p:nvSpPr>
        <p:spPr>
          <a:xfrm>
            <a:off x="11070484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FCA05AE4-4A7F-8827-857F-3B2AEF70B60C}"/>
              </a:ext>
            </a:extLst>
          </p:cNvPr>
          <p:cNvSpPr txBox="1"/>
          <p:nvPr/>
        </p:nvSpPr>
        <p:spPr>
          <a:xfrm>
            <a:off x="374056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097F384B-5F3D-E009-B827-50CBAB4D5472}"/>
              </a:ext>
            </a:extLst>
          </p:cNvPr>
          <p:cNvSpPr txBox="1"/>
          <p:nvPr/>
        </p:nvSpPr>
        <p:spPr>
          <a:xfrm>
            <a:off x="4544867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050F908A-84AF-598A-F504-A950F3D82CC7}"/>
              </a:ext>
            </a:extLst>
          </p:cNvPr>
          <p:cNvSpPr txBox="1"/>
          <p:nvPr/>
        </p:nvSpPr>
        <p:spPr>
          <a:xfrm>
            <a:off x="5335069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65F7A03-6D03-2D63-B227-9AEECD51352F}"/>
              </a:ext>
            </a:extLst>
          </p:cNvPr>
          <p:cNvSpPr txBox="1"/>
          <p:nvPr/>
        </p:nvSpPr>
        <p:spPr>
          <a:xfrm>
            <a:off x="612237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269C4DF4-CAD7-D103-AA22-784123F39AFE}"/>
              </a:ext>
            </a:extLst>
          </p:cNvPr>
          <p:cNvSpPr txBox="1"/>
          <p:nvPr/>
        </p:nvSpPr>
        <p:spPr>
          <a:xfrm>
            <a:off x="6934592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9597A8D5-B848-5BB5-18BA-4419083DC269}"/>
              </a:ext>
            </a:extLst>
          </p:cNvPr>
          <p:cNvSpPr txBox="1"/>
          <p:nvPr/>
        </p:nvSpPr>
        <p:spPr>
          <a:xfrm>
            <a:off x="7783943" y="440286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45416EC-AE21-CE2F-87A9-E76CF74D7B65}"/>
              </a:ext>
            </a:extLst>
          </p:cNvPr>
          <p:cNvSpPr txBox="1"/>
          <p:nvPr/>
        </p:nvSpPr>
        <p:spPr>
          <a:xfrm>
            <a:off x="858711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6DF0A57-924B-F754-3087-A2E608BF15E8}"/>
              </a:ext>
            </a:extLst>
          </p:cNvPr>
          <p:cNvSpPr txBox="1"/>
          <p:nvPr/>
        </p:nvSpPr>
        <p:spPr>
          <a:xfrm>
            <a:off x="940903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B018B673-4853-4258-805D-4123F0C133B1}"/>
              </a:ext>
            </a:extLst>
          </p:cNvPr>
          <p:cNvSpPr txBox="1"/>
          <p:nvPr/>
        </p:nvSpPr>
        <p:spPr>
          <a:xfrm>
            <a:off x="10226373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78DEBE1A-7C37-53F6-2EE0-0E52D1E922DA}"/>
              </a:ext>
            </a:extLst>
          </p:cNvPr>
          <p:cNvSpPr txBox="1"/>
          <p:nvPr/>
        </p:nvSpPr>
        <p:spPr>
          <a:xfrm>
            <a:off x="11070484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9791EB30-5155-ED59-339D-8F7C7230F55A}"/>
              </a:ext>
            </a:extLst>
          </p:cNvPr>
          <p:cNvSpPr txBox="1"/>
          <p:nvPr/>
        </p:nvSpPr>
        <p:spPr>
          <a:xfrm>
            <a:off x="374056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3B8BEA0-85E7-008A-61ED-7840B94F447E}"/>
              </a:ext>
            </a:extLst>
          </p:cNvPr>
          <p:cNvSpPr txBox="1"/>
          <p:nvPr/>
        </p:nvSpPr>
        <p:spPr>
          <a:xfrm>
            <a:off x="4544867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30D4DFCF-8971-279A-F8EB-59A457987328}"/>
              </a:ext>
            </a:extLst>
          </p:cNvPr>
          <p:cNvSpPr txBox="1"/>
          <p:nvPr/>
        </p:nvSpPr>
        <p:spPr>
          <a:xfrm>
            <a:off x="5335069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757624D2-9F15-F9A2-AF27-B0C7C511EC10}"/>
              </a:ext>
            </a:extLst>
          </p:cNvPr>
          <p:cNvSpPr txBox="1"/>
          <p:nvPr/>
        </p:nvSpPr>
        <p:spPr>
          <a:xfrm>
            <a:off x="612237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CB73B0E7-CAE4-DF9F-D16A-4EBA245AFD4F}"/>
              </a:ext>
            </a:extLst>
          </p:cNvPr>
          <p:cNvSpPr txBox="1"/>
          <p:nvPr/>
        </p:nvSpPr>
        <p:spPr>
          <a:xfrm>
            <a:off x="6934592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1BCC403E-64C4-D677-6B06-8329CCDE879E}"/>
              </a:ext>
            </a:extLst>
          </p:cNvPr>
          <p:cNvSpPr txBox="1"/>
          <p:nvPr/>
        </p:nvSpPr>
        <p:spPr>
          <a:xfrm>
            <a:off x="773537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1A0B5E84-51E6-6F35-9363-09403CF37984}"/>
              </a:ext>
            </a:extLst>
          </p:cNvPr>
          <p:cNvSpPr txBox="1"/>
          <p:nvPr/>
        </p:nvSpPr>
        <p:spPr>
          <a:xfrm>
            <a:off x="858711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B831F05F-23F3-5231-43C0-0A96004207B7}"/>
              </a:ext>
            </a:extLst>
          </p:cNvPr>
          <p:cNvSpPr txBox="1"/>
          <p:nvPr/>
        </p:nvSpPr>
        <p:spPr>
          <a:xfrm>
            <a:off x="940903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D7D50072-9F79-98BD-B6D3-7C2B57AEF1E9}"/>
              </a:ext>
            </a:extLst>
          </p:cNvPr>
          <p:cNvSpPr txBox="1"/>
          <p:nvPr/>
        </p:nvSpPr>
        <p:spPr>
          <a:xfrm>
            <a:off x="10226373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F709C46-A54C-0B7C-94A2-0010684AA752}"/>
              </a:ext>
            </a:extLst>
          </p:cNvPr>
          <p:cNvSpPr txBox="1"/>
          <p:nvPr/>
        </p:nvSpPr>
        <p:spPr>
          <a:xfrm>
            <a:off x="11070484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B32616D3-EABD-E3A6-3425-7F3F3D9F9AF7}"/>
              </a:ext>
            </a:extLst>
          </p:cNvPr>
          <p:cNvSpPr txBox="1"/>
          <p:nvPr/>
        </p:nvSpPr>
        <p:spPr>
          <a:xfrm>
            <a:off x="374056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6742436E-EB0F-F727-C09A-BE7C635F2679}"/>
              </a:ext>
            </a:extLst>
          </p:cNvPr>
          <p:cNvSpPr txBox="1"/>
          <p:nvPr/>
        </p:nvSpPr>
        <p:spPr>
          <a:xfrm>
            <a:off x="4544867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21EC8A31-8295-A8F7-69F4-6354E4C5B6C2}"/>
              </a:ext>
            </a:extLst>
          </p:cNvPr>
          <p:cNvSpPr txBox="1"/>
          <p:nvPr/>
        </p:nvSpPr>
        <p:spPr>
          <a:xfrm>
            <a:off x="5335069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EC77F785-1C21-5B86-B9FB-FCB16499B482}"/>
              </a:ext>
            </a:extLst>
          </p:cNvPr>
          <p:cNvSpPr txBox="1"/>
          <p:nvPr/>
        </p:nvSpPr>
        <p:spPr>
          <a:xfrm>
            <a:off x="612237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B1B251AE-0BC9-EB70-1B4F-FABC16A55CFC}"/>
              </a:ext>
            </a:extLst>
          </p:cNvPr>
          <p:cNvSpPr txBox="1"/>
          <p:nvPr/>
        </p:nvSpPr>
        <p:spPr>
          <a:xfrm>
            <a:off x="6934592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805BC2F2-5A82-0527-6E27-CAADCE9276EF}"/>
              </a:ext>
            </a:extLst>
          </p:cNvPr>
          <p:cNvSpPr txBox="1"/>
          <p:nvPr/>
        </p:nvSpPr>
        <p:spPr>
          <a:xfrm>
            <a:off x="773537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59975112-A228-AD18-F162-29335164BEDC}"/>
              </a:ext>
            </a:extLst>
          </p:cNvPr>
          <p:cNvSpPr txBox="1"/>
          <p:nvPr/>
        </p:nvSpPr>
        <p:spPr>
          <a:xfrm>
            <a:off x="858711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0A8B680F-87AC-D278-6043-03E529ADDA1A}"/>
              </a:ext>
            </a:extLst>
          </p:cNvPr>
          <p:cNvSpPr txBox="1"/>
          <p:nvPr/>
        </p:nvSpPr>
        <p:spPr>
          <a:xfrm>
            <a:off x="940903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B50C4C0-1E2A-F605-45C2-A513F424C1DA}"/>
              </a:ext>
            </a:extLst>
          </p:cNvPr>
          <p:cNvSpPr txBox="1"/>
          <p:nvPr/>
        </p:nvSpPr>
        <p:spPr>
          <a:xfrm>
            <a:off x="10226373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C6911863-C3B9-3D57-7E46-45391C9B62CE}"/>
              </a:ext>
            </a:extLst>
          </p:cNvPr>
          <p:cNvSpPr txBox="1"/>
          <p:nvPr/>
        </p:nvSpPr>
        <p:spPr>
          <a:xfrm>
            <a:off x="11070484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BC0C2646-46A7-3F42-A1D3-5BB742FBD696}"/>
              </a:ext>
            </a:extLst>
          </p:cNvPr>
          <p:cNvSpPr txBox="1"/>
          <p:nvPr/>
        </p:nvSpPr>
        <p:spPr>
          <a:xfrm>
            <a:off x="374056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7101F17-9F2F-2BDB-DA9F-5960D84AD4FC}"/>
              </a:ext>
            </a:extLst>
          </p:cNvPr>
          <p:cNvSpPr txBox="1"/>
          <p:nvPr/>
        </p:nvSpPr>
        <p:spPr>
          <a:xfrm>
            <a:off x="4544867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000A17CB-FD6A-D0EE-2A2B-573FC4CCD0AD}"/>
              </a:ext>
            </a:extLst>
          </p:cNvPr>
          <p:cNvSpPr txBox="1"/>
          <p:nvPr/>
        </p:nvSpPr>
        <p:spPr>
          <a:xfrm>
            <a:off x="5335069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A5129500-69E9-0B2B-5698-92E435EDCA97}"/>
              </a:ext>
            </a:extLst>
          </p:cNvPr>
          <p:cNvSpPr txBox="1"/>
          <p:nvPr/>
        </p:nvSpPr>
        <p:spPr>
          <a:xfrm>
            <a:off x="612237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5EEA54F5-3A2A-3AA8-5755-31B9591DCC2A}"/>
              </a:ext>
            </a:extLst>
          </p:cNvPr>
          <p:cNvSpPr txBox="1"/>
          <p:nvPr/>
        </p:nvSpPr>
        <p:spPr>
          <a:xfrm>
            <a:off x="6934592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B9995842-6D4C-B8F7-FB2F-6C89B53727F0}"/>
              </a:ext>
            </a:extLst>
          </p:cNvPr>
          <p:cNvSpPr txBox="1"/>
          <p:nvPr/>
        </p:nvSpPr>
        <p:spPr>
          <a:xfrm>
            <a:off x="773537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D7E18346-6801-45B4-B045-AE8D2640B900}"/>
              </a:ext>
            </a:extLst>
          </p:cNvPr>
          <p:cNvSpPr txBox="1"/>
          <p:nvPr/>
        </p:nvSpPr>
        <p:spPr>
          <a:xfrm>
            <a:off x="858711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4D9EC1E6-D7CA-897D-2350-1A3F322D8F54}"/>
              </a:ext>
            </a:extLst>
          </p:cNvPr>
          <p:cNvSpPr txBox="1"/>
          <p:nvPr/>
        </p:nvSpPr>
        <p:spPr>
          <a:xfrm>
            <a:off x="940903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AA93D8C7-980B-0D1C-4C7F-165DA4A336C1}"/>
              </a:ext>
            </a:extLst>
          </p:cNvPr>
          <p:cNvSpPr txBox="1"/>
          <p:nvPr/>
        </p:nvSpPr>
        <p:spPr>
          <a:xfrm>
            <a:off x="10226373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ED46C9A-9DC4-585D-C400-89F08FB1FF62}"/>
              </a:ext>
            </a:extLst>
          </p:cNvPr>
          <p:cNvSpPr txBox="1"/>
          <p:nvPr/>
        </p:nvSpPr>
        <p:spPr>
          <a:xfrm>
            <a:off x="10930007" y="6172542"/>
            <a:ext cx="9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5E01FA1-DDDF-CC0B-9A74-A01C51634B9D}"/>
              </a:ext>
            </a:extLst>
          </p:cNvPr>
          <p:cNvSpPr/>
          <p:nvPr/>
        </p:nvSpPr>
        <p:spPr>
          <a:xfrm>
            <a:off x="327776" y="1005623"/>
            <a:ext cx="3197355" cy="9310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Знайдіть число, що має сусідів </a:t>
            </a:r>
            <a:r>
              <a:rPr lang="uk-UA" sz="2000" b="1" dirty="0" smtClean="0">
                <a:solidFill>
                  <a:srgbClr val="7030A0"/>
                </a:solidFill>
              </a:rPr>
              <a:t>44 </a:t>
            </a:r>
            <a:r>
              <a:rPr lang="uk-UA" sz="2000" b="1" dirty="0">
                <a:solidFill>
                  <a:srgbClr val="7030A0"/>
                </a:solidFill>
              </a:rPr>
              <a:t>та </a:t>
            </a:r>
            <a:r>
              <a:rPr lang="uk-UA" sz="2000" b="1" dirty="0" smtClean="0">
                <a:solidFill>
                  <a:srgbClr val="7030A0"/>
                </a:solidFill>
              </a:rPr>
              <a:t>46</a:t>
            </a:r>
            <a:r>
              <a:rPr lang="uk-UA" sz="2000" b="1" dirty="0">
                <a:solidFill>
                  <a:srgbClr val="7030A0"/>
                </a:solidFill>
              </a:rPr>
              <a:t>, </a:t>
            </a:r>
            <a:r>
              <a:rPr lang="uk-UA" sz="2000" b="1" dirty="0" smtClean="0">
                <a:solidFill>
                  <a:srgbClr val="7030A0"/>
                </a:solidFill>
              </a:rPr>
              <a:t>69 </a:t>
            </a:r>
            <a:r>
              <a:rPr lang="uk-UA" sz="2000" b="1" dirty="0">
                <a:solidFill>
                  <a:srgbClr val="7030A0"/>
                </a:solidFill>
              </a:rPr>
              <a:t>та </a:t>
            </a:r>
            <a:r>
              <a:rPr lang="uk-UA" sz="2000" b="1" dirty="0" smtClean="0">
                <a:solidFill>
                  <a:srgbClr val="7030A0"/>
                </a:solidFill>
              </a:rPr>
              <a:t>71</a:t>
            </a:r>
            <a:r>
              <a:rPr lang="uk-UA" sz="2000" b="1" dirty="0">
                <a:solidFill>
                  <a:srgbClr val="7030A0"/>
                </a:solidFill>
              </a:rPr>
              <a:t>, </a:t>
            </a:r>
            <a:r>
              <a:rPr lang="uk-UA" sz="2000" b="1" dirty="0" smtClean="0">
                <a:solidFill>
                  <a:srgbClr val="7030A0"/>
                </a:solidFill>
              </a:rPr>
              <a:t>50 </a:t>
            </a:r>
            <a:r>
              <a:rPr lang="uk-UA" sz="2000" b="1" dirty="0">
                <a:solidFill>
                  <a:srgbClr val="7030A0"/>
                </a:solidFill>
              </a:rPr>
              <a:t>та </a:t>
            </a:r>
            <a:r>
              <a:rPr lang="uk-UA" sz="2000" b="1" dirty="0" smtClean="0">
                <a:solidFill>
                  <a:srgbClr val="7030A0"/>
                </a:solidFill>
              </a:rPr>
              <a:t>52</a:t>
            </a:r>
            <a:r>
              <a:rPr lang="uk-UA" sz="20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xmlns="" id="{2C98D764-7EEA-4138-0C8C-8410CD7F22B3}"/>
              </a:ext>
            </a:extLst>
          </p:cNvPr>
          <p:cNvSpPr/>
          <p:nvPr/>
        </p:nvSpPr>
        <p:spPr>
          <a:xfrm>
            <a:off x="6886018" y="3267583"/>
            <a:ext cx="703635" cy="590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xmlns="" id="{6D085565-64A9-99CF-C74D-28CC9109D015}"/>
              </a:ext>
            </a:extLst>
          </p:cNvPr>
          <p:cNvSpPr/>
          <p:nvPr/>
        </p:nvSpPr>
        <p:spPr>
          <a:xfrm>
            <a:off x="10963599" y="4425677"/>
            <a:ext cx="703635" cy="590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9" name="Овал 148">
            <a:extLst>
              <a:ext uri="{FF2B5EF4-FFF2-40B4-BE49-F238E27FC236}">
                <a16:creationId xmlns:a16="http://schemas.microsoft.com/office/drawing/2014/main" xmlns="" id="{A6C47BD7-596E-071F-F38A-D96C7E2B1FB0}"/>
              </a:ext>
            </a:extLst>
          </p:cNvPr>
          <p:cNvSpPr/>
          <p:nvPr/>
        </p:nvSpPr>
        <p:spPr>
          <a:xfrm>
            <a:off x="3694718" y="3843431"/>
            <a:ext cx="703635" cy="590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0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0CAB5B62-4BC5-0AE3-E231-C6088BC87AD6}"/>
              </a:ext>
            </a:extLst>
          </p:cNvPr>
          <p:cNvSpPr/>
          <p:nvPr/>
        </p:nvSpPr>
        <p:spPr>
          <a:xfrm>
            <a:off x="327775" y="2031918"/>
            <a:ext cx="3197355" cy="9940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найбільше число </a:t>
            </a:r>
            <a:r>
              <a:rPr lang="uk-UA" sz="2000" b="1" dirty="0" smtClean="0">
                <a:solidFill>
                  <a:srgbClr val="7030A0"/>
                </a:solidFill>
              </a:rPr>
              <a:t>третього (п’ятого</a:t>
            </a:r>
            <a:r>
              <a:rPr lang="uk-UA" sz="2000" b="1" dirty="0">
                <a:solidFill>
                  <a:srgbClr val="7030A0"/>
                </a:solidFill>
              </a:rPr>
              <a:t>) десятка.</a:t>
            </a:r>
          </a:p>
        </p:txBody>
      </p:sp>
      <p:sp>
        <p:nvSpPr>
          <p:cNvPr id="151" name="Овал 150">
            <a:extLst>
              <a:ext uri="{FF2B5EF4-FFF2-40B4-BE49-F238E27FC236}">
                <a16:creationId xmlns:a16="http://schemas.microsoft.com/office/drawing/2014/main" xmlns="" id="{2AACA214-5AFF-DA57-3C35-B74BD0D49AC7}"/>
              </a:ext>
            </a:extLst>
          </p:cNvPr>
          <p:cNvSpPr/>
          <p:nvPr/>
        </p:nvSpPr>
        <p:spPr>
          <a:xfrm>
            <a:off x="10988646" y="2141007"/>
            <a:ext cx="703635" cy="59080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2" name="Овал 151">
            <a:extLst>
              <a:ext uri="{FF2B5EF4-FFF2-40B4-BE49-F238E27FC236}">
                <a16:creationId xmlns:a16="http://schemas.microsoft.com/office/drawing/2014/main" xmlns="" id="{0A991EB4-E352-910B-8C5E-0F43D1C59E71}"/>
              </a:ext>
            </a:extLst>
          </p:cNvPr>
          <p:cNvSpPr/>
          <p:nvPr/>
        </p:nvSpPr>
        <p:spPr>
          <a:xfrm>
            <a:off x="11007229" y="3269152"/>
            <a:ext cx="703635" cy="59080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594D8C29-197C-A0C7-1AD6-F99F7AEC70EF}"/>
              </a:ext>
            </a:extLst>
          </p:cNvPr>
          <p:cNvSpPr/>
          <p:nvPr/>
        </p:nvSpPr>
        <p:spPr>
          <a:xfrm>
            <a:off x="277227" y="3113338"/>
            <a:ext cx="3197355" cy="1025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</a:t>
            </a:r>
            <a:r>
              <a:rPr lang="uk-UA" sz="2000" b="1" dirty="0" smtClean="0">
                <a:solidFill>
                  <a:srgbClr val="7030A0"/>
                </a:solidFill>
              </a:rPr>
              <a:t>всі двоцифрові числа</a:t>
            </a:r>
            <a:r>
              <a:rPr lang="uk-UA" sz="2000" b="1" dirty="0">
                <a:solidFill>
                  <a:srgbClr val="7030A0"/>
                </a:solidFill>
              </a:rPr>
              <a:t>, що мають </a:t>
            </a:r>
            <a:r>
              <a:rPr lang="uk-UA" sz="2000" b="1" dirty="0" smtClean="0">
                <a:solidFill>
                  <a:srgbClr val="7030A0"/>
                </a:solidFill>
              </a:rPr>
              <a:t>3 одиниці.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154" name="Овал 153">
            <a:extLst>
              <a:ext uri="{FF2B5EF4-FFF2-40B4-BE49-F238E27FC236}">
                <a16:creationId xmlns:a16="http://schemas.microsoft.com/office/drawing/2014/main" xmlns="" id="{5AEEC851-F3D2-587D-2D99-6C6890F17990}"/>
              </a:ext>
            </a:extLst>
          </p:cNvPr>
          <p:cNvSpPr/>
          <p:nvPr/>
        </p:nvSpPr>
        <p:spPr>
          <a:xfrm>
            <a:off x="5333982" y="1593757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5" name="Овал 154">
            <a:extLst>
              <a:ext uri="{FF2B5EF4-FFF2-40B4-BE49-F238E27FC236}">
                <a16:creationId xmlns:a16="http://schemas.microsoft.com/office/drawing/2014/main" xmlns="" id="{A2124607-1089-E6E5-EEBC-609E473E1397}"/>
              </a:ext>
            </a:extLst>
          </p:cNvPr>
          <p:cNvSpPr/>
          <p:nvPr/>
        </p:nvSpPr>
        <p:spPr>
          <a:xfrm>
            <a:off x="5286496" y="2151340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xmlns="" id="{69AD663B-62BF-B108-B124-F2D1BDFE0342}"/>
              </a:ext>
            </a:extLst>
          </p:cNvPr>
          <p:cNvSpPr/>
          <p:nvPr/>
        </p:nvSpPr>
        <p:spPr>
          <a:xfrm>
            <a:off x="5333981" y="2761508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7" name="Овал 156">
            <a:extLst>
              <a:ext uri="{FF2B5EF4-FFF2-40B4-BE49-F238E27FC236}">
                <a16:creationId xmlns:a16="http://schemas.microsoft.com/office/drawing/2014/main" xmlns="" id="{D38E87C4-31B1-A6C5-9B77-EA5AC4E92BDF}"/>
              </a:ext>
            </a:extLst>
          </p:cNvPr>
          <p:cNvSpPr/>
          <p:nvPr/>
        </p:nvSpPr>
        <p:spPr>
          <a:xfrm>
            <a:off x="5289078" y="3303310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8" name="Овал 157">
            <a:extLst>
              <a:ext uri="{FF2B5EF4-FFF2-40B4-BE49-F238E27FC236}">
                <a16:creationId xmlns:a16="http://schemas.microsoft.com/office/drawing/2014/main" xmlns="" id="{233D9CA7-DE39-48F1-BC72-D0E475BF0E05}"/>
              </a:ext>
            </a:extLst>
          </p:cNvPr>
          <p:cNvSpPr/>
          <p:nvPr/>
        </p:nvSpPr>
        <p:spPr>
          <a:xfrm>
            <a:off x="5333980" y="3873128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9" name="Овал 158">
            <a:extLst>
              <a:ext uri="{FF2B5EF4-FFF2-40B4-BE49-F238E27FC236}">
                <a16:creationId xmlns:a16="http://schemas.microsoft.com/office/drawing/2014/main" xmlns="" id="{6EDAD1A3-01EF-D7EF-B331-B931C91ECCA1}"/>
              </a:ext>
            </a:extLst>
          </p:cNvPr>
          <p:cNvSpPr/>
          <p:nvPr/>
        </p:nvSpPr>
        <p:spPr>
          <a:xfrm>
            <a:off x="5284043" y="4478890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xmlns="" id="{4C78AB22-EA0E-7514-2822-801F33155B24}"/>
              </a:ext>
            </a:extLst>
          </p:cNvPr>
          <p:cNvSpPr/>
          <p:nvPr/>
        </p:nvSpPr>
        <p:spPr>
          <a:xfrm>
            <a:off x="5284042" y="5054738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xmlns="" id="{3B02B577-11D6-9E7F-51AE-737A188CF4B9}"/>
              </a:ext>
            </a:extLst>
          </p:cNvPr>
          <p:cNvSpPr/>
          <p:nvPr/>
        </p:nvSpPr>
        <p:spPr>
          <a:xfrm>
            <a:off x="5273819" y="5608145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2" name="Овал 161">
            <a:extLst>
              <a:ext uri="{FF2B5EF4-FFF2-40B4-BE49-F238E27FC236}">
                <a16:creationId xmlns:a16="http://schemas.microsoft.com/office/drawing/2014/main" xmlns="" id="{CF27EC8D-E457-BEBF-B84A-14C98121BCFC}"/>
              </a:ext>
            </a:extLst>
          </p:cNvPr>
          <p:cNvSpPr/>
          <p:nvPr/>
        </p:nvSpPr>
        <p:spPr>
          <a:xfrm>
            <a:off x="5313786" y="6170326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AEECEDFC-0234-EF1B-06A0-5F507B1434F2}"/>
              </a:ext>
            </a:extLst>
          </p:cNvPr>
          <p:cNvSpPr/>
          <p:nvPr/>
        </p:nvSpPr>
        <p:spPr>
          <a:xfrm>
            <a:off x="327776" y="4170682"/>
            <a:ext cx="3197355" cy="12552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Прочитайте числа </a:t>
            </a:r>
            <a:r>
              <a:rPr lang="uk-UA" sz="2000" b="1" dirty="0" smtClean="0">
                <a:solidFill>
                  <a:srgbClr val="7030A0"/>
                </a:solidFill>
              </a:rPr>
              <a:t>четвертого (восьмого</a:t>
            </a:r>
            <a:r>
              <a:rPr lang="uk-UA" sz="2000" b="1" dirty="0">
                <a:solidFill>
                  <a:srgbClr val="7030A0"/>
                </a:solidFill>
              </a:rPr>
              <a:t>) десятка у зворотному порядку</a:t>
            </a:r>
          </a:p>
        </p:txBody>
      </p:sp>
      <p:sp>
        <p:nvSpPr>
          <p:cNvPr id="164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BAAE9FE6-950A-C0BA-E176-2942BC7088B7}"/>
              </a:ext>
            </a:extLst>
          </p:cNvPr>
          <p:cNvSpPr/>
          <p:nvPr/>
        </p:nvSpPr>
        <p:spPr>
          <a:xfrm>
            <a:off x="277226" y="5566977"/>
            <a:ext cx="3197355" cy="10001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числа, що на десяток менші та більші поданого: </a:t>
            </a:r>
            <a:r>
              <a:rPr lang="uk-UA" sz="2000" b="1" dirty="0" smtClean="0">
                <a:solidFill>
                  <a:srgbClr val="7030A0"/>
                </a:solidFill>
              </a:rPr>
              <a:t>28, 76, 59.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7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5368" y="564508"/>
            <a:ext cx="10459972" cy="7373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Назви попереднє та наступне число до кожного з чисел: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FE0C122-3A3A-4E63-8C81-A3FFD4535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5" r="14696"/>
          <a:stretch/>
        </p:blipFill>
        <p:spPr>
          <a:xfrm>
            <a:off x="9434034" y="1587705"/>
            <a:ext cx="1891306" cy="3741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9BF86D-C749-4447-9FCC-09A92270D54A}"/>
              </a:ext>
            </a:extLst>
          </p:cNvPr>
          <p:cNvSpPr txBox="1"/>
          <p:nvPr/>
        </p:nvSpPr>
        <p:spPr>
          <a:xfrm>
            <a:off x="1800688" y="1501554"/>
            <a:ext cx="962025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002060"/>
                </a:solidFill>
              </a:rPr>
              <a:t>39</a:t>
            </a:r>
            <a:endParaRPr lang="uk-UA" sz="5400" dirty="0">
              <a:solidFill>
                <a:srgbClr val="002060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6ACB8582-37AE-4AAF-9629-6A14178CBCF4}"/>
              </a:ext>
            </a:extLst>
          </p:cNvPr>
          <p:cNvSpPr/>
          <p:nvPr/>
        </p:nvSpPr>
        <p:spPr>
          <a:xfrm>
            <a:off x="514350" y="1396482"/>
            <a:ext cx="1143000" cy="11334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</a:rPr>
              <a:t>38</a:t>
            </a:r>
            <a:endParaRPr lang="uk-UA" sz="4800" b="1" dirty="0">
              <a:solidFill>
                <a:srgbClr val="002060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9F7C2B6E-1880-42BB-9794-E4B4791CF6AD}"/>
              </a:ext>
            </a:extLst>
          </p:cNvPr>
          <p:cNvSpPr/>
          <p:nvPr/>
        </p:nvSpPr>
        <p:spPr>
          <a:xfrm>
            <a:off x="2906051" y="1396482"/>
            <a:ext cx="1143000" cy="11334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</a:rPr>
              <a:t>40</a:t>
            </a:r>
            <a:endParaRPr lang="uk-UA" sz="4800" b="1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367D9DC-2ADC-43DE-8A75-AF5116A2AF77}"/>
              </a:ext>
            </a:extLst>
          </p:cNvPr>
          <p:cNvSpPr txBox="1"/>
          <p:nvPr/>
        </p:nvSpPr>
        <p:spPr>
          <a:xfrm>
            <a:off x="2151705" y="2847489"/>
            <a:ext cx="962025" cy="92333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66</a:t>
            </a:r>
            <a:endParaRPr lang="uk-UA" sz="5400" dirty="0">
              <a:solidFill>
                <a:schemeClr val="bg1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4881656-A721-4073-8EB6-D98EBEB83729}"/>
              </a:ext>
            </a:extLst>
          </p:cNvPr>
          <p:cNvSpPr/>
          <p:nvPr/>
        </p:nvSpPr>
        <p:spPr>
          <a:xfrm>
            <a:off x="865367" y="2742417"/>
            <a:ext cx="1143000" cy="11334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65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16E6EAFF-DA81-40B8-812B-1C3BAD69430E}"/>
              </a:ext>
            </a:extLst>
          </p:cNvPr>
          <p:cNvSpPr/>
          <p:nvPr/>
        </p:nvSpPr>
        <p:spPr>
          <a:xfrm>
            <a:off x="3257068" y="2742417"/>
            <a:ext cx="1143000" cy="11334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67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BA88180-7BD0-4CB9-9FE0-4804E623BD18}"/>
              </a:ext>
            </a:extLst>
          </p:cNvPr>
          <p:cNvSpPr txBox="1"/>
          <p:nvPr/>
        </p:nvSpPr>
        <p:spPr>
          <a:xfrm>
            <a:off x="5678187" y="1406912"/>
            <a:ext cx="962025" cy="923330"/>
          </a:xfrm>
          <a:prstGeom prst="rect">
            <a:avLst/>
          </a:prstGeom>
          <a:solidFill>
            <a:srgbClr val="1694E9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DD05E9E8-797A-4C0F-AA93-8CF65EC63B43}"/>
              </a:ext>
            </a:extLst>
          </p:cNvPr>
          <p:cNvSpPr/>
          <p:nvPr/>
        </p:nvSpPr>
        <p:spPr>
          <a:xfrm>
            <a:off x="4391849" y="1301840"/>
            <a:ext cx="1143000" cy="1133475"/>
          </a:xfrm>
          <a:prstGeom prst="ellipse">
            <a:avLst/>
          </a:prstGeom>
          <a:solidFill>
            <a:srgbClr val="1694E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BDD45EAA-803F-446D-BD3E-BA7F4D18FBE1}"/>
              </a:ext>
            </a:extLst>
          </p:cNvPr>
          <p:cNvSpPr/>
          <p:nvPr/>
        </p:nvSpPr>
        <p:spPr>
          <a:xfrm>
            <a:off x="6783550" y="1301840"/>
            <a:ext cx="1143000" cy="1133475"/>
          </a:xfrm>
          <a:prstGeom prst="ellipse">
            <a:avLst/>
          </a:prstGeom>
          <a:solidFill>
            <a:srgbClr val="1694E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D10814D-1B6F-416C-AFE5-7734E72197AC}"/>
              </a:ext>
            </a:extLst>
          </p:cNvPr>
          <p:cNvSpPr txBox="1"/>
          <p:nvPr/>
        </p:nvSpPr>
        <p:spPr>
          <a:xfrm>
            <a:off x="6341730" y="2749235"/>
            <a:ext cx="962025" cy="92333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EE2FF26D-4019-4DCD-9E23-427520DCA1C7}"/>
              </a:ext>
            </a:extLst>
          </p:cNvPr>
          <p:cNvSpPr/>
          <p:nvPr/>
        </p:nvSpPr>
        <p:spPr>
          <a:xfrm>
            <a:off x="5055392" y="2644163"/>
            <a:ext cx="1143000" cy="1133475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091CD3B8-674A-485D-8F55-C030A5B159EC}"/>
              </a:ext>
            </a:extLst>
          </p:cNvPr>
          <p:cNvSpPr/>
          <p:nvPr/>
        </p:nvSpPr>
        <p:spPr>
          <a:xfrm>
            <a:off x="7447093" y="2644163"/>
            <a:ext cx="1143000" cy="1133475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98751C3-0819-44E7-B08B-1266088B0CE1}"/>
              </a:ext>
            </a:extLst>
          </p:cNvPr>
          <p:cNvSpPr txBox="1"/>
          <p:nvPr/>
        </p:nvSpPr>
        <p:spPr>
          <a:xfrm>
            <a:off x="2644633" y="4176595"/>
            <a:ext cx="962025" cy="923330"/>
          </a:xfrm>
          <a:prstGeom prst="rect">
            <a:avLst/>
          </a:prstGeom>
          <a:solidFill>
            <a:srgbClr val="C6109F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80</a:t>
            </a:r>
            <a:endParaRPr lang="uk-UA" sz="5400" dirty="0">
              <a:solidFill>
                <a:schemeClr val="bg1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13B1BBEB-B769-4AA0-A0FC-A64A471C07CF}"/>
              </a:ext>
            </a:extLst>
          </p:cNvPr>
          <p:cNvSpPr/>
          <p:nvPr/>
        </p:nvSpPr>
        <p:spPr>
          <a:xfrm>
            <a:off x="1358295" y="4071523"/>
            <a:ext cx="1143000" cy="1133475"/>
          </a:xfrm>
          <a:prstGeom prst="ellipse">
            <a:avLst/>
          </a:prstGeom>
          <a:solidFill>
            <a:srgbClr val="C610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79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71F7D2B3-15BB-4D70-BA55-3EF66D0774B0}"/>
              </a:ext>
            </a:extLst>
          </p:cNvPr>
          <p:cNvSpPr/>
          <p:nvPr/>
        </p:nvSpPr>
        <p:spPr>
          <a:xfrm>
            <a:off x="3749996" y="4071523"/>
            <a:ext cx="1143000" cy="1133475"/>
          </a:xfrm>
          <a:prstGeom prst="ellipse">
            <a:avLst/>
          </a:prstGeom>
          <a:solidFill>
            <a:srgbClr val="C610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81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AA7C063-CB5C-4CBC-A4AC-B24495919C26}"/>
              </a:ext>
            </a:extLst>
          </p:cNvPr>
          <p:cNvSpPr txBox="1"/>
          <p:nvPr/>
        </p:nvSpPr>
        <p:spPr>
          <a:xfrm>
            <a:off x="6913230" y="4033374"/>
            <a:ext cx="962025" cy="923330"/>
          </a:xfrm>
          <a:prstGeom prst="rect">
            <a:avLst/>
          </a:prstGeom>
          <a:solidFill>
            <a:srgbClr val="9E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89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C0DED3E8-8813-4669-AF3C-DA286CF9C3A2}"/>
              </a:ext>
            </a:extLst>
          </p:cNvPr>
          <p:cNvSpPr/>
          <p:nvPr/>
        </p:nvSpPr>
        <p:spPr>
          <a:xfrm>
            <a:off x="5626892" y="3928302"/>
            <a:ext cx="1143000" cy="1133475"/>
          </a:xfrm>
          <a:prstGeom prst="ellipse">
            <a:avLst/>
          </a:prstGeom>
          <a:solidFill>
            <a:srgbClr val="9E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88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F7DB64A1-768C-4AC0-8465-54F370EB177D}"/>
              </a:ext>
            </a:extLst>
          </p:cNvPr>
          <p:cNvSpPr/>
          <p:nvPr/>
        </p:nvSpPr>
        <p:spPr>
          <a:xfrm>
            <a:off x="8018593" y="3928302"/>
            <a:ext cx="1143000" cy="1133475"/>
          </a:xfrm>
          <a:prstGeom prst="ellipse">
            <a:avLst/>
          </a:prstGeom>
          <a:solidFill>
            <a:srgbClr val="9E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90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857A694-26B4-4A87-BBF6-126FAFDE226D}"/>
              </a:ext>
            </a:extLst>
          </p:cNvPr>
          <p:cNvSpPr txBox="1"/>
          <p:nvPr/>
        </p:nvSpPr>
        <p:spPr>
          <a:xfrm>
            <a:off x="3093705" y="5433882"/>
            <a:ext cx="962025" cy="923330"/>
          </a:xfrm>
          <a:prstGeom prst="rect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653F2098-5E7F-4137-8D47-5383D977A163}"/>
              </a:ext>
            </a:extLst>
          </p:cNvPr>
          <p:cNvSpPr/>
          <p:nvPr/>
        </p:nvSpPr>
        <p:spPr>
          <a:xfrm>
            <a:off x="1807367" y="5328810"/>
            <a:ext cx="1143000" cy="113347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99C32A99-EE94-40BF-BEB4-8331BF13A5AF}"/>
              </a:ext>
            </a:extLst>
          </p:cNvPr>
          <p:cNvSpPr/>
          <p:nvPr/>
        </p:nvSpPr>
        <p:spPr>
          <a:xfrm>
            <a:off x="4199068" y="5328810"/>
            <a:ext cx="1143000" cy="113347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002060"/>
                </a:solidFill>
              </a:rPr>
              <a:t>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ED2287A-39B3-4A80-B2DC-757B7A28B84A}"/>
              </a:ext>
            </a:extLst>
          </p:cNvPr>
          <p:cNvSpPr txBox="1"/>
          <p:nvPr/>
        </p:nvSpPr>
        <p:spPr>
          <a:xfrm>
            <a:off x="7317301" y="5332565"/>
            <a:ext cx="962025" cy="923330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8452EC80-F53F-4B89-81E1-6BEC06941D8C}"/>
              </a:ext>
            </a:extLst>
          </p:cNvPr>
          <p:cNvSpPr/>
          <p:nvPr/>
        </p:nvSpPr>
        <p:spPr>
          <a:xfrm>
            <a:off x="6030963" y="5227493"/>
            <a:ext cx="1143000" cy="1133475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98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F38DE3EB-EE44-4B84-93E1-81B33E68D8D9}"/>
              </a:ext>
            </a:extLst>
          </p:cNvPr>
          <p:cNvSpPr/>
          <p:nvPr/>
        </p:nvSpPr>
        <p:spPr>
          <a:xfrm>
            <a:off x="8439263" y="5151705"/>
            <a:ext cx="1360285" cy="1356171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21045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4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4" grpId="0" animBg="1"/>
      <p:bldP spid="45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415144" y="494530"/>
            <a:ext cx="9568542" cy="5002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1026" name="Picture 2" descr="Пов’язане зображення">
            <a:extLst>
              <a:ext uri="{FF2B5EF4-FFF2-40B4-BE49-F238E27FC236}">
                <a16:creationId xmlns:a16="http://schemas.microsoft.com/office/drawing/2014/main" xmlns="" id="{F5F0D081-3D34-4BF0-9512-35486A237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85" y="1156018"/>
            <a:ext cx="2048978" cy="21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884625" y="1279920"/>
            <a:ext cx="2141059" cy="7992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82-2+5 =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4A709579-5C4D-4398-99F8-1E5D0B14D9FC}"/>
              </a:ext>
            </a:extLst>
          </p:cNvPr>
          <p:cNvGrpSpPr/>
          <p:nvPr/>
        </p:nvGrpSpPr>
        <p:grpSpPr>
          <a:xfrm>
            <a:off x="8872901" y="3790054"/>
            <a:ext cx="2306728" cy="1166507"/>
            <a:chOff x="4718700" y="3159148"/>
            <a:chExt cx="3181073" cy="116650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CD0C98F8-917C-408D-B871-38ED936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47E6481-37E3-4DCC-AAFB-82A01B9DEC44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85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6907003D-F38A-483E-A275-CD77838F224A}"/>
              </a:ext>
            </a:extLst>
          </p:cNvPr>
          <p:cNvGrpSpPr/>
          <p:nvPr/>
        </p:nvGrpSpPr>
        <p:grpSpPr>
          <a:xfrm>
            <a:off x="1448862" y="5092455"/>
            <a:ext cx="2306729" cy="1166507"/>
            <a:chOff x="8682187" y="3202910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035FC6D0-83D8-456E-97DF-0B297F20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D891F21-787C-41C3-8B2A-7C8F55B4F6F0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78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342FDA6D-08EE-4CD9-BB17-1C9614D70E7F}"/>
              </a:ext>
            </a:extLst>
          </p:cNvPr>
          <p:cNvGrpSpPr/>
          <p:nvPr/>
        </p:nvGrpSpPr>
        <p:grpSpPr>
          <a:xfrm>
            <a:off x="5164904" y="3742400"/>
            <a:ext cx="2306729" cy="1166507"/>
            <a:chOff x="4718700" y="4369417"/>
            <a:chExt cx="3181074" cy="116650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393EFAEE-12C7-45F8-8C5B-3B1E8D30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2A147E1-E15F-49CF-B8D2-1C27E086927A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</a:t>
              </a:r>
              <a:endPara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8873A8B6-B4B0-4AC3-89F7-2BFCB36CF391}"/>
              </a:ext>
            </a:extLst>
          </p:cNvPr>
          <p:cNvGrpSpPr/>
          <p:nvPr/>
        </p:nvGrpSpPr>
        <p:grpSpPr>
          <a:xfrm>
            <a:off x="1533777" y="3729454"/>
            <a:ext cx="2306731" cy="1166508"/>
            <a:chOff x="8682187" y="4369417"/>
            <a:chExt cx="3181076" cy="116650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667B1C8-7616-4859-B7D4-39C12D1B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751CC40-EBB2-4F46-ADCC-BD9D799044AA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64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E9B79EB-39DA-430B-96BA-8B4398811CF1}"/>
              </a:ext>
            </a:extLst>
          </p:cNvPr>
          <p:cNvGrpSpPr/>
          <p:nvPr/>
        </p:nvGrpSpPr>
        <p:grpSpPr>
          <a:xfrm>
            <a:off x="5280539" y="5203620"/>
            <a:ext cx="2306731" cy="1166508"/>
            <a:chOff x="4686549" y="5579685"/>
            <a:chExt cx="3181076" cy="116650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2357F77E-C07E-466B-8168-ED294E7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FE77F41-C2C3-4804-9B20-502CB5C775ED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</a:t>
              </a:r>
              <a:endPara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36C85CD9-150F-4A75-BCE9-5A31FBD9CDAF}"/>
              </a:ext>
            </a:extLst>
          </p:cNvPr>
          <p:cNvGrpSpPr/>
          <p:nvPr/>
        </p:nvGrpSpPr>
        <p:grpSpPr>
          <a:xfrm>
            <a:off x="8943586" y="5306218"/>
            <a:ext cx="2306731" cy="1166508"/>
            <a:chOff x="8682187" y="5579685"/>
            <a:chExt cx="3181076" cy="116650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CEDB0BB4-5529-4DDF-826F-A80C3FDB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29519BE0-2269-4219-B126-8631D763C8CA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89</a:t>
              </a:r>
            </a:p>
          </p:txBody>
        </p:sp>
      </p:grpSp>
      <p:sp>
        <p:nvSpPr>
          <p:cNvPr id="35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794657" y="2293082"/>
            <a:ext cx="2231027" cy="9098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60+2+2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5364701" y="1304835"/>
            <a:ext cx="2141059" cy="8754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88-64=</a:t>
            </a:r>
          </a:p>
        </p:txBody>
      </p:sp>
      <p:sp>
        <p:nvSpPr>
          <p:cNvPr id="37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5264258" y="2294802"/>
            <a:ext cx="2408526" cy="9098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45+5-10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49558 -0.372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9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11159 -0.2182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0.19102 -0.5627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0351 -0.2055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2962" b="60197"/>
          <a:stretch/>
        </p:blipFill>
        <p:spPr>
          <a:xfrm>
            <a:off x="367648" y="1106413"/>
            <a:ext cx="11317965" cy="5392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03094" y="-681957"/>
            <a:ext cx="513477" cy="64059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990504" y="2979096"/>
            <a:ext cx="481714" cy="60096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178627" y="2961675"/>
            <a:ext cx="492332" cy="61421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198782" y="2973142"/>
            <a:ext cx="502266" cy="62660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150860" y="-667851"/>
            <a:ext cx="490865" cy="61238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996856" y="-496991"/>
            <a:ext cx="469946" cy="58628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89625" y="-584174"/>
            <a:ext cx="468252" cy="5841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39778" y="-539612"/>
            <a:ext cx="389689" cy="49505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912257" y="2953772"/>
            <a:ext cx="493282" cy="615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217135" y="2945395"/>
            <a:ext cx="456896" cy="570007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3030"/>
          <a:stretch/>
        </p:blipFill>
        <p:spPr>
          <a:xfrm>
            <a:off x="2341984" y="1872263"/>
            <a:ext cx="5617752" cy="13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54" y="1244999"/>
            <a:ext cx="2275570" cy="1784983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EEB7480D-02C6-481C-87F6-DFFA66B6DCD6}"/>
              </a:ext>
            </a:extLst>
          </p:cNvPr>
          <p:cNvSpPr/>
          <p:nvPr/>
        </p:nvSpPr>
        <p:spPr>
          <a:xfrm>
            <a:off x="949835" y="476895"/>
            <a:ext cx="10153593" cy="6295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Каліграфічна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4904635" y="1244999"/>
            <a:ext cx="2268000" cy="111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8620" y="3497494"/>
            <a:ext cx="989235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Назвіть </a:t>
            </a:r>
            <a:r>
              <a:rPr lang="uk-UA" sz="2400" b="1" dirty="0">
                <a:solidFill>
                  <a:schemeClr val="bg1"/>
                </a:solidFill>
              </a:rPr>
              <a:t>та </a:t>
            </a:r>
            <a:r>
              <a:rPr lang="uk-UA" sz="2400" b="1" dirty="0" smtClean="0">
                <a:solidFill>
                  <a:schemeClr val="bg1"/>
                </a:solidFill>
              </a:rPr>
              <a:t>запишіть </a:t>
            </a:r>
            <a:r>
              <a:rPr lang="uk-UA" sz="2400" b="1" dirty="0">
                <a:solidFill>
                  <a:schemeClr val="bg1"/>
                </a:solidFill>
              </a:rPr>
              <a:t>всі круглі  двоцифрові </a:t>
            </a:r>
            <a:r>
              <a:rPr lang="uk-UA" sz="2400" b="1" dirty="0" smtClean="0">
                <a:solidFill>
                  <a:schemeClr val="bg1"/>
                </a:solidFill>
              </a:rPr>
              <a:t>числа в порядку зростання.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95385" y="2949281"/>
            <a:ext cx="513477" cy="64059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396292" y="2946438"/>
            <a:ext cx="490865" cy="61238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69832" y="2982892"/>
            <a:ext cx="469946" cy="5862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33094" y="-684274"/>
            <a:ext cx="502266" cy="62660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05345" y="3002444"/>
            <a:ext cx="389689" cy="4950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469832" y="-584174"/>
            <a:ext cx="490865" cy="6123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02054" y="2969385"/>
            <a:ext cx="468252" cy="58417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338362" y="2945395"/>
            <a:ext cx="456896" cy="57000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80474" y="2953773"/>
            <a:ext cx="456896" cy="57000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18438" y="2942887"/>
            <a:ext cx="456896" cy="5700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746636" y="2935194"/>
            <a:ext cx="456896" cy="57000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858760" y="2934510"/>
            <a:ext cx="456896" cy="57000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976559" y="2945395"/>
            <a:ext cx="456896" cy="57000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152821" y="2934509"/>
            <a:ext cx="456896" cy="57000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265388" y="2934509"/>
            <a:ext cx="456896" cy="570007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808918" y="4624107"/>
            <a:ext cx="819143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b="1" dirty="0"/>
              <a:t>Усно розкладіть числа на розрядні доданки.</a:t>
            </a:r>
            <a:endParaRPr lang="ru-RU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/>
              <a:t>Які числа </a:t>
            </a:r>
            <a:r>
              <a:rPr lang="uk-UA" sz="2400" b="1" dirty="0"/>
              <a:t>не </a:t>
            </a:r>
            <a:r>
              <a:rPr lang="uk-UA" sz="2400" b="1" dirty="0" smtClean="0"/>
              <a:t>розкладаються </a:t>
            </a:r>
            <a:r>
              <a:rPr lang="uk-UA" sz="2400" b="1" dirty="0"/>
              <a:t>на розрядні доданки</a:t>
            </a:r>
            <a:r>
              <a:rPr lang="uk-UA" sz="2400" b="1" dirty="0" smtClean="0"/>
              <a:t>? Чому? 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9926" y="4033302"/>
            <a:ext cx="47836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dirty="0"/>
              <a:t>15, 26, 43, 36, 60, 49, 4, 72.</a:t>
            </a:r>
            <a:endParaRPr lang="ru-RU" sz="3200" dirty="0">
              <a:effectLst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2C98D764-7EEA-4138-0C8C-8410CD7F22B3}"/>
              </a:ext>
            </a:extLst>
          </p:cNvPr>
          <p:cNvSpPr/>
          <p:nvPr/>
        </p:nvSpPr>
        <p:spPr>
          <a:xfrm>
            <a:off x="4401550" y="4103104"/>
            <a:ext cx="521093" cy="5149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A6C47BD7-596E-071F-F38A-D96C7E2B1FB0}"/>
              </a:ext>
            </a:extLst>
          </p:cNvPr>
          <p:cNvSpPr/>
          <p:nvPr/>
        </p:nvSpPr>
        <p:spPr>
          <a:xfrm>
            <a:off x="3249883" y="4033302"/>
            <a:ext cx="665561" cy="590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Прямоугольник 56"/>
          <p:cNvSpPr/>
          <p:nvPr/>
        </p:nvSpPr>
        <p:spPr>
          <a:xfrm>
            <a:off x="853244" y="5479540"/>
            <a:ext cx="675969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dirty="0"/>
              <a:t>Числа 15, 36, 49, </a:t>
            </a:r>
            <a:r>
              <a:rPr lang="uk-UA" sz="2400" dirty="0" smtClean="0"/>
              <a:t>заокругліть </a:t>
            </a:r>
            <a:r>
              <a:rPr lang="uk-UA" sz="2400" dirty="0"/>
              <a:t>способом </a:t>
            </a:r>
            <a:r>
              <a:rPr lang="uk-UA" sz="2400" dirty="0" smtClean="0"/>
              <a:t>додавання</a:t>
            </a:r>
            <a:r>
              <a:rPr lang="uk-UA" sz="2400" i="1" dirty="0" smtClean="0"/>
              <a:t>; </a:t>
            </a:r>
          </a:p>
          <a:p>
            <a:pPr lvl="0"/>
            <a:r>
              <a:rPr lang="uk-UA" sz="2400" dirty="0" smtClean="0"/>
              <a:t>числа 72, </a:t>
            </a:r>
            <a:r>
              <a:rPr lang="uk-UA" sz="2400" dirty="0"/>
              <a:t>43 –  способом </a:t>
            </a:r>
            <a:r>
              <a:rPr lang="uk-UA" sz="2400" dirty="0" smtClean="0"/>
              <a:t>віднімання.</a:t>
            </a:r>
            <a:endParaRPr lang="ru-RU" sz="2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589625" y="5455104"/>
            <a:ext cx="93388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i="1" dirty="0" smtClean="0"/>
              <a:t>15+5</a:t>
            </a:r>
            <a:endParaRPr lang="ru-RU" sz="24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611398" y="5939467"/>
            <a:ext cx="8294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i="1" dirty="0" smtClean="0"/>
              <a:t>72–2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8562385" y="5462723"/>
            <a:ext cx="81888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i="1" dirty="0" smtClean="0"/>
              <a:t>36+4</a:t>
            </a:r>
            <a:endParaRPr lang="ru-RU" sz="24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9435692" y="5479540"/>
            <a:ext cx="82969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i="1" dirty="0" smtClean="0"/>
              <a:t>49+1 </a:t>
            </a:r>
            <a:endParaRPr lang="ru-RU" sz="2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8484554" y="5948969"/>
            <a:ext cx="8294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i="1" dirty="0" smtClean="0"/>
              <a:t>43–3</a:t>
            </a:r>
            <a:r>
              <a:rPr lang="uk-UA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1602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4780</TotalTime>
  <Words>674</Words>
  <Application>Microsoft Office PowerPoint</Application>
  <PresentationFormat>Произвольный</PresentationFormat>
  <Paragraphs>270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706</cp:revision>
  <dcterms:created xsi:type="dcterms:W3CDTF">2018-01-05T16:38:53Z</dcterms:created>
  <dcterms:modified xsi:type="dcterms:W3CDTF">2025-08-24T18:27:27Z</dcterms:modified>
</cp:coreProperties>
</file>